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5.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53.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0.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995" r:id="rId1"/>
  </p:sldMasterIdLst>
  <p:notesMasterIdLst>
    <p:notesMasterId r:id="rId134"/>
  </p:notesMasterIdLst>
  <p:sldIdLst>
    <p:sldId id="256" r:id="rId2"/>
    <p:sldId id="415" r:id="rId3"/>
    <p:sldId id="568" r:id="rId4"/>
    <p:sldId id="569" r:id="rId5"/>
    <p:sldId id="570" r:id="rId6"/>
    <p:sldId id="406" r:id="rId7"/>
    <p:sldId id="457" r:id="rId8"/>
    <p:sldId id="407" r:id="rId9"/>
    <p:sldId id="402" r:id="rId10"/>
    <p:sldId id="403" r:id="rId11"/>
    <p:sldId id="426" r:id="rId12"/>
    <p:sldId id="463" r:id="rId13"/>
    <p:sldId id="464" r:id="rId14"/>
    <p:sldId id="571" r:id="rId15"/>
    <p:sldId id="572" r:id="rId16"/>
    <p:sldId id="468" r:id="rId17"/>
    <p:sldId id="392" r:id="rId18"/>
    <p:sldId id="395" r:id="rId19"/>
    <p:sldId id="469" r:id="rId20"/>
    <p:sldId id="472" r:id="rId21"/>
    <p:sldId id="424" r:id="rId22"/>
    <p:sldId id="266" r:id="rId23"/>
    <p:sldId id="268" r:id="rId24"/>
    <p:sldId id="454" r:id="rId25"/>
    <p:sldId id="427" r:id="rId26"/>
    <p:sldId id="428" r:id="rId27"/>
    <p:sldId id="477" r:id="rId28"/>
    <p:sldId id="381" r:id="rId29"/>
    <p:sldId id="382" r:id="rId30"/>
    <p:sldId id="478" r:id="rId31"/>
    <p:sldId id="384" r:id="rId32"/>
    <p:sldId id="386" r:id="rId33"/>
    <p:sldId id="396" r:id="rId34"/>
    <p:sldId id="260" r:id="rId35"/>
    <p:sldId id="429" r:id="rId36"/>
    <p:sldId id="261" r:id="rId37"/>
    <p:sldId id="430" r:id="rId38"/>
    <p:sldId id="573" r:id="rId39"/>
    <p:sldId id="264" r:id="rId40"/>
    <p:sldId id="563" r:id="rId41"/>
    <p:sldId id="565" r:id="rId42"/>
    <p:sldId id="566" r:id="rId43"/>
    <p:sldId id="564" r:id="rId44"/>
    <p:sldId id="567" r:id="rId45"/>
    <p:sldId id="438" r:id="rId46"/>
    <p:sldId id="479" r:id="rId47"/>
    <p:sldId id="480" r:id="rId48"/>
    <p:sldId id="411" r:id="rId49"/>
    <p:sldId id="482" r:id="rId50"/>
    <p:sldId id="483" r:id="rId51"/>
    <p:sldId id="484" r:id="rId52"/>
    <p:sldId id="485" r:id="rId53"/>
    <p:sldId id="500" r:id="rId54"/>
    <p:sldId id="486" r:id="rId55"/>
    <p:sldId id="487" r:id="rId56"/>
    <p:sldId id="494" r:id="rId57"/>
    <p:sldId id="495" r:id="rId58"/>
    <p:sldId id="496" r:id="rId59"/>
    <p:sldId id="497" r:id="rId60"/>
    <p:sldId id="498" r:id="rId61"/>
    <p:sldId id="499" r:id="rId62"/>
    <p:sldId id="574" r:id="rId63"/>
    <p:sldId id="490" r:id="rId64"/>
    <p:sldId id="491" r:id="rId65"/>
    <p:sldId id="492" r:id="rId66"/>
    <p:sldId id="493" r:id="rId67"/>
    <p:sldId id="501" r:id="rId68"/>
    <p:sldId id="502" r:id="rId69"/>
    <p:sldId id="503" r:id="rId70"/>
    <p:sldId id="504" r:id="rId71"/>
    <p:sldId id="506" r:id="rId72"/>
    <p:sldId id="507" r:id="rId73"/>
    <p:sldId id="508" r:id="rId74"/>
    <p:sldId id="509" r:id="rId75"/>
    <p:sldId id="510" r:id="rId76"/>
    <p:sldId id="511" r:id="rId77"/>
    <p:sldId id="512" r:id="rId78"/>
    <p:sldId id="513" r:id="rId79"/>
    <p:sldId id="514" r:id="rId80"/>
    <p:sldId id="515" r:id="rId81"/>
    <p:sldId id="516" r:id="rId82"/>
    <p:sldId id="517" r:id="rId83"/>
    <p:sldId id="518" r:id="rId84"/>
    <p:sldId id="519" r:id="rId85"/>
    <p:sldId id="520" r:id="rId86"/>
    <p:sldId id="521" r:id="rId87"/>
    <p:sldId id="522" r:id="rId88"/>
    <p:sldId id="523" r:id="rId89"/>
    <p:sldId id="524" r:id="rId90"/>
    <p:sldId id="525" r:id="rId91"/>
    <p:sldId id="526" r:id="rId92"/>
    <p:sldId id="527" r:id="rId93"/>
    <p:sldId id="528" r:id="rId94"/>
    <p:sldId id="529" r:id="rId95"/>
    <p:sldId id="530" r:id="rId96"/>
    <p:sldId id="531" r:id="rId97"/>
    <p:sldId id="532" r:id="rId98"/>
    <p:sldId id="533" r:id="rId99"/>
    <p:sldId id="534" r:id="rId100"/>
    <p:sldId id="536" r:id="rId101"/>
    <p:sldId id="537" r:id="rId102"/>
    <p:sldId id="539" r:id="rId103"/>
    <p:sldId id="541" r:id="rId104"/>
    <p:sldId id="542" r:id="rId105"/>
    <p:sldId id="543" r:id="rId106"/>
    <p:sldId id="544" r:id="rId107"/>
    <p:sldId id="575" r:id="rId108"/>
    <p:sldId id="577" r:id="rId109"/>
    <p:sldId id="576" r:id="rId110"/>
    <p:sldId id="545" r:id="rId111"/>
    <p:sldId id="546" r:id="rId112"/>
    <p:sldId id="547" r:id="rId113"/>
    <p:sldId id="548" r:id="rId114"/>
    <p:sldId id="549" r:id="rId115"/>
    <p:sldId id="550" r:id="rId116"/>
    <p:sldId id="551" r:id="rId117"/>
    <p:sldId id="552" r:id="rId118"/>
    <p:sldId id="553" r:id="rId119"/>
    <p:sldId id="554" r:id="rId120"/>
    <p:sldId id="555" r:id="rId121"/>
    <p:sldId id="556" r:id="rId122"/>
    <p:sldId id="557" r:id="rId123"/>
    <p:sldId id="558" r:id="rId124"/>
    <p:sldId id="559" r:id="rId125"/>
    <p:sldId id="397" r:id="rId126"/>
    <p:sldId id="476" r:id="rId127"/>
    <p:sldId id="398" r:id="rId128"/>
    <p:sldId id="475" r:id="rId129"/>
    <p:sldId id="393" r:id="rId130"/>
    <p:sldId id="262" r:id="rId131"/>
    <p:sldId id="562" r:id="rId132"/>
    <p:sldId id="263" r:id="rId133"/>
  </p:sldIdLst>
  <p:sldSz cx="12192000" cy="6858000"/>
  <p:notesSz cx="6797675" cy="9928225"/>
  <p:defaultTextStyle>
    <a:defPPr>
      <a:defRPr lang="en-US"/>
    </a:defPPr>
    <a:lvl1pPr algn="ctr" defTabSz="457200" rtl="0" fontAlgn="base">
      <a:spcBef>
        <a:spcPct val="0"/>
      </a:spcBef>
      <a:spcAft>
        <a:spcPct val="0"/>
      </a:spcAft>
      <a:defRPr kern="1200">
        <a:solidFill>
          <a:schemeClr val="tx1"/>
        </a:solidFill>
        <a:latin typeface="Arial" charset="0"/>
        <a:ea typeface="+mn-ea"/>
        <a:cs typeface="Arial" charset="0"/>
      </a:defRPr>
    </a:lvl1pPr>
    <a:lvl2pPr marL="457200" algn="ctr" defTabSz="457200" rtl="0" fontAlgn="base">
      <a:spcBef>
        <a:spcPct val="0"/>
      </a:spcBef>
      <a:spcAft>
        <a:spcPct val="0"/>
      </a:spcAft>
      <a:defRPr kern="1200">
        <a:solidFill>
          <a:schemeClr val="tx1"/>
        </a:solidFill>
        <a:latin typeface="Arial" charset="0"/>
        <a:ea typeface="+mn-ea"/>
        <a:cs typeface="Arial" charset="0"/>
      </a:defRPr>
    </a:lvl2pPr>
    <a:lvl3pPr marL="914400" algn="ctr" defTabSz="457200" rtl="0" fontAlgn="base">
      <a:spcBef>
        <a:spcPct val="0"/>
      </a:spcBef>
      <a:spcAft>
        <a:spcPct val="0"/>
      </a:spcAft>
      <a:defRPr kern="1200">
        <a:solidFill>
          <a:schemeClr val="tx1"/>
        </a:solidFill>
        <a:latin typeface="Arial" charset="0"/>
        <a:ea typeface="+mn-ea"/>
        <a:cs typeface="Arial" charset="0"/>
      </a:defRPr>
    </a:lvl3pPr>
    <a:lvl4pPr marL="1371600" algn="ctr" defTabSz="457200" rtl="0" fontAlgn="base">
      <a:spcBef>
        <a:spcPct val="0"/>
      </a:spcBef>
      <a:spcAft>
        <a:spcPct val="0"/>
      </a:spcAft>
      <a:defRPr kern="1200">
        <a:solidFill>
          <a:schemeClr val="tx1"/>
        </a:solidFill>
        <a:latin typeface="Arial" charset="0"/>
        <a:ea typeface="+mn-ea"/>
        <a:cs typeface="Arial" charset="0"/>
      </a:defRPr>
    </a:lvl4pPr>
    <a:lvl5pPr marL="1828800" algn="ctr"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709" userDrawn="1">
          <p15:clr>
            <a:srgbClr val="A4A3A4"/>
          </p15:clr>
        </p15:guide>
        <p15:guide id="2" pos="182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31" autoAdjust="0"/>
    <p:restoredTop sz="67894" autoAdjust="0"/>
  </p:normalViewPr>
  <p:slideViewPr>
    <p:cSldViewPr snapToGrid="0">
      <p:cViewPr varScale="1">
        <p:scale>
          <a:sx n="79" d="100"/>
          <a:sy n="79" d="100"/>
        </p:scale>
        <p:origin x="744" y="84"/>
      </p:cViewPr>
      <p:guideLst>
        <p:guide orient="horz" pos="709"/>
        <p:guide pos="1822"/>
      </p:guideLst>
    </p:cSldViewPr>
  </p:slideViewPr>
  <p:outlineViewPr>
    <p:cViewPr>
      <p:scale>
        <a:sx n="33" d="100"/>
        <a:sy n="33" d="100"/>
      </p:scale>
      <p:origin x="0" y="-472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_____Microsoft_Excel10.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_____Microsoft_Excel11.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_____Microsoft_Excel12.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_____Microsoft_Excel13.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_____Microsoft_Excel14.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_____Microsoft_Excel15.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_____Microsoft_Excel16.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_____Microsoft_Excel17.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_____Microsoft_Excel18.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_____Microsoft_Excel19.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_____Microsoft_Excel2.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_____Microsoft_Excel20.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_____Microsoft_Excel21.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_____Microsoft_Excel22.xlsx"/><Relationship Id="rId2" Type="http://schemas.microsoft.com/office/2011/relationships/chartColorStyle" Target="colors22.xml"/><Relationship Id="rId1" Type="http://schemas.microsoft.com/office/2011/relationships/chartStyle" Target="style22.xml"/></Relationships>
</file>

<file path=ppt/charts/_rels/chart3.xml.rels><?xml version="1.0" encoding="UTF-8" standalone="yes"?>
<Relationships xmlns="http://schemas.openxmlformats.org/package/2006/relationships"><Relationship Id="rId3" Type="http://schemas.openxmlformats.org/officeDocument/2006/relationships/package" Target="../embeddings/_____Microsoft_Excel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_____Microsoft_Excel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_____Microsoft_Excel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_____Microsoft_Excel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_____Microsoft_Excel7.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_____Microsoft_Excel8.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_____Microsoft_Excel9.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dirty="0"/>
              <a:t> </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 4</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Лист1!$A$2:$A$5</c:f>
              <c:strCache>
                <c:ptCount val="4"/>
                <c:pt idx="0">
                  <c:v>доходы</c:v>
                </c:pt>
                <c:pt idx="1">
                  <c:v>расходы</c:v>
                </c:pt>
                <c:pt idx="2">
                  <c:v>дефицит</c:v>
                </c:pt>
                <c:pt idx="3">
                  <c:v> </c:v>
                </c:pt>
              </c:strCache>
            </c:strRef>
          </c:cat>
          <c:val>
            <c:numRef>
              <c:f>Лист1!$B$2:$B$5</c:f>
              <c:numCache>
                <c:formatCode>General</c:formatCode>
                <c:ptCount val="4"/>
                <c:pt idx="0">
                  <c:v>1588471.64</c:v>
                </c:pt>
                <c:pt idx="1">
                  <c:v>1638471.64</c:v>
                </c:pt>
                <c:pt idx="2">
                  <c:v>50000</c:v>
                </c:pt>
                <c:pt idx="3">
                  <c:v>0</c:v>
                </c:pt>
              </c:numCache>
            </c:numRef>
          </c:val>
          <c:extLst xmlns:c16r2="http://schemas.microsoft.com/office/drawing/2015/06/chart">
            <c:ext xmlns:c16="http://schemas.microsoft.com/office/drawing/2014/chart" uri="{C3380CC4-5D6E-409C-BE32-E72D297353CC}">
              <c16:uniqueId val="{00000000-186C-41CF-BE1B-5425490FC84D}"/>
            </c:ext>
          </c:extLst>
        </c:ser>
        <c:ser>
          <c:idx val="1"/>
          <c:order val="1"/>
          <c:tx>
            <c:strRef>
              <c:f>Лист1!$C$1</c:f>
              <c:strCache>
                <c:ptCount val="1"/>
                <c:pt idx="0">
                  <c:v> 2</c:v>
                </c:pt>
              </c:strCache>
            </c:strRef>
          </c:tx>
          <c:spPr>
            <a:solidFill>
              <a:schemeClr val="accent2"/>
            </a:solidFill>
            <a:ln>
              <a:noFill/>
            </a:ln>
            <a:effectLst/>
          </c:spPr>
          <c:invertIfNegative val="0"/>
          <c:cat>
            <c:strRef>
              <c:f>Лист1!$A$2:$A$5</c:f>
              <c:strCache>
                <c:ptCount val="4"/>
                <c:pt idx="0">
                  <c:v>доходы</c:v>
                </c:pt>
                <c:pt idx="1">
                  <c:v>расходы</c:v>
                </c:pt>
                <c:pt idx="2">
                  <c:v>дефицит</c:v>
                </c:pt>
                <c:pt idx="3">
                  <c:v> </c:v>
                </c:pt>
              </c:strCache>
            </c:strRef>
          </c:cat>
          <c:val>
            <c:numRef>
              <c:f>Лист1!$C$2:$C$5</c:f>
              <c:numCache>
                <c:formatCode>General</c:formatCode>
                <c:ptCount val="4"/>
                <c:pt idx="0">
                  <c:v>0</c:v>
                </c:pt>
                <c:pt idx="1">
                  <c:v>0</c:v>
                </c:pt>
                <c:pt idx="2">
                  <c:v>0</c:v>
                </c:pt>
                <c:pt idx="3">
                  <c:v>0</c:v>
                </c:pt>
              </c:numCache>
            </c:numRef>
          </c:val>
          <c:extLst xmlns:c16r2="http://schemas.microsoft.com/office/drawing/2015/06/chart">
            <c:ext xmlns:c16="http://schemas.microsoft.com/office/drawing/2014/chart" uri="{C3380CC4-5D6E-409C-BE32-E72D297353CC}">
              <c16:uniqueId val="{00000001-186C-41CF-BE1B-5425490FC84D}"/>
            </c:ext>
          </c:extLst>
        </c:ser>
        <c:ser>
          <c:idx val="2"/>
          <c:order val="2"/>
          <c:tx>
            <c:strRef>
              <c:f>Лист1!$D$1</c:f>
              <c:strCache>
                <c:ptCount val="1"/>
                <c:pt idx="0">
                  <c:v> 3</c:v>
                </c:pt>
              </c:strCache>
            </c:strRef>
          </c:tx>
          <c:spPr>
            <a:solidFill>
              <a:schemeClr val="accent3"/>
            </a:solidFill>
            <a:ln>
              <a:noFill/>
            </a:ln>
            <a:effectLst/>
          </c:spPr>
          <c:invertIfNegative val="0"/>
          <c:cat>
            <c:strRef>
              <c:f>Лист1!$A$2:$A$5</c:f>
              <c:strCache>
                <c:ptCount val="4"/>
                <c:pt idx="0">
                  <c:v>доходы</c:v>
                </c:pt>
                <c:pt idx="1">
                  <c:v>расходы</c:v>
                </c:pt>
                <c:pt idx="2">
                  <c:v>дефицит</c:v>
                </c:pt>
                <c:pt idx="3">
                  <c:v> </c:v>
                </c:pt>
              </c:strCache>
            </c:strRef>
          </c:cat>
          <c:val>
            <c:numRef>
              <c:f>Лист1!$D$2:$D$5</c:f>
              <c:numCache>
                <c:formatCode>General</c:formatCode>
                <c:ptCount val="4"/>
                <c:pt idx="0">
                  <c:v>0</c:v>
                </c:pt>
                <c:pt idx="1">
                  <c:v>0</c:v>
                </c:pt>
                <c:pt idx="2">
                  <c:v>0</c:v>
                </c:pt>
                <c:pt idx="3">
                  <c:v>0</c:v>
                </c:pt>
              </c:numCache>
            </c:numRef>
          </c:val>
          <c:extLst xmlns:c16r2="http://schemas.microsoft.com/office/drawing/2015/06/chart">
            <c:ext xmlns:c16="http://schemas.microsoft.com/office/drawing/2014/chart" uri="{C3380CC4-5D6E-409C-BE32-E72D297353CC}">
              <c16:uniqueId val="{00000002-186C-41CF-BE1B-5425490FC84D}"/>
            </c:ext>
          </c:extLst>
        </c:ser>
        <c:dLbls>
          <c:showLegendKey val="0"/>
          <c:showVal val="0"/>
          <c:showCatName val="0"/>
          <c:showSerName val="0"/>
          <c:showPercent val="0"/>
          <c:showBubbleSize val="0"/>
        </c:dLbls>
        <c:gapWidth val="219"/>
        <c:overlap val="-27"/>
        <c:axId val="336907872"/>
        <c:axId val="336908264"/>
      </c:barChart>
      <c:catAx>
        <c:axId val="336907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336908264"/>
        <c:crosses val="autoZero"/>
        <c:auto val="1"/>
        <c:lblAlgn val="ctr"/>
        <c:lblOffset val="100"/>
        <c:noMultiLvlLbl val="0"/>
      </c:catAx>
      <c:valAx>
        <c:axId val="3369082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3369078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dirty="0" smtClean="0"/>
              <a:t>финансирование</a:t>
            </a:r>
            <a:endParaRPr lang="ru-RU"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 4</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Лист1!$A$2:$A$5</c:f>
              <c:strCache>
                <c:ptCount val="4"/>
                <c:pt idx="0">
                  <c:v>2021</c:v>
                </c:pt>
                <c:pt idx="1">
                  <c:v>2022</c:v>
                </c:pt>
                <c:pt idx="2">
                  <c:v>2023</c:v>
                </c:pt>
                <c:pt idx="3">
                  <c:v> </c:v>
                </c:pt>
              </c:strCache>
            </c:strRef>
          </c:cat>
          <c:val>
            <c:numRef>
              <c:f>Лист1!$B$2:$B$5</c:f>
              <c:numCache>
                <c:formatCode>General</c:formatCode>
                <c:ptCount val="4"/>
                <c:pt idx="0">
                  <c:v>614828.69999999995</c:v>
                </c:pt>
                <c:pt idx="1">
                  <c:v>851179.51</c:v>
                </c:pt>
                <c:pt idx="2">
                  <c:v>617689.1</c:v>
                </c:pt>
                <c:pt idx="3">
                  <c:v>0</c:v>
                </c:pt>
              </c:numCache>
            </c:numRef>
          </c:val>
        </c:ser>
        <c:ser>
          <c:idx val="1"/>
          <c:order val="1"/>
          <c:tx>
            <c:strRef>
              <c:f>Лист1!$C$1</c:f>
              <c:strCache>
                <c:ptCount val="1"/>
                <c:pt idx="0">
                  <c:v> 3</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Лист1!$A$2:$A$5</c:f>
              <c:strCache>
                <c:ptCount val="4"/>
                <c:pt idx="0">
                  <c:v>2021</c:v>
                </c:pt>
                <c:pt idx="1">
                  <c:v>2022</c:v>
                </c:pt>
                <c:pt idx="2">
                  <c:v>2023</c:v>
                </c:pt>
                <c:pt idx="3">
                  <c:v> </c:v>
                </c:pt>
              </c:strCache>
            </c:strRef>
          </c:cat>
          <c:val>
            <c:numRef>
              <c:f>Лист1!$C$2:$C$5</c:f>
              <c:numCache>
                <c:formatCode>General</c:formatCode>
                <c:ptCount val="4"/>
                <c:pt idx="0">
                  <c:v>0</c:v>
                </c:pt>
                <c:pt idx="1">
                  <c:v>0</c:v>
                </c:pt>
                <c:pt idx="2">
                  <c:v>0</c:v>
                </c:pt>
                <c:pt idx="3">
                  <c:v>0</c:v>
                </c:pt>
              </c:numCache>
            </c:numRef>
          </c:val>
        </c:ser>
        <c:ser>
          <c:idx val="2"/>
          <c:order val="2"/>
          <c:tx>
            <c:strRef>
              <c:f>Лист1!$D$1</c:f>
              <c:strCache>
                <c:ptCount val="1"/>
                <c:pt idx="0">
                  <c:v> 2</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Лист1!$A$2:$A$5</c:f>
              <c:strCache>
                <c:ptCount val="4"/>
                <c:pt idx="0">
                  <c:v>2021</c:v>
                </c:pt>
                <c:pt idx="1">
                  <c:v>2022</c:v>
                </c:pt>
                <c:pt idx="2">
                  <c:v>2023</c:v>
                </c:pt>
                <c:pt idx="3">
                  <c:v> </c:v>
                </c:pt>
              </c:strCache>
            </c:strRef>
          </c:cat>
          <c:val>
            <c:numRef>
              <c:f>Лист1!$D$2:$D$5</c:f>
              <c:numCache>
                <c:formatCode>General</c:formatCode>
                <c:ptCount val="4"/>
                <c:pt idx="0">
                  <c:v>0</c:v>
                </c:pt>
                <c:pt idx="1">
                  <c:v>0</c:v>
                </c:pt>
                <c:pt idx="2">
                  <c:v>0</c:v>
                </c:pt>
                <c:pt idx="3">
                  <c:v>0</c:v>
                </c:pt>
              </c:numCache>
            </c:numRef>
          </c:val>
        </c:ser>
        <c:dLbls>
          <c:dLblPos val="outEnd"/>
          <c:showLegendKey val="0"/>
          <c:showVal val="1"/>
          <c:showCatName val="0"/>
          <c:showSerName val="0"/>
          <c:showPercent val="0"/>
          <c:showBubbleSize val="0"/>
        </c:dLbls>
        <c:gapWidth val="219"/>
        <c:overlap val="-27"/>
        <c:axId val="439393992"/>
        <c:axId val="439394776"/>
      </c:barChart>
      <c:catAx>
        <c:axId val="439393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439394776"/>
        <c:crosses val="autoZero"/>
        <c:auto val="1"/>
        <c:lblAlgn val="ctr"/>
        <c:lblOffset val="100"/>
        <c:noMultiLvlLbl val="0"/>
      </c:catAx>
      <c:valAx>
        <c:axId val="4393947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4393939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dirty="0" smtClean="0"/>
              <a:t> </a:t>
            </a:r>
            <a:endParaRPr lang="ru-RU"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2021</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c:f>
              <c:strCache>
                <c:ptCount val="1"/>
                <c:pt idx="0">
                  <c:v>план </c:v>
                </c:pt>
              </c:strCache>
            </c:strRef>
          </c:cat>
          <c:val>
            <c:numRef>
              <c:f>Лист1!$B$2</c:f>
              <c:numCache>
                <c:formatCode>General</c:formatCode>
                <c:ptCount val="1"/>
                <c:pt idx="0">
                  <c:v>47568.4</c:v>
                </c:pt>
              </c:numCache>
            </c:numRef>
          </c:val>
        </c:ser>
        <c:ser>
          <c:idx val="1"/>
          <c:order val="1"/>
          <c:tx>
            <c:strRef>
              <c:f>Лист1!$C$1</c:f>
              <c:strCache>
                <c:ptCount val="1"/>
                <c:pt idx="0">
                  <c:v>2022</c:v>
                </c:pt>
              </c:strCache>
            </c:strRef>
          </c:tx>
          <c:spPr>
            <a:solidFill>
              <a:schemeClr val="accent4">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c:f>
              <c:strCache>
                <c:ptCount val="1"/>
                <c:pt idx="0">
                  <c:v>план </c:v>
                </c:pt>
              </c:strCache>
            </c:strRef>
          </c:cat>
          <c:val>
            <c:numRef>
              <c:f>Лист1!$C$2</c:f>
              <c:numCache>
                <c:formatCode>General</c:formatCode>
                <c:ptCount val="1"/>
                <c:pt idx="0">
                  <c:v>48137.2</c:v>
                </c:pt>
              </c:numCache>
            </c:numRef>
          </c:val>
        </c:ser>
        <c:ser>
          <c:idx val="2"/>
          <c:order val="2"/>
          <c:tx>
            <c:strRef>
              <c:f>Лист1!$D$1</c:f>
              <c:strCache>
                <c:ptCount val="1"/>
                <c:pt idx="0">
                  <c:v>2023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c:f>
              <c:strCache>
                <c:ptCount val="1"/>
                <c:pt idx="0">
                  <c:v>план </c:v>
                </c:pt>
              </c:strCache>
            </c:strRef>
          </c:cat>
          <c:val>
            <c:numRef>
              <c:f>Лист1!$D$2</c:f>
              <c:numCache>
                <c:formatCode>General</c:formatCode>
                <c:ptCount val="1"/>
                <c:pt idx="0">
                  <c:v>49406.2</c:v>
                </c:pt>
              </c:numCache>
            </c:numRef>
          </c:val>
        </c:ser>
        <c:dLbls>
          <c:showLegendKey val="0"/>
          <c:showVal val="0"/>
          <c:showCatName val="0"/>
          <c:showSerName val="0"/>
          <c:showPercent val="0"/>
          <c:showBubbleSize val="0"/>
        </c:dLbls>
        <c:gapWidth val="219"/>
        <c:overlap val="-27"/>
        <c:axId val="439396344"/>
        <c:axId val="439396736"/>
      </c:barChart>
      <c:catAx>
        <c:axId val="439396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439396736"/>
        <c:crosses val="autoZero"/>
        <c:auto val="1"/>
        <c:lblAlgn val="ctr"/>
        <c:lblOffset val="100"/>
        <c:noMultiLvlLbl val="0"/>
      </c:catAx>
      <c:valAx>
        <c:axId val="4393967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4393963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dirty="0"/>
              <a:t> </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20212</c:v>
                </c:pt>
              </c:strCache>
            </c:strRef>
          </c:tx>
          <c:spPr>
            <a:solidFill>
              <a:schemeClr val="accent1"/>
            </a:solidFill>
            <a:ln>
              <a:noFill/>
            </a:ln>
            <a:effectLst/>
          </c:spPr>
          <c:invertIfNegative val="0"/>
          <c:cat>
            <c:strRef>
              <c:f>Лист1!$A$2:$A$5</c:f>
              <c:strCache>
                <c:ptCount val="4"/>
                <c:pt idx="0">
                  <c:v> </c:v>
                </c:pt>
                <c:pt idx="1">
                  <c:v> </c:v>
                </c:pt>
                <c:pt idx="2">
                  <c:v> </c:v>
                </c:pt>
                <c:pt idx="3">
                  <c:v> </c:v>
                </c:pt>
              </c:strCache>
            </c:strRef>
          </c:cat>
          <c:val>
            <c:numRef>
              <c:f>Лист1!$B$2:$B$5</c:f>
              <c:numCache>
                <c:formatCode>General</c:formatCode>
                <c:ptCount val="4"/>
                <c:pt idx="0">
                  <c:v>7334.52</c:v>
                </c:pt>
                <c:pt idx="1">
                  <c:v>0</c:v>
                </c:pt>
                <c:pt idx="2">
                  <c:v>0</c:v>
                </c:pt>
                <c:pt idx="3">
                  <c:v>0</c:v>
                </c:pt>
              </c:numCache>
            </c:numRef>
          </c:val>
          <c:extLst xmlns:c16r2="http://schemas.microsoft.com/office/drawing/2015/06/chart">
            <c:ext xmlns:c16="http://schemas.microsoft.com/office/drawing/2014/chart" uri="{C3380CC4-5D6E-409C-BE32-E72D297353CC}">
              <c16:uniqueId val="{00000000-A44F-4BF1-BB1C-42A93FC5908F}"/>
            </c:ext>
          </c:extLst>
        </c:ser>
        <c:ser>
          <c:idx val="1"/>
          <c:order val="1"/>
          <c:tx>
            <c:strRef>
              <c:f>Лист1!$C$1</c:f>
              <c:strCache>
                <c:ptCount val="1"/>
                <c:pt idx="0">
                  <c:v>20222</c:v>
                </c:pt>
              </c:strCache>
            </c:strRef>
          </c:tx>
          <c:spPr>
            <a:solidFill>
              <a:schemeClr val="accent4"/>
            </a:solidFill>
            <a:ln>
              <a:noFill/>
            </a:ln>
            <a:effectLst/>
          </c:spPr>
          <c:invertIfNegative val="0"/>
          <c:cat>
            <c:strRef>
              <c:f>Лист1!$A$2:$A$5</c:f>
              <c:strCache>
                <c:ptCount val="4"/>
                <c:pt idx="0">
                  <c:v> </c:v>
                </c:pt>
                <c:pt idx="1">
                  <c:v> </c:v>
                </c:pt>
                <c:pt idx="2">
                  <c:v> </c:v>
                </c:pt>
                <c:pt idx="3">
                  <c:v> </c:v>
                </c:pt>
              </c:strCache>
            </c:strRef>
          </c:cat>
          <c:val>
            <c:numRef>
              <c:f>Лист1!$C$2:$C$5</c:f>
              <c:numCache>
                <c:formatCode>General</c:formatCode>
                <c:ptCount val="4"/>
                <c:pt idx="0">
                  <c:v>6574.99</c:v>
                </c:pt>
                <c:pt idx="1">
                  <c:v>0</c:v>
                </c:pt>
                <c:pt idx="2">
                  <c:v>0</c:v>
                </c:pt>
                <c:pt idx="3">
                  <c:v>0</c:v>
                </c:pt>
              </c:numCache>
            </c:numRef>
          </c:val>
          <c:extLst xmlns:c16r2="http://schemas.microsoft.com/office/drawing/2015/06/chart">
            <c:ext xmlns:c16="http://schemas.microsoft.com/office/drawing/2014/chart" uri="{C3380CC4-5D6E-409C-BE32-E72D297353CC}">
              <c16:uniqueId val="{00000001-A44F-4BF1-BB1C-42A93FC5908F}"/>
            </c:ext>
          </c:extLst>
        </c:ser>
        <c:ser>
          <c:idx val="2"/>
          <c:order val="2"/>
          <c:tx>
            <c:strRef>
              <c:f>Лист1!$D$1</c:f>
              <c:strCache>
                <c:ptCount val="1"/>
                <c:pt idx="0">
                  <c:v>2023</c:v>
                </c:pt>
              </c:strCache>
            </c:strRef>
          </c:tx>
          <c:spPr>
            <a:solidFill>
              <a:schemeClr val="accent3"/>
            </a:solidFill>
            <a:ln>
              <a:noFill/>
            </a:ln>
            <a:effectLst/>
          </c:spPr>
          <c:invertIfNegative val="0"/>
          <c:cat>
            <c:strRef>
              <c:f>Лист1!$A$2:$A$5</c:f>
              <c:strCache>
                <c:ptCount val="4"/>
                <c:pt idx="0">
                  <c:v> </c:v>
                </c:pt>
                <c:pt idx="1">
                  <c:v> </c:v>
                </c:pt>
                <c:pt idx="2">
                  <c:v> </c:v>
                </c:pt>
                <c:pt idx="3">
                  <c:v> </c:v>
                </c:pt>
              </c:strCache>
            </c:strRef>
          </c:cat>
          <c:val>
            <c:numRef>
              <c:f>Лист1!$D$2:$D$5</c:f>
              <c:numCache>
                <c:formatCode>General</c:formatCode>
                <c:ptCount val="4"/>
                <c:pt idx="0">
                  <c:v>6635.8</c:v>
                </c:pt>
                <c:pt idx="1">
                  <c:v>0</c:v>
                </c:pt>
                <c:pt idx="2">
                  <c:v>0</c:v>
                </c:pt>
                <c:pt idx="3">
                  <c:v>0</c:v>
                </c:pt>
              </c:numCache>
            </c:numRef>
          </c:val>
          <c:extLst xmlns:c16r2="http://schemas.microsoft.com/office/drawing/2015/06/chart">
            <c:ext xmlns:c16="http://schemas.microsoft.com/office/drawing/2014/chart" uri="{C3380CC4-5D6E-409C-BE32-E72D297353CC}">
              <c16:uniqueId val="{00000002-A44F-4BF1-BB1C-42A93FC5908F}"/>
            </c:ext>
          </c:extLst>
        </c:ser>
        <c:dLbls>
          <c:showLegendKey val="0"/>
          <c:showVal val="0"/>
          <c:showCatName val="0"/>
          <c:showSerName val="0"/>
          <c:showPercent val="0"/>
          <c:showBubbleSize val="0"/>
        </c:dLbls>
        <c:gapWidth val="219"/>
        <c:overlap val="-27"/>
        <c:axId val="423172120"/>
        <c:axId val="423170944"/>
      </c:barChart>
      <c:catAx>
        <c:axId val="423172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423170944"/>
        <c:crosses val="autoZero"/>
        <c:auto val="1"/>
        <c:lblAlgn val="ctr"/>
        <c:lblOffset val="100"/>
        <c:noMultiLvlLbl val="0"/>
      </c:catAx>
      <c:valAx>
        <c:axId val="4231709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4231721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dirty="0"/>
              <a:t>Финансирование программы</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bar"/>
        <c:grouping val="clustered"/>
        <c:varyColors val="0"/>
        <c:ser>
          <c:idx val="0"/>
          <c:order val="0"/>
          <c:tx>
            <c:strRef>
              <c:f>Лист1!$B$1</c:f>
              <c:strCache>
                <c:ptCount val="1"/>
                <c:pt idx="0">
                  <c:v> 4</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Лист1!$A$2:$A$5</c:f>
              <c:strCache>
                <c:ptCount val="4"/>
                <c:pt idx="0">
                  <c:v>2021</c:v>
                </c:pt>
                <c:pt idx="1">
                  <c:v>2022</c:v>
                </c:pt>
                <c:pt idx="2">
                  <c:v>2023</c:v>
                </c:pt>
                <c:pt idx="3">
                  <c:v> </c:v>
                </c:pt>
              </c:strCache>
            </c:strRef>
          </c:cat>
          <c:val>
            <c:numRef>
              <c:f>Лист1!$B$2:$B$5</c:f>
              <c:numCache>
                <c:formatCode>General</c:formatCode>
                <c:ptCount val="4"/>
                <c:pt idx="0">
                  <c:v>21083</c:v>
                </c:pt>
                <c:pt idx="1">
                  <c:v>7583</c:v>
                </c:pt>
                <c:pt idx="2">
                  <c:v>7583</c:v>
                </c:pt>
                <c:pt idx="3">
                  <c:v>0</c:v>
                </c:pt>
              </c:numCache>
            </c:numRef>
          </c:val>
          <c:extLst xmlns:c16r2="http://schemas.microsoft.com/office/drawing/2015/06/chart">
            <c:ext xmlns:c16="http://schemas.microsoft.com/office/drawing/2014/chart" uri="{C3380CC4-5D6E-409C-BE32-E72D297353CC}">
              <c16:uniqueId val="{00000000-BDA4-4BC9-81D4-592B9B5840C5}"/>
            </c:ext>
          </c:extLst>
        </c:ser>
        <c:ser>
          <c:idx val="1"/>
          <c:order val="1"/>
          <c:tx>
            <c:strRef>
              <c:f>Лист1!$C$1</c:f>
              <c:strCache>
                <c:ptCount val="1"/>
                <c:pt idx="0">
                  <c:v> 2</c:v>
                </c:pt>
              </c:strCache>
            </c:strRef>
          </c:tx>
          <c:spPr>
            <a:solidFill>
              <a:schemeClr val="accent2"/>
            </a:solidFill>
            <a:ln>
              <a:noFill/>
            </a:ln>
            <a:effectLst/>
          </c:spPr>
          <c:invertIfNegative val="0"/>
          <c:cat>
            <c:strRef>
              <c:f>Лист1!$A$2:$A$5</c:f>
              <c:strCache>
                <c:ptCount val="4"/>
                <c:pt idx="0">
                  <c:v>2021</c:v>
                </c:pt>
                <c:pt idx="1">
                  <c:v>2022</c:v>
                </c:pt>
                <c:pt idx="2">
                  <c:v>2023</c:v>
                </c:pt>
                <c:pt idx="3">
                  <c:v> </c:v>
                </c:pt>
              </c:strCache>
            </c:strRef>
          </c:cat>
          <c:val>
            <c:numRef>
              <c:f>Лист1!$C$2:$C$5</c:f>
              <c:numCache>
                <c:formatCode>General</c:formatCode>
                <c:ptCount val="4"/>
                <c:pt idx="0">
                  <c:v>0</c:v>
                </c:pt>
                <c:pt idx="1">
                  <c:v>0</c:v>
                </c:pt>
                <c:pt idx="2">
                  <c:v>0</c:v>
                </c:pt>
                <c:pt idx="3">
                  <c:v>0</c:v>
                </c:pt>
              </c:numCache>
            </c:numRef>
          </c:val>
          <c:extLst xmlns:c16r2="http://schemas.microsoft.com/office/drawing/2015/06/chart">
            <c:ext xmlns:c16="http://schemas.microsoft.com/office/drawing/2014/chart" uri="{C3380CC4-5D6E-409C-BE32-E72D297353CC}">
              <c16:uniqueId val="{00000001-BDA4-4BC9-81D4-592B9B5840C5}"/>
            </c:ext>
          </c:extLst>
        </c:ser>
        <c:ser>
          <c:idx val="2"/>
          <c:order val="2"/>
          <c:tx>
            <c:strRef>
              <c:f>Лист1!$D$1</c:f>
              <c:strCache>
                <c:ptCount val="1"/>
                <c:pt idx="0">
                  <c:v> 3</c:v>
                </c:pt>
              </c:strCache>
            </c:strRef>
          </c:tx>
          <c:spPr>
            <a:solidFill>
              <a:schemeClr val="accent3"/>
            </a:solidFill>
            <a:ln>
              <a:noFill/>
            </a:ln>
            <a:effectLst/>
          </c:spPr>
          <c:invertIfNegative val="0"/>
          <c:cat>
            <c:strRef>
              <c:f>Лист1!$A$2:$A$5</c:f>
              <c:strCache>
                <c:ptCount val="4"/>
                <c:pt idx="0">
                  <c:v>2021</c:v>
                </c:pt>
                <c:pt idx="1">
                  <c:v>2022</c:v>
                </c:pt>
                <c:pt idx="2">
                  <c:v>2023</c:v>
                </c:pt>
                <c:pt idx="3">
                  <c:v> </c:v>
                </c:pt>
              </c:strCache>
            </c:strRef>
          </c:cat>
          <c:val>
            <c:numRef>
              <c:f>Лист1!$D$2:$D$5</c:f>
              <c:numCache>
                <c:formatCode>General</c:formatCode>
                <c:ptCount val="4"/>
                <c:pt idx="0">
                  <c:v>0</c:v>
                </c:pt>
                <c:pt idx="1">
                  <c:v>0</c:v>
                </c:pt>
                <c:pt idx="2">
                  <c:v>0</c:v>
                </c:pt>
                <c:pt idx="3">
                  <c:v>0</c:v>
                </c:pt>
              </c:numCache>
            </c:numRef>
          </c:val>
          <c:extLst xmlns:c16r2="http://schemas.microsoft.com/office/drawing/2015/06/chart">
            <c:ext xmlns:c16="http://schemas.microsoft.com/office/drawing/2014/chart" uri="{C3380CC4-5D6E-409C-BE32-E72D297353CC}">
              <c16:uniqueId val="{00000002-BDA4-4BC9-81D4-592B9B5840C5}"/>
            </c:ext>
          </c:extLst>
        </c:ser>
        <c:dLbls>
          <c:showLegendKey val="0"/>
          <c:showVal val="0"/>
          <c:showCatName val="0"/>
          <c:showSerName val="0"/>
          <c:showPercent val="0"/>
          <c:showBubbleSize val="0"/>
        </c:dLbls>
        <c:gapWidth val="182"/>
        <c:axId val="439394384"/>
        <c:axId val="422974072"/>
      </c:barChart>
      <c:catAx>
        <c:axId val="4393943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422974072"/>
        <c:crosses val="autoZero"/>
        <c:auto val="1"/>
        <c:lblAlgn val="ctr"/>
        <c:lblOffset val="100"/>
        <c:noMultiLvlLbl val="0"/>
      </c:catAx>
      <c:valAx>
        <c:axId val="4229740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4393943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dirty="0"/>
              <a:t>Финансирование программы</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 4</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Лист1!$A$2:$A$5</c:f>
              <c:strCache>
                <c:ptCount val="4"/>
                <c:pt idx="0">
                  <c:v>2021</c:v>
                </c:pt>
                <c:pt idx="1">
                  <c:v>2022</c:v>
                </c:pt>
                <c:pt idx="2">
                  <c:v>2023</c:v>
                </c:pt>
                <c:pt idx="3">
                  <c:v> </c:v>
                </c:pt>
              </c:strCache>
            </c:strRef>
          </c:cat>
          <c:val>
            <c:numRef>
              <c:f>Лист1!$B$2:$B$5</c:f>
              <c:numCache>
                <c:formatCode>General</c:formatCode>
                <c:ptCount val="4"/>
                <c:pt idx="0">
                  <c:v>27624.34</c:v>
                </c:pt>
                <c:pt idx="1">
                  <c:v>14141.34</c:v>
                </c:pt>
                <c:pt idx="2">
                  <c:v>14155.34</c:v>
                </c:pt>
                <c:pt idx="3">
                  <c:v>0</c:v>
                </c:pt>
              </c:numCache>
            </c:numRef>
          </c:val>
          <c:extLst xmlns:c16r2="http://schemas.microsoft.com/office/drawing/2015/06/chart">
            <c:ext xmlns:c16="http://schemas.microsoft.com/office/drawing/2014/chart" uri="{C3380CC4-5D6E-409C-BE32-E72D297353CC}">
              <c16:uniqueId val="{00000000-056D-4B76-A555-C7A906F3DC61}"/>
            </c:ext>
          </c:extLst>
        </c:ser>
        <c:ser>
          <c:idx val="1"/>
          <c:order val="1"/>
          <c:tx>
            <c:strRef>
              <c:f>Лист1!$C$1</c:f>
              <c:strCache>
                <c:ptCount val="1"/>
                <c:pt idx="0">
                  <c:v> 3</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Лист1!$A$2:$A$5</c:f>
              <c:strCache>
                <c:ptCount val="4"/>
                <c:pt idx="0">
                  <c:v>2021</c:v>
                </c:pt>
                <c:pt idx="1">
                  <c:v>2022</c:v>
                </c:pt>
                <c:pt idx="2">
                  <c:v>2023</c:v>
                </c:pt>
                <c:pt idx="3">
                  <c:v> </c:v>
                </c:pt>
              </c:strCache>
            </c:strRef>
          </c:cat>
          <c:val>
            <c:numRef>
              <c:f>Лист1!$C$2:$C$5</c:f>
              <c:numCache>
                <c:formatCode>General</c:formatCode>
                <c:ptCount val="4"/>
                <c:pt idx="0">
                  <c:v>0</c:v>
                </c:pt>
                <c:pt idx="1">
                  <c:v>0</c:v>
                </c:pt>
                <c:pt idx="2">
                  <c:v>0</c:v>
                </c:pt>
                <c:pt idx="3">
                  <c:v>0</c:v>
                </c:pt>
              </c:numCache>
            </c:numRef>
          </c:val>
          <c:extLst xmlns:c16r2="http://schemas.microsoft.com/office/drawing/2015/06/chart">
            <c:ext xmlns:c16="http://schemas.microsoft.com/office/drawing/2014/chart" uri="{C3380CC4-5D6E-409C-BE32-E72D297353CC}">
              <c16:uniqueId val="{00000001-056D-4B76-A555-C7A906F3DC61}"/>
            </c:ext>
          </c:extLst>
        </c:ser>
        <c:ser>
          <c:idx val="2"/>
          <c:order val="2"/>
          <c:tx>
            <c:strRef>
              <c:f>Лист1!$D$1</c:f>
              <c:strCache>
                <c:ptCount val="1"/>
                <c:pt idx="0">
                  <c:v> 2</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Лист1!$A$2:$A$5</c:f>
              <c:strCache>
                <c:ptCount val="4"/>
                <c:pt idx="0">
                  <c:v>2021</c:v>
                </c:pt>
                <c:pt idx="1">
                  <c:v>2022</c:v>
                </c:pt>
                <c:pt idx="2">
                  <c:v>2023</c:v>
                </c:pt>
                <c:pt idx="3">
                  <c:v> </c:v>
                </c:pt>
              </c:strCache>
            </c:strRef>
          </c:cat>
          <c:val>
            <c:numRef>
              <c:f>Лист1!$D$2:$D$5</c:f>
              <c:numCache>
                <c:formatCode>General</c:formatCode>
                <c:ptCount val="4"/>
                <c:pt idx="0">
                  <c:v>0</c:v>
                </c:pt>
                <c:pt idx="1">
                  <c:v>0</c:v>
                </c:pt>
                <c:pt idx="2">
                  <c:v>0</c:v>
                </c:pt>
                <c:pt idx="3">
                  <c:v>0</c:v>
                </c:pt>
              </c:numCache>
            </c:numRef>
          </c:val>
          <c:extLst xmlns:c16r2="http://schemas.microsoft.com/office/drawing/2015/06/chart">
            <c:ext xmlns:c16="http://schemas.microsoft.com/office/drawing/2014/chart" uri="{C3380CC4-5D6E-409C-BE32-E72D297353CC}">
              <c16:uniqueId val="{00000002-056D-4B76-A555-C7A906F3DC61}"/>
            </c:ext>
          </c:extLst>
        </c:ser>
        <c:dLbls>
          <c:dLblPos val="outEnd"/>
          <c:showLegendKey val="0"/>
          <c:showVal val="1"/>
          <c:showCatName val="0"/>
          <c:showSerName val="0"/>
          <c:showPercent val="0"/>
          <c:showBubbleSize val="0"/>
        </c:dLbls>
        <c:gapWidth val="219"/>
        <c:overlap val="-27"/>
        <c:axId val="422974856"/>
        <c:axId val="422975248"/>
      </c:barChart>
      <c:catAx>
        <c:axId val="422974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422975248"/>
        <c:crosses val="autoZero"/>
        <c:auto val="1"/>
        <c:lblAlgn val="ctr"/>
        <c:lblOffset val="100"/>
        <c:noMultiLvlLbl val="0"/>
      </c:catAx>
      <c:valAx>
        <c:axId val="4229752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4229748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dirty="0"/>
              <a:t>Финансирование</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manualLayout>
          <c:layoutTarget val="inner"/>
          <c:xMode val="edge"/>
          <c:yMode val="edge"/>
          <c:x val="4.5894934519903764E-2"/>
          <c:y val="0.12470881391378141"/>
          <c:w val="0.9217429120188102"/>
          <c:h val="0.70011284351531466"/>
        </c:manualLayout>
      </c:layout>
      <c:barChart>
        <c:barDir val="bar"/>
        <c:grouping val="clustered"/>
        <c:varyColors val="0"/>
        <c:ser>
          <c:idx val="0"/>
          <c:order val="0"/>
          <c:tx>
            <c:strRef>
              <c:f>Лист1!$B$1</c:f>
              <c:strCache>
                <c:ptCount val="1"/>
                <c:pt idx="0">
                  <c:v> 2</c:v>
                </c:pt>
              </c:strCache>
            </c:strRef>
          </c:tx>
          <c:spPr>
            <a:solidFill>
              <a:schemeClr val="accent4"/>
            </a:solidFill>
            <a:ln>
              <a:noFill/>
            </a:ln>
            <a:effectLst/>
          </c:spPr>
          <c:invertIfNegative val="0"/>
          <c:dPt>
            <c:idx val="0"/>
            <c:invertIfNegative val="0"/>
            <c:bubble3D val="0"/>
            <c:spPr>
              <a:solidFill>
                <a:schemeClr val="accent4"/>
              </a:solidFill>
              <a:ln>
                <a:noFill/>
              </a:ln>
              <a:effectLst/>
            </c:spPr>
            <c:extLst xmlns:c16r2="http://schemas.microsoft.com/office/drawing/2015/06/chart">
              <c:ext xmlns:c16="http://schemas.microsoft.com/office/drawing/2014/chart" uri="{C3380CC4-5D6E-409C-BE32-E72D297353CC}">
                <c16:uniqueId val="{00000001-3FB5-4922-82D9-12FA9FFBE8B2}"/>
              </c:ext>
            </c:extLst>
          </c:dPt>
          <c:dPt>
            <c:idx val="1"/>
            <c:invertIfNegative val="0"/>
            <c:bubble3D val="0"/>
            <c:spPr>
              <a:solidFill>
                <a:schemeClr val="accent4"/>
              </a:solidFill>
              <a:ln>
                <a:noFill/>
              </a:ln>
              <a:effectLst/>
            </c:spPr>
            <c:extLst xmlns:c16r2="http://schemas.microsoft.com/office/drawing/2015/06/chart">
              <c:ext xmlns:c16="http://schemas.microsoft.com/office/drawing/2014/chart" uri="{C3380CC4-5D6E-409C-BE32-E72D297353CC}">
                <c16:uniqueId val="{00000003-3FB5-4922-82D9-12FA9FFBE8B2}"/>
              </c:ext>
            </c:extLst>
          </c:dPt>
          <c:dPt>
            <c:idx val="2"/>
            <c:invertIfNegative val="0"/>
            <c:bubble3D val="0"/>
            <c:spPr>
              <a:solidFill>
                <a:schemeClr val="accent4"/>
              </a:solidFill>
              <a:ln>
                <a:noFill/>
              </a:ln>
              <a:effectLst/>
            </c:spPr>
            <c:extLst xmlns:c16r2="http://schemas.microsoft.com/office/drawing/2015/06/chart">
              <c:ext xmlns:c16="http://schemas.microsoft.com/office/drawing/2014/chart" uri="{C3380CC4-5D6E-409C-BE32-E72D297353CC}">
                <c16:uniqueId val="{00000005-3FB5-4922-82D9-12FA9FFBE8B2}"/>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Лист1!$A$2:$A$4</c:f>
              <c:numCache>
                <c:formatCode>General</c:formatCode>
                <c:ptCount val="3"/>
                <c:pt idx="0">
                  <c:v>2021</c:v>
                </c:pt>
                <c:pt idx="1">
                  <c:v>2022</c:v>
                </c:pt>
                <c:pt idx="2">
                  <c:v>2023</c:v>
                </c:pt>
              </c:numCache>
            </c:numRef>
          </c:cat>
          <c:val>
            <c:numRef>
              <c:f>Лист1!$B$2:$B$4</c:f>
              <c:numCache>
                <c:formatCode>General</c:formatCode>
                <c:ptCount val="3"/>
                <c:pt idx="0">
                  <c:v>175849.79</c:v>
                </c:pt>
                <c:pt idx="1">
                  <c:v>6690</c:v>
                </c:pt>
                <c:pt idx="2">
                  <c:v>14290</c:v>
                </c:pt>
              </c:numCache>
            </c:numRef>
          </c:val>
          <c:extLst xmlns:c16r2="http://schemas.microsoft.com/office/drawing/2015/06/chart">
            <c:ext xmlns:c16="http://schemas.microsoft.com/office/drawing/2014/chart" uri="{C3380CC4-5D6E-409C-BE32-E72D297353CC}">
              <c16:uniqueId val="{00000006-3FB5-4922-82D9-12FA9FFBE8B2}"/>
            </c:ext>
          </c:extLst>
        </c:ser>
        <c:dLbls>
          <c:dLblPos val="outEnd"/>
          <c:showLegendKey val="0"/>
          <c:showVal val="1"/>
          <c:showCatName val="0"/>
          <c:showSerName val="0"/>
          <c:showPercent val="0"/>
          <c:showBubbleSize val="0"/>
        </c:dLbls>
        <c:gapWidth val="182"/>
        <c:axId val="440035624"/>
        <c:axId val="440036016"/>
      </c:barChart>
      <c:catAx>
        <c:axId val="4400356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440036016"/>
        <c:crosses val="autoZero"/>
        <c:auto val="1"/>
        <c:lblAlgn val="ctr"/>
        <c:lblOffset val="100"/>
        <c:noMultiLvlLbl val="0"/>
      </c:catAx>
      <c:valAx>
        <c:axId val="4400360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4400356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dirty="0"/>
              <a:t>Финансирование</a:t>
            </a: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Ряд 1</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Лист1!$A$2:$A$4</c:f>
              <c:numCache>
                <c:formatCode>General</c:formatCode>
                <c:ptCount val="3"/>
                <c:pt idx="0">
                  <c:v>2021</c:v>
                </c:pt>
                <c:pt idx="1">
                  <c:v>2022</c:v>
                </c:pt>
                <c:pt idx="2">
                  <c:v>2023</c:v>
                </c:pt>
              </c:numCache>
            </c:numRef>
          </c:cat>
          <c:val>
            <c:numRef>
              <c:f>Лист1!$B$2:$B$4</c:f>
              <c:numCache>
                <c:formatCode>General</c:formatCode>
                <c:ptCount val="3"/>
                <c:pt idx="0">
                  <c:v>560</c:v>
                </c:pt>
                <c:pt idx="1">
                  <c:v>560</c:v>
                </c:pt>
                <c:pt idx="2">
                  <c:v>560</c:v>
                </c:pt>
              </c:numCache>
            </c:numRef>
          </c:val>
          <c:extLst xmlns:c16r2="http://schemas.microsoft.com/office/drawing/2015/06/chart">
            <c:ext xmlns:c16="http://schemas.microsoft.com/office/drawing/2014/chart" uri="{C3380CC4-5D6E-409C-BE32-E72D297353CC}">
              <c16:uniqueId val="{00000000-4D37-46AB-931A-40EDEBB18C8A}"/>
            </c:ext>
          </c:extLst>
        </c:ser>
        <c:dLbls>
          <c:dLblPos val="outEnd"/>
          <c:showLegendKey val="0"/>
          <c:showVal val="1"/>
          <c:showCatName val="0"/>
          <c:showSerName val="0"/>
          <c:showPercent val="0"/>
          <c:showBubbleSize val="0"/>
        </c:dLbls>
        <c:gapWidth val="219"/>
        <c:overlap val="-27"/>
        <c:axId val="443420896"/>
        <c:axId val="443421288"/>
      </c:barChart>
      <c:catAx>
        <c:axId val="443420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443421288"/>
        <c:crosses val="autoZero"/>
        <c:auto val="1"/>
        <c:lblAlgn val="ctr"/>
        <c:lblOffset val="100"/>
        <c:noMultiLvlLbl val="0"/>
      </c:catAx>
      <c:valAx>
        <c:axId val="4434212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44342089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a:t>Финансирование </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manualLayout>
          <c:layoutTarget val="inner"/>
          <c:xMode val="edge"/>
          <c:yMode val="edge"/>
          <c:x val="4.9488442754881797E-2"/>
          <c:y val="0.11559557678014067"/>
          <c:w val="0.92120426932867416"/>
          <c:h val="0.74751781277896046"/>
        </c:manualLayout>
      </c:layout>
      <c:barChart>
        <c:barDir val="bar"/>
        <c:grouping val="clustered"/>
        <c:varyColors val="0"/>
        <c:ser>
          <c:idx val="0"/>
          <c:order val="0"/>
          <c:tx>
            <c:strRef>
              <c:f>Лист1!$B$1</c:f>
              <c:strCache>
                <c:ptCount val="1"/>
                <c:pt idx="0">
                  <c:v>Ряд 1</c:v>
                </c:pt>
              </c:strCache>
            </c:strRef>
          </c:tx>
          <c:spPr>
            <a:solidFill>
              <a:schemeClr val="accent4"/>
            </a:solidFill>
            <a:ln>
              <a:noFill/>
            </a:ln>
            <a:effectLst/>
          </c:spPr>
          <c:invertIfNegative val="0"/>
          <c:dPt>
            <c:idx val="0"/>
            <c:invertIfNegative val="0"/>
            <c:bubble3D val="0"/>
            <c:spPr>
              <a:solidFill>
                <a:schemeClr val="accent2">
                  <a:lumMod val="60000"/>
                  <a:lumOff val="40000"/>
                </a:schemeClr>
              </a:solidFill>
              <a:ln>
                <a:noFill/>
              </a:ln>
              <a:effectLst/>
            </c:spPr>
          </c:dPt>
          <c:dPt>
            <c:idx val="2"/>
            <c:invertIfNegative val="0"/>
            <c:bubble3D val="0"/>
            <c:spPr>
              <a:solidFill>
                <a:schemeClr val="accent3"/>
              </a:solidFill>
              <a:ln>
                <a:noFill/>
              </a:ln>
              <a:effectLst/>
            </c:spPr>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Лист1!$A$2:$A$4</c:f>
              <c:numCache>
                <c:formatCode>General</c:formatCode>
                <c:ptCount val="3"/>
                <c:pt idx="0">
                  <c:v>2021</c:v>
                </c:pt>
                <c:pt idx="1">
                  <c:v>2022</c:v>
                </c:pt>
                <c:pt idx="2">
                  <c:v>2023</c:v>
                </c:pt>
              </c:numCache>
            </c:numRef>
          </c:cat>
          <c:val>
            <c:numRef>
              <c:f>Лист1!$B$2:$B$4</c:f>
              <c:numCache>
                <c:formatCode>General</c:formatCode>
                <c:ptCount val="3"/>
                <c:pt idx="0">
                  <c:v>213889.04</c:v>
                </c:pt>
                <c:pt idx="1">
                  <c:v>210223.8</c:v>
                </c:pt>
                <c:pt idx="2">
                  <c:v>211089.7</c:v>
                </c:pt>
              </c:numCache>
            </c:numRef>
          </c:val>
          <c:extLst xmlns:c16r2="http://schemas.microsoft.com/office/drawing/2015/06/chart">
            <c:ext xmlns:c16="http://schemas.microsoft.com/office/drawing/2014/chart" uri="{C3380CC4-5D6E-409C-BE32-E72D297353CC}">
              <c16:uniqueId val="{00000000-7721-47B8-B9AD-95462D95EBD7}"/>
            </c:ext>
          </c:extLst>
        </c:ser>
        <c:dLbls>
          <c:dLblPos val="outEnd"/>
          <c:showLegendKey val="0"/>
          <c:showVal val="1"/>
          <c:showCatName val="0"/>
          <c:showSerName val="0"/>
          <c:showPercent val="0"/>
          <c:showBubbleSize val="0"/>
        </c:dLbls>
        <c:gapWidth val="182"/>
        <c:axId val="444225416"/>
        <c:axId val="444225808"/>
      </c:barChart>
      <c:catAx>
        <c:axId val="4442254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444225808"/>
        <c:crosses val="autoZero"/>
        <c:auto val="1"/>
        <c:lblAlgn val="ctr"/>
        <c:lblOffset val="100"/>
        <c:noMultiLvlLbl val="0"/>
      </c:catAx>
      <c:valAx>
        <c:axId val="4442258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4442254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dirty="0" smtClean="0"/>
              <a:t> </a:t>
            </a:r>
            <a:endParaRPr lang="ru-RU" dirty="0"/>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2021</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Лист1!$A$2:$A$5</c:f>
              <c:strCache>
                <c:ptCount val="4"/>
                <c:pt idx="0">
                  <c:v> </c:v>
                </c:pt>
                <c:pt idx="1">
                  <c:v> </c:v>
                </c:pt>
                <c:pt idx="2">
                  <c:v> </c:v>
                </c:pt>
                <c:pt idx="3">
                  <c:v> </c:v>
                </c:pt>
              </c:strCache>
            </c:strRef>
          </c:cat>
          <c:val>
            <c:numRef>
              <c:f>Лист1!$B$2:$B$5</c:f>
              <c:numCache>
                <c:formatCode>General</c:formatCode>
                <c:ptCount val="4"/>
                <c:pt idx="0">
                  <c:v>11940</c:v>
                </c:pt>
                <c:pt idx="1">
                  <c:v>0</c:v>
                </c:pt>
                <c:pt idx="2">
                  <c:v>0</c:v>
                </c:pt>
                <c:pt idx="3">
                  <c:v>0</c:v>
                </c:pt>
              </c:numCache>
            </c:numRef>
          </c:val>
        </c:ser>
        <c:ser>
          <c:idx val="1"/>
          <c:order val="1"/>
          <c:tx>
            <c:strRef>
              <c:f>Лист1!$C$1</c:f>
              <c:strCache>
                <c:ptCount val="1"/>
                <c:pt idx="0">
                  <c:v>2022</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Лист1!$A$2:$A$5</c:f>
              <c:strCache>
                <c:ptCount val="4"/>
                <c:pt idx="0">
                  <c:v> </c:v>
                </c:pt>
                <c:pt idx="1">
                  <c:v> </c:v>
                </c:pt>
                <c:pt idx="2">
                  <c:v> </c:v>
                </c:pt>
                <c:pt idx="3">
                  <c:v> </c:v>
                </c:pt>
              </c:strCache>
            </c:strRef>
          </c:cat>
          <c:val>
            <c:numRef>
              <c:f>Лист1!$C$2:$C$5</c:f>
              <c:numCache>
                <c:formatCode>General</c:formatCode>
                <c:ptCount val="4"/>
                <c:pt idx="0">
                  <c:v>10234</c:v>
                </c:pt>
                <c:pt idx="1">
                  <c:v>0</c:v>
                </c:pt>
                <c:pt idx="2">
                  <c:v>0</c:v>
                </c:pt>
                <c:pt idx="3">
                  <c:v>0</c:v>
                </c:pt>
              </c:numCache>
            </c:numRef>
          </c:val>
        </c:ser>
        <c:ser>
          <c:idx val="2"/>
          <c:order val="2"/>
          <c:tx>
            <c:strRef>
              <c:f>Лист1!$D$1</c:f>
              <c:strCache>
                <c:ptCount val="1"/>
                <c:pt idx="0">
                  <c:v>2023</c:v>
                </c:pt>
              </c:strCache>
            </c:strRef>
          </c:tx>
          <c:spPr>
            <a:solidFill>
              <a:schemeClr val="accent3"/>
            </a:solidFill>
            <a:ln>
              <a:noFill/>
            </a:ln>
            <a:effectLst/>
          </c:spPr>
          <c:invertIfNegative val="0"/>
          <c:dLbls>
            <c:dLbl>
              <c:idx val="0"/>
              <c:layout>
                <c:manualLayout>
                  <c:x val="6.6896034532500592E-2"/>
                  <c:y val="-1.9422826000791756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Лист1!$A$2:$A$5</c:f>
              <c:strCache>
                <c:ptCount val="4"/>
                <c:pt idx="0">
                  <c:v> </c:v>
                </c:pt>
                <c:pt idx="1">
                  <c:v> </c:v>
                </c:pt>
                <c:pt idx="2">
                  <c:v> </c:v>
                </c:pt>
                <c:pt idx="3">
                  <c:v> </c:v>
                </c:pt>
              </c:strCache>
            </c:strRef>
          </c:cat>
          <c:val>
            <c:numRef>
              <c:f>Лист1!$D$2:$D$5</c:f>
              <c:numCache>
                <c:formatCode>General</c:formatCode>
                <c:ptCount val="4"/>
                <c:pt idx="0">
                  <c:v>9996</c:v>
                </c:pt>
                <c:pt idx="1">
                  <c:v>0</c:v>
                </c:pt>
                <c:pt idx="2">
                  <c:v>0</c:v>
                </c:pt>
                <c:pt idx="3">
                  <c:v>5</c:v>
                </c:pt>
              </c:numCache>
            </c:numRef>
          </c:val>
        </c:ser>
        <c:dLbls>
          <c:dLblPos val="outEnd"/>
          <c:showLegendKey val="0"/>
          <c:showVal val="1"/>
          <c:showCatName val="0"/>
          <c:showSerName val="0"/>
          <c:showPercent val="0"/>
          <c:showBubbleSize val="0"/>
        </c:dLbls>
        <c:gapWidth val="219"/>
        <c:overlap val="-27"/>
        <c:axId val="487432816"/>
        <c:axId val="505939672"/>
      </c:barChart>
      <c:catAx>
        <c:axId val="487432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505939672"/>
        <c:crosses val="autoZero"/>
        <c:auto val="1"/>
        <c:lblAlgn val="ctr"/>
        <c:lblOffset val="100"/>
        <c:noMultiLvlLbl val="0"/>
      </c:catAx>
      <c:valAx>
        <c:axId val="5059396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48743281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dirty="0"/>
              <a:t>Финансирование </a:t>
            </a: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Ряд 1</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Лист1!$A$2:$A$4</c:f>
              <c:numCache>
                <c:formatCode>General</c:formatCode>
                <c:ptCount val="3"/>
                <c:pt idx="0">
                  <c:v>2021</c:v>
                </c:pt>
                <c:pt idx="1">
                  <c:v>2022</c:v>
                </c:pt>
                <c:pt idx="2">
                  <c:v>2023</c:v>
                </c:pt>
              </c:numCache>
            </c:numRef>
          </c:cat>
          <c:val>
            <c:numRef>
              <c:f>Лист1!$B$2:$B$4</c:f>
              <c:numCache>
                <c:formatCode>General</c:formatCode>
                <c:ptCount val="3"/>
                <c:pt idx="0">
                  <c:v>92401</c:v>
                </c:pt>
                <c:pt idx="1">
                  <c:v>71371</c:v>
                </c:pt>
                <c:pt idx="2">
                  <c:v>79149</c:v>
                </c:pt>
              </c:numCache>
            </c:numRef>
          </c:val>
          <c:extLst xmlns:c16r2="http://schemas.microsoft.com/office/drawing/2015/06/chart">
            <c:ext xmlns:c16="http://schemas.microsoft.com/office/drawing/2014/chart" uri="{C3380CC4-5D6E-409C-BE32-E72D297353CC}">
              <c16:uniqueId val="{00000000-A38E-4021-A266-3DFD0C12FC33}"/>
            </c:ext>
          </c:extLst>
        </c:ser>
        <c:dLbls>
          <c:showLegendKey val="0"/>
          <c:showVal val="0"/>
          <c:showCatName val="0"/>
          <c:showSerName val="0"/>
          <c:showPercent val="0"/>
          <c:showBubbleSize val="0"/>
        </c:dLbls>
        <c:gapWidth val="219"/>
        <c:overlap val="-27"/>
        <c:axId val="444226984"/>
        <c:axId val="444227376"/>
      </c:barChart>
      <c:catAx>
        <c:axId val="444226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444227376"/>
        <c:crosses val="autoZero"/>
        <c:auto val="1"/>
        <c:lblAlgn val="ctr"/>
        <c:lblOffset val="100"/>
        <c:noMultiLvlLbl val="0"/>
      </c:catAx>
      <c:valAx>
        <c:axId val="4442273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44422698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pieChart>
        <c:varyColors val="1"/>
        <c:ser>
          <c:idx val="0"/>
          <c:order val="0"/>
          <c:tx>
            <c:strRef>
              <c:f>Лист1!$B$1</c:f>
              <c:strCache>
                <c:ptCount val="1"/>
                <c:pt idx="0">
                  <c:v>2021 год</c:v>
                </c:pt>
              </c:strCache>
            </c:strRef>
          </c:tx>
          <c:spPr>
            <a:solidFill>
              <a:schemeClr val="accent4"/>
            </a:solidFill>
          </c:spPr>
          <c:dPt>
            <c:idx val="0"/>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1-B1EA-479C-9492-50206269D636}"/>
              </c:ext>
            </c:extLst>
          </c:dPt>
          <c:dPt>
            <c:idx val="1"/>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3-B1EA-479C-9492-50206269D636}"/>
              </c:ext>
            </c:extLst>
          </c:dPt>
          <c:dPt>
            <c:idx val="2"/>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5-B1EA-479C-9492-50206269D636}"/>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B1EA-479C-9492-50206269D636}"/>
              </c:ext>
            </c:extLst>
          </c:dPt>
          <c:dLbls>
            <c:dLbl>
              <c:idx val="0"/>
              <c:tx>
                <c:rich>
                  <a:bodyPr/>
                  <a:lstStyle/>
                  <a:p>
                    <a:r>
                      <a:rPr lang="en-US"/>
                      <a:t>600 704</a:t>
                    </a:r>
                  </a:p>
                </c:rich>
              </c:tx>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B1EA-479C-9492-50206269D636}"/>
                </c:ext>
                <c:ext xmlns:c15="http://schemas.microsoft.com/office/drawing/2012/chart" uri="{CE6537A1-D6FC-4f65-9D91-7224C49458BB}"/>
              </c:extLst>
            </c:dLbl>
            <c:dLbl>
              <c:idx val="1"/>
              <c:tx>
                <c:rich>
                  <a:bodyPr/>
                  <a:lstStyle/>
                  <a:p>
                    <a:r>
                      <a:rPr lang="en-US"/>
                      <a:t>987 767,64</a:t>
                    </a:r>
                  </a:p>
                </c:rich>
              </c:tx>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B1EA-479C-9492-50206269D636}"/>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Лист1!$A$2:$A$5</c:f>
              <c:strCache>
                <c:ptCount val="4"/>
                <c:pt idx="0">
                  <c:v>налоговые и неналоговые доходы</c:v>
                </c:pt>
                <c:pt idx="1">
                  <c:v>безвозмездные перечисления</c:v>
                </c:pt>
                <c:pt idx="2">
                  <c:v> </c:v>
                </c:pt>
                <c:pt idx="3">
                  <c:v> </c:v>
                </c:pt>
              </c:strCache>
            </c:strRef>
          </c:cat>
          <c:val>
            <c:numRef>
              <c:f>Лист1!$B$2:$B$5</c:f>
              <c:numCache>
                <c:formatCode>General</c:formatCode>
                <c:ptCount val="4"/>
                <c:pt idx="0">
                  <c:v>528638</c:v>
                </c:pt>
                <c:pt idx="1">
                  <c:v>1514654</c:v>
                </c:pt>
                <c:pt idx="2">
                  <c:v>0</c:v>
                </c:pt>
                <c:pt idx="3">
                  <c:v>0</c:v>
                </c:pt>
              </c:numCache>
            </c:numRef>
          </c:val>
          <c:extLst xmlns:c16r2="http://schemas.microsoft.com/office/drawing/2015/06/chart">
            <c:ext xmlns:c16="http://schemas.microsoft.com/office/drawing/2014/chart" uri="{C3380CC4-5D6E-409C-BE32-E72D297353CC}">
              <c16:uniqueId val="{00000008-B1EA-479C-9492-50206269D636}"/>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dirty="0"/>
              <a:t>финансирование</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Ряд 1</c:v>
                </c:pt>
              </c:strCache>
            </c:strRef>
          </c:tx>
          <c:spPr>
            <a:solidFill>
              <a:srgbClr val="7030A0"/>
            </a:solidFill>
            <a:ln>
              <a:noFill/>
            </a:ln>
            <a:effectLst/>
          </c:spPr>
          <c:invertIfNegative val="0"/>
          <c:dPt>
            <c:idx val="0"/>
            <c:invertIfNegative val="0"/>
            <c:bubble3D val="0"/>
            <c:spPr>
              <a:solidFill>
                <a:schemeClr val="accent3">
                  <a:lumMod val="60000"/>
                  <a:lumOff val="40000"/>
                </a:schemeClr>
              </a:solidFill>
              <a:ln>
                <a:noFill/>
              </a:ln>
              <a:effectLst/>
            </c:spPr>
          </c:dPt>
          <c:dPt>
            <c:idx val="1"/>
            <c:invertIfNegative val="0"/>
            <c:bubble3D val="0"/>
            <c:spPr>
              <a:solidFill>
                <a:schemeClr val="tx1">
                  <a:lumMod val="65000"/>
                  <a:lumOff val="35000"/>
                </a:schemeClr>
              </a:solidFill>
              <a:ln>
                <a:noFill/>
              </a:ln>
              <a:effectLst/>
            </c:spPr>
          </c:dPt>
          <c:dPt>
            <c:idx val="2"/>
            <c:invertIfNegative val="0"/>
            <c:bubble3D val="0"/>
            <c:spPr>
              <a:solidFill>
                <a:schemeClr val="accent5">
                  <a:lumMod val="60000"/>
                  <a:lumOff val="40000"/>
                </a:schemeClr>
              </a:solidFill>
              <a:ln>
                <a:noFill/>
              </a:ln>
              <a:effectLst/>
            </c:spPr>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Лист1!$A$2:$A$4</c:f>
              <c:numCache>
                <c:formatCode>General</c:formatCode>
                <c:ptCount val="3"/>
                <c:pt idx="0">
                  <c:v>2021</c:v>
                </c:pt>
                <c:pt idx="1">
                  <c:v>2022</c:v>
                </c:pt>
                <c:pt idx="2">
                  <c:v>2023</c:v>
                </c:pt>
              </c:numCache>
            </c:numRef>
          </c:cat>
          <c:val>
            <c:numRef>
              <c:f>Лист1!$B$2:$B$4</c:f>
              <c:numCache>
                <c:formatCode>General</c:formatCode>
                <c:ptCount val="3"/>
                <c:pt idx="0">
                  <c:v>170282.4</c:v>
                </c:pt>
                <c:pt idx="1">
                  <c:v>163250</c:v>
                </c:pt>
                <c:pt idx="2">
                  <c:v>163250</c:v>
                </c:pt>
              </c:numCache>
            </c:numRef>
          </c:val>
          <c:extLst xmlns:c16r2="http://schemas.microsoft.com/office/drawing/2015/06/chart">
            <c:ext xmlns:c16="http://schemas.microsoft.com/office/drawing/2014/chart" uri="{C3380CC4-5D6E-409C-BE32-E72D297353CC}">
              <c16:uniqueId val="{00000000-88F9-4E80-A48C-4D55EF8328B3}"/>
            </c:ext>
          </c:extLst>
        </c:ser>
        <c:dLbls>
          <c:dLblPos val="outEnd"/>
          <c:showLegendKey val="0"/>
          <c:showVal val="1"/>
          <c:showCatName val="0"/>
          <c:showSerName val="0"/>
          <c:showPercent val="0"/>
          <c:showBubbleSize val="0"/>
        </c:dLbls>
        <c:gapWidth val="219"/>
        <c:overlap val="-27"/>
        <c:axId val="443419720"/>
        <c:axId val="444304232"/>
      </c:barChart>
      <c:catAx>
        <c:axId val="44341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444304232"/>
        <c:crosses val="autoZero"/>
        <c:auto val="1"/>
        <c:lblAlgn val="ctr"/>
        <c:lblOffset val="100"/>
        <c:noMultiLvlLbl val="0"/>
      </c:catAx>
      <c:valAx>
        <c:axId val="4443042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4434197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 2</c:v>
                </c:pt>
              </c:strCache>
            </c:strRef>
          </c:tx>
          <c:spPr>
            <a:solidFill>
              <a:schemeClr val="accent4">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Лист1!$A$2:$A$5</c:f>
              <c:numCache>
                <c:formatCode>General</c:formatCode>
                <c:ptCount val="4"/>
                <c:pt idx="0">
                  <c:v>2020</c:v>
                </c:pt>
                <c:pt idx="1">
                  <c:v>2021</c:v>
                </c:pt>
                <c:pt idx="2">
                  <c:v>2022</c:v>
                </c:pt>
                <c:pt idx="3">
                  <c:v>2023</c:v>
                </c:pt>
              </c:numCache>
            </c:numRef>
          </c:cat>
          <c:val>
            <c:numRef>
              <c:f>Лист1!$B$2:$B$5</c:f>
              <c:numCache>
                <c:formatCode>General</c:formatCode>
                <c:ptCount val="4"/>
                <c:pt idx="0">
                  <c:v>4237</c:v>
                </c:pt>
                <c:pt idx="1">
                  <c:v>3621</c:v>
                </c:pt>
                <c:pt idx="2">
                  <c:v>3364</c:v>
                </c:pt>
                <c:pt idx="3">
                  <c:v>3364</c:v>
                </c:pt>
              </c:numCache>
            </c:numRef>
          </c:val>
          <c:extLst xmlns:c16r2="http://schemas.microsoft.com/office/drawing/2015/06/chart">
            <c:ext xmlns:c16="http://schemas.microsoft.com/office/drawing/2014/chart" uri="{C3380CC4-5D6E-409C-BE32-E72D297353CC}">
              <c16:uniqueId val="{00000000-8B9A-46D8-AD1C-9ABD14D39C0B}"/>
            </c:ext>
          </c:extLst>
        </c:ser>
        <c:dLbls>
          <c:dLblPos val="outEnd"/>
          <c:showLegendKey val="0"/>
          <c:showVal val="1"/>
          <c:showCatName val="0"/>
          <c:showSerName val="0"/>
          <c:showPercent val="0"/>
          <c:showBubbleSize val="0"/>
        </c:dLbls>
        <c:gapWidth val="219"/>
        <c:overlap val="-27"/>
        <c:axId val="446746824"/>
        <c:axId val="446747216"/>
      </c:barChart>
      <c:catAx>
        <c:axId val="44674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446747216"/>
        <c:crosses val="autoZero"/>
        <c:auto val="1"/>
        <c:lblAlgn val="ctr"/>
        <c:lblOffset val="100"/>
        <c:noMultiLvlLbl val="0"/>
      </c:catAx>
      <c:valAx>
        <c:axId val="44674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4467468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percentStacked"/>
        <c:varyColors val="0"/>
        <c:ser>
          <c:idx val="0"/>
          <c:order val="0"/>
          <c:tx>
            <c:strRef>
              <c:f>Лист1!$B$1</c:f>
              <c:strCache>
                <c:ptCount val="1"/>
                <c:pt idx="0">
                  <c:v>Ряд 1</c:v>
                </c:pt>
              </c:strCache>
            </c:strRef>
          </c:tx>
          <c:spPr>
            <a:solidFill>
              <a:schemeClr val="accent1">
                <a:lumMod val="60000"/>
                <a:lumOff val="40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Лист1!$A$2:$A$5</c:f>
              <c:numCache>
                <c:formatCode>m/d/yyyy</c:formatCode>
                <c:ptCount val="4"/>
                <c:pt idx="0">
                  <c:v>44197</c:v>
                </c:pt>
                <c:pt idx="1">
                  <c:v>44562</c:v>
                </c:pt>
                <c:pt idx="2">
                  <c:v>44927</c:v>
                </c:pt>
                <c:pt idx="3">
                  <c:v>45292</c:v>
                </c:pt>
              </c:numCache>
            </c:numRef>
          </c:cat>
          <c:val>
            <c:numRef>
              <c:f>Лист1!$B$2:$B$5</c:f>
              <c:numCache>
                <c:formatCode>#,##0</c:formatCode>
                <c:ptCount val="4"/>
                <c:pt idx="0">
                  <c:v>61600</c:v>
                </c:pt>
                <c:pt idx="1">
                  <c:v>81600</c:v>
                </c:pt>
                <c:pt idx="2">
                  <c:v>81600</c:v>
                </c:pt>
                <c:pt idx="3" formatCode="General">
                  <c:v>52100</c:v>
                </c:pt>
              </c:numCache>
            </c:numRef>
          </c:val>
          <c:extLst xmlns:c16r2="http://schemas.microsoft.com/office/drawing/2015/06/chart">
            <c:ext xmlns:c16="http://schemas.microsoft.com/office/drawing/2014/chart" uri="{C3380CC4-5D6E-409C-BE32-E72D297353CC}">
              <c16:uniqueId val="{00000000-CC07-488A-94E5-41BCD50F9124}"/>
            </c:ext>
          </c:extLst>
        </c:ser>
        <c:ser>
          <c:idx val="1"/>
          <c:order val="1"/>
          <c:tx>
            <c:strRef>
              <c:f>Лист1!$C$1</c:f>
              <c:strCache>
                <c:ptCount val="1"/>
                <c:pt idx="0">
                  <c:v> 2</c:v>
                </c:pt>
              </c:strCache>
            </c:strRef>
          </c:tx>
          <c:spPr>
            <a:solidFill>
              <a:schemeClr val="accent2"/>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Лист1!$A$2:$A$5</c:f>
              <c:numCache>
                <c:formatCode>m/d/yyyy</c:formatCode>
                <c:ptCount val="4"/>
                <c:pt idx="0">
                  <c:v>44197</c:v>
                </c:pt>
                <c:pt idx="1">
                  <c:v>44562</c:v>
                </c:pt>
                <c:pt idx="2">
                  <c:v>44927</c:v>
                </c:pt>
                <c:pt idx="3">
                  <c:v>45292</c:v>
                </c:pt>
              </c:numCache>
            </c:numRef>
          </c:cat>
          <c:val>
            <c:numRef>
              <c:f>Лист1!$C$2:$C$5</c:f>
              <c:numCache>
                <c:formatCode>General</c:formatCode>
                <c:ptCount val="4"/>
                <c:pt idx="0">
                  <c:v>0</c:v>
                </c:pt>
                <c:pt idx="1">
                  <c:v>0</c:v>
                </c:pt>
                <c:pt idx="2">
                  <c:v>0</c:v>
                </c:pt>
                <c:pt idx="3">
                  <c:v>0</c:v>
                </c:pt>
              </c:numCache>
            </c:numRef>
          </c:val>
          <c:extLst xmlns:c16r2="http://schemas.microsoft.com/office/drawing/2015/06/chart">
            <c:ext xmlns:c16="http://schemas.microsoft.com/office/drawing/2014/chart" uri="{C3380CC4-5D6E-409C-BE32-E72D297353CC}">
              <c16:uniqueId val="{00000001-CC07-488A-94E5-41BCD50F9124}"/>
            </c:ext>
          </c:extLst>
        </c:ser>
        <c:ser>
          <c:idx val="2"/>
          <c:order val="2"/>
          <c:tx>
            <c:strRef>
              <c:f>Лист1!$D$1</c:f>
              <c:strCache>
                <c:ptCount val="1"/>
                <c:pt idx="0">
                  <c:v> 3</c:v>
                </c:pt>
              </c:strCache>
            </c:strRef>
          </c:tx>
          <c:spPr>
            <a:solidFill>
              <a:schemeClr val="accent3"/>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Лист1!$A$2:$A$5</c:f>
              <c:numCache>
                <c:formatCode>m/d/yyyy</c:formatCode>
                <c:ptCount val="4"/>
                <c:pt idx="0">
                  <c:v>44197</c:v>
                </c:pt>
                <c:pt idx="1">
                  <c:v>44562</c:v>
                </c:pt>
                <c:pt idx="2">
                  <c:v>44927</c:v>
                </c:pt>
                <c:pt idx="3">
                  <c:v>45292</c:v>
                </c:pt>
              </c:numCache>
            </c:numRef>
          </c:cat>
          <c:val>
            <c:numRef>
              <c:f>Лист1!$D$2:$D$5</c:f>
              <c:numCache>
                <c:formatCode>General</c:formatCode>
                <c:ptCount val="4"/>
                <c:pt idx="0">
                  <c:v>0</c:v>
                </c:pt>
                <c:pt idx="1">
                  <c:v>0</c:v>
                </c:pt>
                <c:pt idx="2">
                  <c:v>0</c:v>
                </c:pt>
                <c:pt idx="3">
                  <c:v>0</c:v>
                </c:pt>
              </c:numCache>
            </c:numRef>
          </c:val>
          <c:extLst xmlns:c16r2="http://schemas.microsoft.com/office/drawing/2015/06/chart">
            <c:ext xmlns:c16="http://schemas.microsoft.com/office/drawing/2014/chart" uri="{C3380CC4-5D6E-409C-BE32-E72D297353CC}">
              <c16:uniqueId val="{00000002-CC07-488A-94E5-41BCD50F9124}"/>
            </c:ext>
          </c:extLst>
        </c:ser>
        <c:dLbls>
          <c:showLegendKey val="0"/>
          <c:showVal val="1"/>
          <c:showCatName val="0"/>
          <c:showSerName val="0"/>
          <c:showPercent val="0"/>
          <c:showBubbleSize val="0"/>
        </c:dLbls>
        <c:gapWidth val="150"/>
        <c:shape val="box"/>
        <c:axId val="446748000"/>
        <c:axId val="446748392"/>
        <c:axId val="0"/>
      </c:bar3DChart>
      <c:dateAx>
        <c:axId val="446748000"/>
        <c:scaling>
          <c:orientation val="minMax"/>
        </c:scaling>
        <c:delete val="0"/>
        <c:axPos val="b"/>
        <c:numFmt formatCode="m/d/yyyy"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446748392"/>
        <c:crosses val="autoZero"/>
        <c:auto val="1"/>
        <c:lblOffset val="100"/>
        <c:baseTimeUnit val="years"/>
      </c:dateAx>
      <c:valAx>
        <c:axId val="446748392"/>
        <c:scaling>
          <c:orientation val="minMax"/>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4467480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ru-RU" i="1" dirty="0"/>
              <a:t>доходы бюджета на 2022 год</a:t>
            </a:r>
          </a:p>
        </c:rich>
      </c:tx>
      <c:layout>
        <c:manualLayout>
          <c:xMode val="edge"/>
          <c:yMode val="edge"/>
          <c:x val="0.17919143068203544"/>
          <c:y val="1.6208031143242624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title>
    <c:autoTitleDeleted val="0"/>
    <c:plotArea>
      <c:layout>
        <c:manualLayout>
          <c:layoutTarget val="inner"/>
          <c:xMode val="edge"/>
          <c:yMode val="edge"/>
          <c:x val="0.11571823981590204"/>
          <c:y val="9.0360799616840681E-2"/>
          <c:w val="0.70437837268195236"/>
          <c:h val="0.76014787429190367"/>
        </c:manualLayout>
      </c:layout>
      <c:doughnutChart>
        <c:varyColors val="1"/>
        <c:ser>
          <c:idx val="0"/>
          <c:order val="0"/>
          <c:tx>
            <c:strRef>
              <c:f>Лист1!$B$1</c:f>
              <c:strCache>
                <c:ptCount val="1"/>
                <c:pt idx="0">
                  <c:v>доходы бюджета на 2019 год</c:v>
                </c:pt>
              </c:strCache>
            </c:strRef>
          </c:tx>
          <c:spPr>
            <a:solidFill>
              <a:schemeClr val="accent4"/>
            </a:solidFill>
            <a:ln>
              <a:solidFill>
                <a:schemeClr val="tx1"/>
              </a:solidFill>
            </a:ln>
          </c:spPr>
          <c:dPt>
            <c:idx val="0"/>
            <c:bubble3D val="0"/>
            <c:spPr>
              <a:solidFill>
                <a:schemeClr val="accent4"/>
              </a:solidFill>
              <a:ln w="19050">
                <a:solidFill>
                  <a:schemeClr val="tx1"/>
                </a:solidFill>
              </a:ln>
              <a:effectLst/>
            </c:spPr>
            <c:extLst xmlns:c16r2="http://schemas.microsoft.com/office/drawing/2015/06/chart">
              <c:ext xmlns:c16="http://schemas.microsoft.com/office/drawing/2014/chart" uri="{C3380CC4-5D6E-409C-BE32-E72D297353CC}">
                <c16:uniqueId val="{00000001-9303-4FDF-AE70-EC140DD026CE}"/>
              </c:ext>
            </c:extLst>
          </c:dPt>
          <c:dPt>
            <c:idx val="1"/>
            <c:bubble3D val="0"/>
            <c:spPr>
              <a:solidFill>
                <a:schemeClr val="accent3"/>
              </a:solidFill>
              <a:ln w="19050">
                <a:solidFill>
                  <a:schemeClr val="tx1"/>
                </a:solidFill>
              </a:ln>
              <a:effectLst/>
            </c:spPr>
            <c:extLst xmlns:c16r2="http://schemas.microsoft.com/office/drawing/2015/06/chart">
              <c:ext xmlns:c16="http://schemas.microsoft.com/office/drawing/2014/chart" uri="{C3380CC4-5D6E-409C-BE32-E72D297353CC}">
                <c16:uniqueId val="{00000003-9303-4FDF-AE70-EC140DD026CE}"/>
              </c:ext>
            </c:extLst>
          </c:dPt>
          <c:dPt>
            <c:idx val="2"/>
            <c:bubble3D val="0"/>
            <c:spPr>
              <a:solidFill>
                <a:schemeClr val="accent4"/>
              </a:solidFill>
              <a:ln w="19050">
                <a:solidFill>
                  <a:schemeClr val="tx1"/>
                </a:solidFill>
              </a:ln>
              <a:effectLst/>
            </c:spPr>
            <c:extLst xmlns:c16r2="http://schemas.microsoft.com/office/drawing/2015/06/chart">
              <c:ext xmlns:c16="http://schemas.microsoft.com/office/drawing/2014/chart" uri="{C3380CC4-5D6E-409C-BE32-E72D297353CC}">
                <c16:uniqueId val="{00000005-9303-4FDF-AE70-EC140DD026CE}"/>
              </c:ext>
            </c:extLst>
          </c:dPt>
          <c:dPt>
            <c:idx val="3"/>
            <c:bubble3D val="0"/>
            <c:spPr>
              <a:solidFill>
                <a:schemeClr val="accent4"/>
              </a:solidFill>
              <a:ln w="19050">
                <a:solidFill>
                  <a:schemeClr val="tx1"/>
                </a:solidFill>
              </a:ln>
              <a:effectLst/>
            </c:spPr>
            <c:extLst xmlns:c16r2="http://schemas.microsoft.com/office/drawing/2015/06/chart">
              <c:ext xmlns:c16="http://schemas.microsoft.com/office/drawing/2014/chart" uri="{C3380CC4-5D6E-409C-BE32-E72D297353CC}">
                <c16:uniqueId val="{00000007-9303-4FDF-AE70-EC140DD026CE}"/>
              </c:ext>
            </c:extLst>
          </c:dPt>
          <c:dLbls>
            <c:dLbl>
              <c:idx val="0"/>
              <c:tx>
                <c:rich>
                  <a:bodyPr/>
                  <a:lstStyle/>
                  <a:p>
                    <a:r>
                      <a:rPr lang="en-US" dirty="0"/>
                      <a:t>655</a:t>
                    </a:r>
                    <a:r>
                      <a:rPr lang="en-US" baseline="0" dirty="0"/>
                      <a:t> 182</a:t>
                    </a:r>
                    <a:endParaRPr lang="en-US" dirty="0"/>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9303-4FDF-AE70-EC140DD026CE}"/>
                </c:ext>
                <c:ext xmlns:c15="http://schemas.microsoft.com/office/drawing/2012/chart" uri="{CE6537A1-D6FC-4f65-9D91-7224C49458BB}"/>
              </c:extLst>
            </c:dLbl>
            <c:dLbl>
              <c:idx val="1"/>
              <c:tx>
                <c:rich>
                  <a:bodyPr/>
                  <a:lstStyle/>
                  <a:p>
                    <a:r>
                      <a:rPr lang="en-US" dirty="0"/>
                      <a:t>1 026 558,17</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9303-4FDF-AE70-EC140DD026CE}"/>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extLst>
          </c:dLbls>
          <c:cat>
            <c:strRef>
              <c:f>Лист1!$A$2:$A$5</c:f>
              <c:strCache>
                <c:ptCount val="4"/>
                <c:pt idx="0">
                  <c:v>налоговые и неналоговые</c:v>
                </c:pt>
                <c:pt idx="1">
                  <c:v>безвозмездные поступления</c:v>
                </c:pt>
                <c:pt idx="2">
                  <c:v> </c:v>
                </c:pt>
                <c:pt idx="3">
                  <c:v> </c:v>
                </c:pt>
              </c:strCache>
            </c:strRef>
          </c:cat>
          <c:val>
            <c:numRef>
              <c:f>Лист1!$B$2:$B$5</c:f>
              <c:numCache>
                <c:formatCode>General</c:formatCode>
                <c:ptCount val="4"/>
                <c:pt idx="0" formatCode="#,##0">
                  <c:v>549441</c:v>
                </c:pt>
                <c:pt idx="1">
                  <c:v>1190305.56</c:v>
                </c:pt>
                <c:pt idx="2">
                  <c:v>0</c:v>
                </c:pt>
                <c:pt idx="3">
                  <c:v>0</c:v>
                </c:pt>
              </c:numCache>
            </c:numRef>
          </c:val>
          <c:extLst xmlns:c16r2="http://schemas.microsoft.com/office/drawing/2015/06/chart">
            <c:ext xmlns:c16="http://schemas.microsoft.com/office/drawing/2014/chart" uri="{C3380CC4-5D6E-409C-BE32-E72D297353CC}">
              <c16:uniqueId val="{00000008-9303-4FDF-AE70-EC140DD026CE}"/>
            </c:ext>
          </c:extLst>
        </c:ser>
        <c:dLbls>
          <c:showLegendKey val="0"/>
          <c:showVal val="0"/>
          <c:showCatName val="0"/>
          <c:showSerName val="0"/>
          <c:showPercent val="0"/>
          <c:showBubbleSize val="0"/>
          <c:showLeaderLines val="1"/>
        </c:dLbls>
        <c:firstSliceAng val="0"/>
        <c:holeSize val="50"/>
      </c:doughnutChart>
      <c:spPr>
        <a:noFill/>
        <a:ln>
          <a:solidFill>
            <a:schemeClr val="bg1"/>
          </a:solidFill>
        </a:ln>
        <a:effectLst/>
      </c:spPr>
    </c:plotArea>
    <c:legend>
      <c:legendPos val="b"/>
      <c:layout>
        <c:manualLayout>
          <c:xMode val="edge"/>
          <c:yMode val="edge"/>
          <c:x val="0.10812067970544176"/>
          <c:y val="0.87390951193847954"/>
          <c:w val="0.73498275017487547"/>
          <c:h val="0.1081685779855895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ru-RU" i="1" dirty="0"/>
              <a:t>доходы бюджета на 2023 год</a:t>
            </a:r>
          </a:p>
        </c:rich>
      </c:tx>
      <c:layout>
        <c:manualLayout>
          <c:xMode val="edge"/>
          <c:yMode val="edge"/>
          <c:x val="0.28530853239836085"/>
          <c:y val="0.1590814759143257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title>
    <c:autoTitleDeleted val="0"/>
    <c:plotArea>
      <c:layout>
        <c:manualLayout>
          <c:layoutTarget val="inner"/>
          <c:xMode val="edge"/>
          <c:yMode val="edge"/>
          <c:x val="0.14010519701567772"/>
          <c:y val="0.2429049477017898"/>
          <c:w val="0.70579203181115546"/>
          <c:h val="0.7735480949608643"/>
        </c:manualLayout>
      </c:layout>
      <c:doughnutChart>
        <c:varyColors val="1"/>
        <c:ser>
          <c:idx val="0"/>
          <c:order val="0"/>
          <c:tx>
            <c:strRef>
              <c:f>Лист1!$B$1</c:f>
              <c:strCache>
                <c:ptCount val="1"/>
                <c:pt idx="0">
                  <c:v>доходы бюджета на 2020 год</c:v>
                </c:pt>
              </c:strCache>
            </c:strRef>
          </c:tx>
          <c:spPr>
            <a:solidFill>
              <a:schemeClr val="accent3"/>
            </a:solidFill>
            <a:ln>
              <a:solidFill>
                <a:schemeClr val="tx1"/>
              </a:solidFill>
            </a:ln>
          </c:spPr>
          <c:dPt>
            <c:idx val="0"/>
            <c:bubble3D val="0"/>
            <c:spPr>
              <a:solidFill>
                <a:schemeClr val="accent4"/>
              </a:solidFill>
              <a:ln w="19050">
                <a:solidFill>
                  <a:schemeClr val="tx1"/>
                </a:solidFill>
              </a:ln>
              <a:effectLst/>
            </c:spPr>
            <c:extLst xmlns:c16r2="http://schemas.microsoft.com/office/drawing/2015/06/chart">
              <c:ext xmlns:c16="http://schemas.microsoft.com/office/drawing/2014/chart" uri="{C3380CC4-5D6E-409C-BE32-E72D297353CC}">
                <c16:uniqueId val="{00000001-8171-40C8-B2C7-F7D6F6E35ACE}"/>
              </c:ext>
            </c:extLst>
          </c:dPt>
          <c:dPt>
            <c:idx val="1"/>
            <c:bubble3D val="0"/>
            <c:spPr>
              <a:solidFill>
                <a:schemeClr val="accent3"/>
              </a:solidFill>
              <a:ln w="19050">
                <a:solidFill>
                  <a:schemeClr val="tx1"/>
                </a:solidFill>
              </a:ln>
              <a:effectLst/>
            </c:spPr>
            <c:extLst xmlns:c16r2="http://schemas.microsoft.com/office/drawing/2015/06/chart">
              <c:ext xmlns:c16="http://schemas.microsoft.com/office/drawing/2014/chart" uri="{C3380CC4-5D6E-409C-BE32-E72D297353CC}">
                <c16:uniqueId val="{00000003-8171-40C8-B2C7-F7D6F6E35ACE}"/>
              </c:ext>
            </c:extLst>
          </c:dPt>
          <c:dPt>
            <c:idx val="2"/>
            <c:bubble3D val="0"/>
            <c:spPr>
              <a:solidFill>
                <a:schemeClr val="accent3"/>
              </a:solidFill>
              <a:ln w="19050">
                <a:solidFill>
                  <a:schemeClr val="tx1"/>
                </a:solidFill>
              </a:ln>
              <a:effectLst/>
            </c:spPr>
            <c:extLst xmlns:c16r2="http://schemas.microsoft.com/office/drawing/2015/06/chart">
              <c:ext xmlns:c16="http://schemas.microsoft.com/office/drawing/2014/chart" uri="{C3380CC4-5D6E-409C-BE32-E72D297353CC}">
                <c16:uniqueId val="{00000005-8171-40C8-B2C7-F7D6F6E35ACE}"/>
              </c:ext>
            </c:extLst>
          </c:dPt>
          <c:dPt>
            <c:idx val="3"/>
            <c:bubble3D val="0"/>
            <c:spPr>
              <a:solidFill>
                <a:schemeClr val="accent3"/>
              </a:solidFill>
              <a:ln w="19050">
                <a:solidFill>
                  <a:schemeClr val="tx1"/>
                </a:solidFill>
              </a:ln>
              <a:effectLst/>
            </c:spPr>
            <c:extLst xmlns:c16r2="http://schemas.microsoft.com/office/drawing/2015/06/chart">
              <c:ext xmlns:c16="http://schemas.microsoft.com/office/drawing/2014/chart" uri="{C3380CC4-5D6E-409C-BE32-E72D297353CC}">
                <c16:uniqueId val="{00000007-8171-40C8-B2C7-F7D6F6E35ACE}"/>
              </c:ext>
            </c:extLst>
          </c:dPt>
          <c:dLbls>
            <c:dLbl>
              <c:idx val="0"/>
              <c:tx>
                <c:rich>
                  <a:bodyPr/>
                  <a:lstStyle/>
                  <a:p>
                    <a:r>
                      <a:rPr lang="en-US" dirty="0"/>
                      <a:t>692 373</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8171-40C8-B2C7-F7D6F6E35ACE}"/>
                </c:ext>
                <c:ext xmlns:c15="http://schemas.microsoft.com/office/drawing/2012/chart" uri="{CE6537A1-D6FC-4f65-9D91-7224C49458BB}"/>
              </c:extLst>
            </c:dLbl>
            <c:dLbl>
              <c:idx val="1"/>
              <c:tx>
                <c:rich>
                  <a:bodyPr/>
                  <a:lstStyle/>
                  <a:p>
                    <a:r>
                      <a:rPr lang="en-US" dirty="0"/>
                      <a:t>779 975,04</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8171-40C8-B2C7-F7D6F6E35ACE}"/>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extLst>
          </c:dLbls>
          <c:cat>
            <c:strRef>
              <c:f>Лист1!$A$2:$A$5</c:f>
              <c:strCache>
                <c:ptCount val="4"/>
                <c:pt idx="0">
                  <c:v>налоговые и неналогогвые</c:v>
                </c:pt>
                <c:pt idx="1">
                  <c:v>безвозмездные поступления</c:v>
                </c:pt>
                <c:pt idx="2">
                  <c:v> </c:v>
                </c:pt>
                <c:pt idx="3">
                  <c:v> </c:v>
                </c:pt>
              </c:strCache>
            </c:strRef>
          </c:cat>
          <c:val>
            <c:numRef>
              <c:f>Лист1!$B$2:$B$5</c:f>
              <c:numCache>
                <c:formatCode>General</c:formatCode>
                <c:ptCount val="4"/>
                <c:pt idx="0">
                  <c:v>574818</c:v>
                </c:pt>
                <c:pt idx="1">
                  <c:v>1134997.08</c:v>
                </c:pt>
                <c:pt idx="2">
                  <c:v>0</c:v>
                </c:pt>
                <c:pt idx="3">
                  <c:v>0</c:v>
                </c:pt>
              </c:numCache>
            </c:numRef>
          </c:val>
          <c:extLst xmlns:c16r2="http://schemas.microsoft.com/office/drawing/2015/06/chart">
            <c:ext xmlns:c16="http://schemas.microsoft.com/office/drawing/2014/chart" uri="{C3380CC4-5D6E-409C-BE32-E72D297353CC}">
              <c16:uniqueId val="{00000008-8171-40C8-B2C7-F7D6F6E35ACE}"/>
            </c:ext>
          </c:extLst>
        </c:ser>
        <c:dLbls>
          <c:showLegendKey val="0"/>
          <c:showVal val="0"/>
          <c:showCatName val="0"/>
          <c:showSerName val="0"/>
          <c:showPercent val="0"/>
          <c:showBubbleSize val="0"/>
          <c:showLeaderLines val="1"/>
        </c:dLbls>
        <c:firstSliceAng val="0"/>
        <c:holeSize val="50"/>
      </c:doughnutChart>
      <c:spPr>
        <a:noFill/>
        <a:ln>
          <a:solidFill>
            <a:schemeClr val="tx1"/>
          </a:solidFill>
        </a:ln>
        <a:effectLst/>
      </c:spPr>
    </c:plotArea>
    <c:legend>
      <c:legendPos val="b"/>
      <c:layout>
        <c:manualLayout>
          <c:xMode val="edge"/>
          <c:yMode val="edge"/>
          <c:x val="0.14917381216657563"/>
          <c:y val="0.96849393183955579"/>
          <c:w val="0.84925985599553711"/>
          <c:h val="3.150606816044425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dirty="0" smtClean="0"/>
              <a:t> </a:t>
            </a:r>
            <a:endParaRPr lang="ru-RU"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manualLayout>
          <c:layoutTarget val="inner"/>
          <c:xMode val="edge"/>
          <c:yMode val="edge"/>
          <c:x val="9.9175204436507194E-2"/>
          <c:y val="0.12179116914963094"/>
          <c:w val="0.42355216608018026"/>
          <c:h val="0.87820883085036905"/>
        </c:manualLayout>
      </c:layout>
      <c:pieChart>
        <c:varyColors val="1"/>
        <c:ser>
          <c:idx val="0"/>
          <c:order val="0"/>
          <c:tx>
            <c:strRef>
              <c:f>Лист1!$B$1</c:f>
              <c:strCache>
                <c:ptCount val="1"/>
                <c:pt idx="0">
                  <c:v>2021</c:v>
                </c:pt>
              </c:strCache>
            </c:strRef>
          </c:tx>
          <c:spPr>
            <a:solidFill>
              <a:schemeClr val="accent5"/>
            </a:solidFill>
          </c:spPr>
          <c:dPt>
            <c:idx val="0"/>
            <c:bubble3D val="0"/>
            <c:spPr>
              <a:solidFill>
                <a:schemeClr val="accent4">
                  <a:lumMod val="20000"/>
                  <a:lumOff val="80000"/>
                </a:schemeClr>
              </a:solidFill>
              <a:ln>
                <a:noFill/>
              </a:ln>
              <a:effectLst/>
            </c:spPr>
          </c:dPt>
          <c:dPt>
            <c:idx val="1"/>
            <c:bubble3D val="0"/>
            <c:spPr>
              <a:solidFill>
                <a:schemeClr val="accent5"/>
              </a:solidFill>
              <a:ln>
                <a:noFill/>
              </a:ln>
              <a:effectLst/>
            </c:spPr>
          </c:dPt>
          <c:dPt>
            <c:idx val="2"/>
            <c:bubble3D val="0"/>
            <c:spPr>
              <a:solidFill>
                <a:schemeClr val="tx2">
                  <a:lumMod val="40000"/>
                  <a:lumOff val="60000"/>
                </a:schemeClr>
              </a:solidFill>
              <a:ln>
                <a:noFill/>
              </a:ln>
              <a:effectLst/>
            </c:spPr>
          </c:dPt>
          <c:dPt>
            <c:idx val="3"/>
            <c:bubble3D val="0"/>
            <c:spPr>
              <a:solidFill>
                <a:schemeClr val="accent6">
                  <a:lumMod val="75000"/>
                </a:schemeClr>
              </a:solidFill>
              <a:ln>
                <a:noFill/>
              </a:ln>
              <a:effectLst/>
            </c:spPr>
          </c:dPt>
          <c:dPt>
            <c:idx val="4"/>
            <c:bubble3D val="0"/>
            <c:spPr>
              <a:solidFill>
                <a:srgbClr val="00B0F0"/>
              </a:solidFill>
              <a:ln>
                <a:noFill/>
              </a:ln>
              <a:effectLst/>
            </c:spPr>
          </c:dPt>
          <c:dPt>
            <c:idx val="5"/>
            <c:bubble3D val="0"/>
            <c:spPr>
              <a:solidFill>
                <a:schemeClr val="accent5"/>
              </a:solidFill>
              <a:ln>
                <a:noFill/>
              </a:ln>
              <a:effectLst/>
            </c:spPr>
          </c:dPt>
          <c:dPt>
            <c:idx val="6"/>
            <c:bubble3D val="0"/>
            <c:spPr>
              <a:solidFill>
                <a:schemeClr val="accent4"/>
              </a:solidFill>
              <a:ln>
                <a:noFill/>
              </a:ln>
              <a:effectLst/>
            </c:spPr>
          </c:dPt>
          <c:dPt>
            <c:idx val="7"/>
            <c:bubble3D val="0"/>
            <c:spPr>
              <a:solidFill>
                <a:schemeClr val="accent1"/>
              </a:solidFill>
              <a:ln>
                <a:noFill/>
              </a:ln>
              <a:effectLst/>
            </c:spPr>
          </c:dPt>
          <c:dPt>
            <c:idx val="8"/>
            <c:bubble3D val="0"/>
            <c:spPr>
              <a:solidFill>
                <a:schemeClr val="accent6"/>
              </a:solidFill>
              <a:ln>
                <a:noFill/>
              </a:ln>
              <a:effectLst/>
            </c:spPr>
          </c:dPt>
          <c:dPt>
            <c:idx val="9"/>
            <c:bubble3D val="0"/>
            <c:spPr>
              <a:solidFill>
                <a:schemeClr val="accent3"/>
              </a:solidFill>
              <a:ln>
                <a:noFill/>
              </a:ln>
              <a:effectLst/>
            </c:spPr>
          </c:dPt>
          <c:dPt>
            <c:idx val="10"/>
            <c:bubble3D val="0"/>
            <c:spPr>
              <a:solidFill>
                <a:schemeClr val="accent2"/>
              </a:solidFill>
              <a:ln>
                <a:noFill/>
              </a:ln>
              <a:effectLst/>
            </c:spPr>
          </c:dPt>
          <c:dPt>
            <c:idx val="11"/>
            <c:bubble3D val="0"/>
            <c:spPr>
              <a:solidFill>
                <a:schemeClr val="accent5"/>
              </a:solidFill>
              <a:ln>
                <a:noFill/>
              </a:ln>
              <a:effectLst/>
            </c:spPr>
          </c:dPt>
          <c:dLbls>
            <c:dLbl>
              <c:idx val="11"/>
              <c:layout>
                <c:manualLayout>
                  <c:x val="0"/>
                  <c:y val="-3.680337384147786E-2"/>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Лист1!$A$2:$A$13</c:f>
              <c:strCache>
                <c:ptCount val="12"/>
                <c:pt idx="0">
                  <c:v>оющегосударственные вопросы</c:v>
                </c:pt>
                <c:pt idx="1">
                  <c:v>национальная оборона</c:v>
                </c:pt>
                <c:pt idx="2">
                  <c:v>национальная безопасность</c:v>
                </c:pt>
                <c:pt idx="3">
                  <c:v>национальная экономика</c:v>
                </c:pt>
                <c:pt idx="4">
                  <c:v>ЖКХ</c:v>
                </c:pt>
                <c:pt idx="5">
                  <c:v>охрана окружающей среды</c:v>
                </c:pt>
                <c:pt idx="6">
                  <c:v>образование617444,1</c:v>
                </c:pt>
                <c:pt idx="7">
                  <c:v>Культура</c:v>
                </c:pt>
                <c:pt idx="8">
                  <c:v>социальная политика</c:v>
                </c:pt>
                <c:pt idx="9">
                  <c:v>физическая культура и спорт</c:v>
                </c:pt>
                <c:pt idx="10">
                  <c:v>средства массовой информации</c:v>
                </c:pt>
                <c:pt idx="11">
                  <c:v>обслуживание муниципального долга</c:v>
                </c:pt>
              </c:strCache>
            </c:strRef>
          </c:cat>
          <c:val>
            <c:numRef>
              <c:f>Лист1!$B$2:$B$13</c:f>
              <c:numCache>
                <c:formatCode>General</c:formatCode>
                <c:ptCount val="12"/>
                <c:pt idx="0">
                  <c:v>253818.6</c:v>
                </c:pt>
                <c:pt idx="1">
                  <c:v>1765</c:v>
                </c:pt>
                <c:pt idx="2">
                  <c:v>18455.3</c:v>
                </c:pt>
                <c:pt idx="3">
                  <c:v>110783.1</c:v>
                </c:pt>
                <c:pt idx="4">
                  <c:v>376270.9</c:v>
                </c:pt>
                <c:pt idx="5">
                  <c:v>5500</c:v>
                </c:pt>
                <c:pt idx="6">
                  <c:v>617444.1</c:v>
                </c:pt>
                <c:pt idx="7">
                  <c:v>93761.4</c:v>
                </c:pt>
                <c:pt idx="8">
                  <c:v>50145.599999999999</c:v>
                </c:pt>
                <c:pt idx="9">
                  <c:v>101451.5</c:v>
                </c:pt>
                <c:pt idx="10">
                  <c:v>5491</c:v>
                </c:pt>
                <c:pt idx="11">
                  <c:v>3621</c:v>
                </c:pt>
              </c:numCache>
            </c:numRef>
          </c:val>
        </c:ser>
        <c:ser>
          <c:idx val="1"/>
          <c:order val="1"/>
          <c:tx>
            <c:strRef>
              <c:f>Лист1!$C$1</c:f>
              <c:strCache>
                <c:ptCount val="1"/>
                <c:pt idx="0">
                  <c:v> 2</c:v>
                </c:pt>
              </c:strCache>
            </c:strRef>
          </c:tx>
          <c:dPt>
            <c:idx val="0"/>
            <c:bubble3D val="0"/>
            <c:spPr>
              <a:solidFill>
                <a:schemeClr val="accent1"/>
              </a:solidFill>
              <a:ln>
                <a:noFill/>
              </a:ln>
              <a:effectLst/>
            </c:spPr>
          </c:dPt>
          <c:dPt>
            <c:idx val="1"/>
            <c:bubble3D val="0"/>
            <c:spPr>
              <a:solidFill>
                <a:schemeClr val="accent2"/>
              </a:solidFill>
              <a:ln>
                <a:noFill/>
              </a:ln>
              <a:effectLst/>
            </c:spPr>
          </c:dPt>
          <c:dPt>
            <c:idx val="2"/>
            <c:bubble3D val="0"/>
            <c:spPr>
              <a:solidFill>
                <a:schemeClr val="accent3"/>
              </a:solidFill>
              <a:ln>
                <a:noFill/>
              </a:ln>
              <a:effectLst/>
            </c:spPr>
          </c:dPt>
          <c:dPt>
            <c:idx val="3"/>
            <c:bubble3D val="0"/>
            <c:spPr>
              <a:solidFill>
                <a:schemeClr val="accent4"/>
              </a:solidFill>
              <a:ln>
                <a:noFill/>
              </a:ln>
              <a:effectLst/>
            </c:spPr>
          </c:dPt>
          <c:dPt>
            <c:idx val="4"/>
            <c:bubble3D val="0"/>
            <c:spPr>
              <a:solidFill>
                <a:schemeClr val="accent5"/>
              </a:solidFill>
              <a:ln>
                <a:noFill/>
              </a:ln>
              <a:effectLst/>
            </c:spPr>
          </c:dPt>
          <c:dPt>
            <c:idx val="5"/>
            <c:bubble3D val="0"/>
            <c:spPr>
              <a:solidFill>
                <a:schemeClr val="accent6"/>
              </a:solidFill>
              <a:ln>
                <a:noFill/>
              </a:ln>
              <a:effectLst/>
            </c:spPr>
          </c:dPt>
          <c:dPt>
            <c:idx val="6"/>
            <c:bubble3D val="0"/>
            <c:spPr>
              <a:solidFill>
                <a:schemeClr val="accent1">
                  <a:lumMod val="60000"/>
                </a:schemeClr>
              </a:solidFill>
              <a:ln>
                <a:noFill/>
              </a:ln>
              <a:effectLst/>
            </c:spPr>
          </c:dPt>
          <c:dPt>
            <c:idx val="7"/>
            <c:bubble3D val="0"/>
            <c:spPr>
              <a:solidFill>
                <a:schemeClr val="accent2">
                  <a:lumMod val="60000"/>
                </a:schemeClr>
              </a:solidFill>
              <a:ln>
                <a:noFill/>
              </a:ln>
              <a:effectLst/>
            </c:spPr>
          </c:dPt>
          <c:dPt>
            <c:idx val="8"/>
            <c:bubble3D val="0"/>
            <c:spPr>
              <a:solidFill>
                <a:schemeClr val="accent3">
                  <a:lumMod val="60000"/>
                </a:schemeClr>
              </a:solidFill>
              <a:ln>
                <a:noFill/>
              </a:ln>
              <a:effectLst/>
            </c:spPr>
          </c:dPt>
          <c:dPt>
            <c:idx val="9"/>
            <c:bubble3D val="0"/>
            <c:spPr>
              <a:solidFill>
                <a:schemeClr val="accent4">
                  <a:lumMod val="60000"/>
                </a:schemeClr>
              </a:solidFill>
              <a:ln>
                <a:noFill/>
              </a:ln>
              <a:effectLst/>
            </c:spPr>
          </c:dPt>
          <c:dPt>
            <c:idx val="10"/>
            <c:bubble3D val="0"/>
            <c:spPr>
              <a:solidFill>
                <a:schemeClr val="accent5">
                  <a:lumMod val="60000"/>
                </a:schemeClr>
              </a:solidFill>
              <a:ln>
                <a:noFill/>
              </a:ln>
              <a:effectLst/>
            </c:spPr>
          </c:dPt>
          <c:dPt>
            <c:idx val="11"/>
            <c:bubble3D val="0"/>
            <c:spPr>
              <a:solidFill>
                <a:schemeClr val="accent6">
                  <a:lumMod val="60000"/>
                </a:schemeClr>
              </a:solidFill>
              <a:ln>
                <a:noFill/>
              </a:ln>
              <a:effectLst/>
            </c:spPr>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Лист1!$A$2:$A$13</c:f>
              <c:strCache>
                <c:ptCount val="12"/>
                <c:pt idx="0">
                  <c:v>оющегосударственные вопросы</c:v>
                </c:pt>
                <c:pt idx="1">
                  <c:v>национальная оборона</c:v>
                </c:pt>
                <c:pt idx="2">
                  <c:v>национальная безопасность</c:v>
                </c:pt>
                <c:pt idx="3">
                  <c:v>национальная экономика</c:v>
                </c:pt>
                <c:pt idx="4">
                  <c:v>ЖКХ</c:v>
                </c:pt>
                <c:pt idx="5">
                  <c:v>охрана окружающей среды</c:v>
                </c:pt>
                <c:pt idx="6">
                  <c:v>образование617444,1</c:v>
                </c:pt>
                <c:pt idx="7">
                  <c:v>Культура</c:v>
                </c:pt>
                <c:pt idx="8">
                  <c:v>социальная политика</c:v>
                </c:pt>
                <c:pt idx="9">
                  <c:v>физическая культура и спорт</c:v>
                </c:pt>
                <c:pt idx="10">
                  <c:v>средства массовой информации</c:v>
                </c:pt>
                <c:pt idx="11">
                  <c:v>обслуживание муниципального долга</c:v>
                </c:pt>
              </c:strCache>
            </c:strRef>
          </c:cat>
          <c:val>
            <c:numRef>
              <c:f>Лист1!$C$2:$C$13</c:f>
              <c:numCache>
                <c:formatCode>General</c:formatCode>
                <c:ptCount val="12"/>
                <c:pt idx="0">
                  <c:v>0</c:v>
                </c:pt>
                <c:pt idx="1">
                  <c:v>0</c:v>
                </c:pt>
                <c:pt idx="2">
                  <c:v>0</c:v>
                </c:pt>
                <c:pt idx="3">
                  <c:v>0</c:v>
                </c:pt>
              </c:numCache>
            </c:numRef>
          </c:val>
        </c:ser>
        <c:ser>
          <c:idx val="2"/>
          <c:order val="2"/>
          <c:tx>
            <c:strRef>
              <c:f>Лист1!$D$1</c:f>
              <c:strCache>
                <c:ptCount val="1"/>
                <c:pt idx="0">
                  <c:v> 3</c:v>
                </c:pt>
              </c:strCache>
            </c:strRef>
          </c:tx>
          <c:dPt>
            <c:idx val="0"/>
            <c:bubble3D val="0"/>
            <c:spPr>
              <a:solidFill>
                <a:schemeClr val="accent1"/>
              </a:solidFill>
              <a:ln>
                <a:noFill/>
              </a:ln>
              <a:effectLst/>
            </c:spPr>
          </c:dPt>
          <c:dPt>
            <c:idx val="1"/>
            <c:bubble3D val="0"/>
            <c:spPr>
              <a:solidFill>
                <a:schemeClr val="accent2"/>
              </a:solidFill>
              <a:ln>
                <a:noFill/>
              </a:ln>
              <a:effectLst/>
            </c:spPr>
          </c:dPt>
          <c:dPt>
            <c:idx val="2"/>
            <c:bubble3D val="0"/>
            <c:spPr>
              <a:solidFill>
                <a:schemeClr val="accent3"/>
              </a:solidFill>
              <a:ln>
                <a:noFill/>
              </a:ln>
              <a:effectLst/>
            </c:spPr>
          </c:dPt>
          <c:dPt>
            <c:idx val="3"/>
            <c:bubble3D val="0"/>
            <c:spPr>
              <a:solidFill>
                <a:schemeClr val="accent4"/>
              </a:solidFill>
              <a:ln>
                <a:noFill/>
              </a:ln>
              <a:effectLst/>
            </c:spPr>
          </c:dPt>
          <c:dPt>
            <c:idx val="4"/>
            <c:bubble3D val="0"/>
            <c:spPr>
              <a:solidFill>
                <a:schemeClr val="accent5"/>
              </a:solidFill>
              <a:ln>
                <a:noFill/>
              </a:ln>
              <a:effectLst/>
            </c:spPr>
          </c:dPt>
          <c:dPt>
            <c:idx val="5"/>
            <c:bubble3D val="0"/>
            <c:spPr>
              <a:solidFill>
                <a:schemeClr val="accent6"/>
              </a:solidFill>
              <a:ln>
                <a:noFill/>
              </a:ln>
              <a:effectLst/>
            </c:spPr>
          </c:dPt>
          <c:dPt>
            <c:idx val="6"/>
            <c:bubble3D val="0"/>
            <c:spPr>
              <a:solidFill>
                <a:schemeClr val="accent1">
                  <a:lumMod val="60000"/>
                </a:schemeClr>
              </a:solidFill>
              <a:ln>
                <a:noFill/>
              </a:ln>
              <a:effectLst/>
            </c:spPr>
          </c:dPt>
          <c:dPt>
            <c:idx val="7"/>
            <c:bubble3D val="0"/>
            <c:spPr>
              <a:solidFill>
                <a:schemeClr val="accent2">
                  <a:lumMod val="60000"/>
                </a:schemeClr>
              </a:solidFill>
              <a:ln>
                <a:noFill/>
              </a:ln>
              <a:effectLst/>
            </c:spPr>
          </c:dPt>
          <c:dPt>
            <c:idx val="8"/>
            <c:bubble3D val="0"/>
            <c:spPr>
              <a:solidFill>
                <a:schemeClr val="accent3">
                  <a:lumMod val="60000"/>
                </a:schemeClr>
              </a:solidFill>
              <a:ln>
                <a:noFill/>
              </a:ln>
              <a:effectLst/>
            </c:spPr>
          </c:dPt>
          <c:dPt>
            <c:idx val="9"/>
            <c:bubble3D val="0"/>
            <c:spPr>
              <a:solidFill>
                <a:schemeClr val="accent4">
                  <a:lumMod val="60000"/>
                </a:schemeClr>
              </a:solidFill>
              <a:ln>
                <a:noFill/>
              </a:ln>
              <a:effectLst/>
            </c:spPr>
          </c:dPt>
          <c:dPt>
            <c:idx val="10"/>
            <c:bubble3D val="0"/>
            <c:spPr>
              <a:solidFill>
                <a:schemeClr val="accent5">
                  <a:lumMod val="60000"/>
                </a:schemeClr>
              </a:solidFill>
              <a:ln>
                <a:noFill/>
              </a:ln>
              <a:effectLst/>
            </c:spPr>
          </c:dPt>
          <c:dPt>
            <c:idx val="11"/>
            <c:bubble3D val="0"/>
            <c:spPr>
              <a:solidFill>
                <a:schemeClr val="accent6">
                  <a:lumMod val="60000"/>
                </a:schemeClr>
              </a:solidFill>
              <a:ln>
                <a:noFill/>
              </a:ln>
              <a:effectLst/>
            </c:spPr>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Лист1!$A$2:$A$13</c:f>
              <c:strCache>
                <c:ptCount val="12"/>
                <c:pt idx="0">
                  <c:v>оющегосударственные вопросы</c:v>
                </c:pt>
                <c:pt idx="1">
                  <c:v>национальная оборона</c:v>
                </c:pt>
                <c:pt idx="2">
                  <c:v>национальная безопасность</c:v>
                </c:pt>
                <c:pt idx="3">
                  <c:v>национальная экономика</c:v>
                </c:pt>
                <c:pt idx="4">
                  <c:v>ЖКХ</c:v>
                </c:pt>
                <c:pt idx="5">
                  <c:v>охрана окружающей среды</c:v>
                </c:pt>
                <c:pt idx="6">
                  <c:v>образование617444,1</c:v>
                </c:pt>
                <c:pt idx="7">
                  <c:v>Культура</c:v>
                </c:pt>
                <c:pt idx="8">
                  <c:v>социальная политика</c:v>
                </c:pt>
                <c:pt idx="9">
                  <c:v>физическая культура и спорт</c:v>
                </c:pt>
                <c:pt idx="10">
                  <c:v>средства массовой информации</c:v>
                </c:pt>
                <c:pt idx="11">
                  <c:v>обслуживание муниципального долга</c:v>
                </c:pt>
              </c:strCache>
            </c:strRef>
          </c:cat>
          <c:val>
            <c:numRef>
              <c:f>Лист1!$D$2:$D$13</c:f>
              <c:numCache>
                <c:formatCode>General</c:formatCode>
                <c:ptCount val="12"/>
                <c:pt idx="0">
                  <c:v>0</c:v>
                </c:pt>
                <c:pt idx="1">
                  <c:v>0</c:v>
                </c:pt>
                <c:pt idx="2">
                  <c:v>0</c:v>
                </c:pt>
                <c:pt idx="3">
                  <c:v>0</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2.9756345461000405E-2"/>
          <c:w val="1"/>
          <c:h val="0.42162232562084057"/>
        </c:manualLayout>
      </c:layout>
      <c:pie3DChart>
        <c:varyColors val="1"/>
        <c:ser>
          <c:idx val="0"/>
          <c:order val="0"/>
          <c:tx>
            <c:strRef>
              <c:f>Лист1!$B$1</c:f>
              <c:strCache>
                <c:ptCount val="1"/>
                <c:pt idx="0">
                  <c:v>2022</c:v>
                </c:pt>
              </c:strCache>
            </c:strRef>
          </c:tx>
          <c:dPt>
            <c:idx val="0"/>
            <c:bubble3D val="0"/>
            <c:spPr>
              <a:solidFill>
                <a:schemeClr val="accent1"/>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1-1C99-4A45-AA83-C96F12D08082}"/>
              </c:ext>
            </c:extLst>
          </c:dPt>
          <c:dPt>
            <c:idx val="1"/>
            <c:bubble3D val="0"/>
            <c:spPr>
              <a:solidFill>
                <a:schemeClr val="accent2"/>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3-1C99-4A45-AA83-C96F12D08082}"/>
              </c:ext>
            </c:extLst>
          </c:dPt>
          <c:dPt>
            <c:idx val="2"/>
            <c:bubble3D val="0"/>
            <c:spPr>
              <a:solidFill>
                <a:schemeClr val="accent3"/>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5-1C99-4A45-AA83-C96F12D08082}"/>
              </c:ext>
            </c:extLst>
          </c:dPt>
          <c:dPt>
            <c:idx val="3"/>
            <c:bubble3D val="0"/>
            <c:spPr>
              <a:solidFill>
                <a:schemeClr val="accent4"/>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7-1C99-4A45-AA83-C96F12D08082}"/>
              </c:ext>
            </c:extLst>
          </c:dPt>
          <c:dPt>
            <c:idx val="4"/>
            <c:bubble3D val="0"/>
            <c:spPr>
              <a:solidFill>
                <a:schemeClr val="accent5"/>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9-1C99-4A45-AA83-C96F12D08082}"/>
              </c:ext>
            </c:extLst>
          </c:dPt>
          <c:dPt>
            <c:idx val="5"/>
            <c:bubble3D val="0"/>
            <c:spPr>
              <a:solidFill>
                <a:srgbClr val="FFC000"/>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B-1C99-4A45-AA83-C96F12D08082}"/>
              </c:ext>
            </c:extLst>
          </c:dPt>
          <c:dPt>
            <c:idx val="6"/>
            <c:bubble3D val="0"/>
            <c:spPr>
              <a:solidFill>
                <a:srgbClr val="C00000"/>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D-1C99-4A45-AA83-C96F12D08082}"/>
              </c:ext>
            </c:extLst>
          </c:dPt>
          <c:dPt>
            <c:idx val="7"/>
            <c:bubble3D val="0"/>
            <c:spPr>
              <a:solidFill>
                <a:schemeClr val="accent2">
                  <a:lumMod val="60000"/>
                </a:schemeClr>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F-1C99-4A45-AA83-C96F12D08082}"/>
              </c:ext>
            </c:extLst>
          </c:dPt>
          <c:dPt>
            <c:idx val="8"/>
            <c:bubble3D val="0"/>
            <c:spPr>
              <a:solidFill>
                <a:schemeClr val="accent3">
                  <a:lumMod val="60000"/>
                </a:schemeClr>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11-1C99-4A45-AA83-C96F12D08082}"/>
              </c:ext>
            </c:extLst>
          </c:dPt>
          <c:dPt>
            <c:idx val="9"/>
            <c:bubble3D val="0"/>
            <c:spPr>
              <a:solidFill>
                <a:schemeClr val="accent4">
                  <a:lumMod val="60000"/>
                </a:schemeClr>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13-1C99-4A45-AA83-C96F12D08082}"/>
              </c:ext>
            </c:extLst>
          </c:dPt>
          <c:dPt>
            <c:idx val="10"/>
            <c:bubble3D val="0"/>
            <c:spPr>
              <a:solidFill>
                <a:schemeClr val="accent5">
                  <a:lumMod val="60000"/>
                </a:schemeClr>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15-1C99-4A45-AA83-C96F12D08082}"/>
              </c:ext>
            </c:extLst>
          </c:dPt>
          <c:dPt>
            <c:idx val="11"/>
            <c:bubble3D val="0"/>
            <c:spPr>
              <a:solidFill>
                <a:schemeClr val="accent6">
                  <a:lumMod val="60000"/>
                </a:schemeClr>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17-1C99-4A45-AA83-C96F12D08082}"/>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Лист1!$A$2:$A$13</c:f>
              <c:strCache>
                <c:ptCount val="12"/>
                <c:pt idx="0">
                  <c:v>общегосуларственные вопросы</c:v>
                </c:pt>
                <c:pt idx="1">
                  <c:v>национальная оборона</c:v>
                </c:pt>
                <c:pt idx="2">
                  <c:v>национальная безопасность</c:v>
                </c:pt>
                <c:pt idx="3">
                  <c:v>национальная экономика</c:v>
                </c:pt>
                <c:pt idx="4">
                  <c:v>ЖКХ</c:v>
                </c:pt>
                <c:pt idx="5">
                  <c:v>образование</c:v>
                </c:pt>
                <c:pt idx="6">
                  <c:v>культура</c:v>
                </c:pt>
                <c:pt idx="7">
                  <c:v> </c:v>
                </c:pt>
                <c:pt idx="8">
                  <c:v>физическая культура и спорт</c:v>
                </c:pt>
                <c:pt idx="9">
                  <c:v>средства массовой информации</c:v>
                </c:pt>
                <c:pt idx="10">
                  <c:v>обслуживание муниципального долга</c:v>
                </c:pt>
                <c:pt idx="11">
                  <c:v>социальная политика</c:v>
                </c:pt>
              </c:strCache>
            </c:strRef>
          </c:cat>
          <c:val>
            <c:numRef>
              <c:f>Лист1!$B$2:$B$13</c:f>
              <c:numCache>
                <c:formatCode>General</c:formatCode>
                <c:ptCount val="12"/>
                <c:pt idx="0">
                  <c:v>250341.4</c:v>
                </c:pt>
                <c:pt idx="1">
                  <c:v>1765</c:v>
                </c:pt>
                <c:pt idx="2">
                  <c:v>13614.3</c:v>
                </c:pt>
                <c:pt idx="3">
                  <c:v>88965.59</c:v>
                </c:pt>
                <c:pt idx="4">
                  <c:v>177814.7</c:v>
                </c:pt>
                <c:pt idx="5">
                  <c:v>868388.8</c:v>
                </c:pt>
                <c:pt idx="6">
                  <c:v>94388.2</c:v>
                </c:pt>
                <c:pt idx="7">
                  <c:v>0</c:v>
                </c:pt>
                <c:pt idx="8">
                  <c:v>101435.5</c:v>
                </c:pt>
                <c:pt idx="9">
                  <c:v>5491</c:v>
                </c:pt>
                <c:pt idx="10">
                  <c:v>3364</c:v>
                </c:pt>
                <c:pt idx="11">
                  <c:v>51405.599999999999</c:v>
                </c:pt>
              </c:numCache>
            </c:numRef>
          </c:val>
          <c:extLst xmlns:c16r2="http://schemas.microsoft.com/office/drawing/2015/06/chart">
            <c:ext xmlns:c16="http://schemas.microsoft.com/office/drawing/2014/chart" uri="{C3380CC4-5D6E-409C-BE32-E72D297353CC}">
              <c16:uniqueId val="{00000018-1C99-4A45-AA83-C96F12D08082}"/>
            </c:ext>
          </c:extLst>
        </c:ser>
        <c:dLbls>
          <c:dLblPos val="bestFit"/>
          <c:showLegendKey val="0"/>
          <c:showVal val="1"/>
          <c:showCatName val="0"/>
          <c:showSerName val="0"/>
          <c:showPercent val="0"/>
          <c:showBubbleSize val="0"/>
          <c:showLeaderLines val="1"/>
        </c:dLbls>
      </c:pie3DChart>
      <c:spPr>
        <a:noFill/>
        <a:ln>
          <a:noFill/>
        </a:ln>
        <a:effectLst/>
      </c:spPr>
    </c:plotArea>
    <c:legend>
      <c:legendPos val="b"/>
      <c:layout>
        <c:manualLayout>
          <c:xMode val="edge"/>
          <c:yMode val="edge"/>
          <c:x val="2.6115985632934269E-2"/>
          <c:y val="0.48081948337159852"/>
          <c:w val="0.71298990099726789"/>
          <c:h val="0.471219038460812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7.471823912937238E-2"/>
          <c:w val="1"/>
          <c:h val="0.40718026797615819"/>
        </c:manualLayout>
      </c:layout>
      <c:pie3DChart>
        <c:varyColors val="1"/>
        <c:ser>
          <c:idx val="0"/>
          <c:order val="0"/>
          <c:tx>
            <c:strRef>
              <c:f>Лист1!$B$1</c:f>
              <c:strCache>
                <c:ptCount val="1"/>
                <c:pt idx="0">
                  <c:v>2023</c:v>
                </c:pt>
              </c:strCache>
            </c:strRef>
          </c:tx>
          <c:dPt>
            <c:idx val="0"/>
            <c:bubble3D val="0"/>
            <c:spPr>
              <a:solidFill>
                <a:schemeClr val="accent1"/>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1-0B18-45AC-941A-BF8D66C618A9}"/>
              </c:ext>
            </c:extLst>
          </c:dPt>
          <c:dPt>
            <c:idx val="1"/>
            <c:bubble3D val="0"/>
            <c:spPr>
              <a:solidFill>
                <a:schemeClr val="accent2"/>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3-0B18-45AC-941A-BF8D66C618A9}"/>
              </c:ext>
            </c:extLst>
          </c:dPt>
          <c:dPt>
            <c:idx val="2"/>
            <c:bubble3D val="0"/>
            <c:spPr>
              <a:solidFill>
                <a:schemeClr val="accent3"/>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5-0B18-45AC-941A-BF8D66C618A9}"/>
              </c:ext>
            </c:extLst>
          </c:dPt>
          <c:dPt>
            <c:idx val="3"/>
            <c:bubble3D val="0"/>
            <c:spPr>
              <a:solidFill>
                <a:schemeClr val="accent4"/>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7-0B18-45AC-941A-BF8D66C618A9}"/>
              </c:ext>
            </c:extLst>
          </c:dPt>
          <c:dPt>
            <c:idx val="4"/>
            <c:bubble3D val="0"/>
            <c:spPr>
              <a:solidFill>
                <a:schemeClr val="accent5"/>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9-0B18-45AC-941A-BF8D66C618A9}"/>
              </c:ext>
            </c:extLst>
          </c:dPt>
          <c:dPt>
            <c:idx val="5"/>
            <c:bubble3D val="0"/>
            <c:spPr>
              <a:solidFill>
                <a:srgbClr val="FFC000"/>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B-0B18-45AC-941A-BF8D66C618A9}"/>
              </c:ext>
            </c:extLst>
          </c:dPt>
          <c:dPt>
            <c:idx val="6"/>
            <c:bubble3D val="0"/>
            <c:spPr>
              <a:solidFill>
                <a:srgbClr val="C00000"/>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D-0B18-45AC-941A-BF8D66C618A9}"/>
              </c:ext>
            </c:extLst>
          </c:dPt>
          <c:dPt>
            <c:idx val="7"/>
            <c:bubble3D val="0"/>
            <c:spPr>
              <a:solidFill>
                <a:schemeClr val="accent2">
                  <a:lumMod val="60000"/>
                </a:schemeClr>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F-0B18-45AC-941A-BF8D66C618A9}"/>
              </c:ext>
            </c:extLst>
          </c:dPt>
          <c:dPt>
            <c:idx val="8"/>
            <c:bubble3D val="0"/>
            <c:spPr>
              <a:solidFill>
                <a:schemeClr val="accent3">
                  <a:lumMod val="60000"/>
                </a:schemeClr>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11-0B18-45AC-941A-BF8D66C618A9}"/>
              </c:ext>
            </c:extLst>
          </c:dPt>
          <c:dPt>
            <c:idx val="9"/>
            <c:bubble3D val="0"/>
            <c:spPr>
              <a:solidFill>
                <a:schemeClr val="accent4">
                  <a:lumMod val="60000"/>
                </a:schemeClr>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13-0B18-45AC-941A-BF8D66C618A9}"/>
              </c:ext>
            </c:extLst>
          </c:dPt>
          <c:dPt>
            <c:idx val="10"/>
            <c:bubble3D val="0"/>
            <c:spPr>
              <a:solidFill>
                <a:schemeClr val="accent5">
                  <a:lumMod val="60000"/>
                </a:schemeClr>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15-0B18-45AC-941A-BF8D66C618A9}"/>
              </c:ext>
            </c:extLst>
          </c:dPt>
          <c:dPt>
            <c:idx val="11"/>
            <c:bubble3D val="0"/>
            <c:spPr>
              <a:solidFill>
                <a:schemeClr val="accent6">
                  <a:lumMod val="60000"/>
                </a:schemeClr>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17-0B18-45AC-941A-BF8D66C618A9}"/>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Лист1!$A$2:$A$13</c:f>
              <c:strCache>
                <c:ptCount val="12"/>
                <c:pt idx="0">
                  <c:v>общегосуларственные вопросы</c:v>
                </c:pt>
                <c:pt idx="1">
                  <c:v>национальная оборона</c:v>
                </c:pt>
                <c:pt idx="2">
                  <c:v>национальная безопасность</c:v>
                </c:pt>
                <c:pt idx="3">
                  <c:v>национальная экономика</c:v>
                </c:pt>
                <c:pt idx="4">
                  <c:v>ЖКХ</c:v>
                </c:pt>
                <c:pt idx="5">
                  <c:v>образование</c:v>
                </c:pt>
                <c:pt idx="6">
                  <c:v>культура</c:v>
                </c:pt>
                <c:pt idx="7">
                  <c:v> </c:v>
                </c:pt>
                <c:pt idx="8">
                  <c:v>физическая культура и спорт</c:v>
                </c:pt>
                <c:pt idx="9">
                  <c:v>средства массовой информации</c:v>
                </c:pt>
                <c:pt idx="10">
                  <c:v>обслуживание муниципального долга</c:v>
                </c:pt>
                <c:pt idx="11">
                  <c:v>социальная политика</c:v>
                </c:pt>
              </c:strCache>
            </c:strRef>
          </c:cat>
          <c:val>
            <c:numRef>
              <c:f>Лист1!$B$2:$B$13</c:f>
              <c:numCache>
                <c:formatCode>General</c:formatCode>
                <c:ptCount val="12"/>
                <c:pt idx="0">
                  <c:v>250971.3</c:v>
                </c:pt>
                <c:pt idx="1">
                  <c:v>1765</c:v>
                </c:pt>
                <c:pt idx="2">
                  <c:v>13630.3</c:v>
                </c:pt>
                <c:pt idx="3">
                  <c:v>96653.4</c:v>
                </c:pt>
                <c:pt idx="4">
                  <c:v>185414.7</c:v>
                </c:pt>
                <c:pt idx="5">
                  <c:v>619633.30000000005</c:v>
                </c:pt>
                <c:pt idx="6">
                  <c:v>94739.3</c:v>
                </c:pt>
                <c:pt idx="7">
                  <c:v>0</c:v>
                </c:pt>
                <c:pt idx="8">
                  <c:v>79782.100000000006</c:v>
                </c:pt>
                <c:pt idx="9">
                  <c:v>5491</c:v>
                </c:pt>
                <c:pt idx="10">
                  <c:v>3364</c:v>
                </c:pt>
                <c:pt idx="11">
                  <c:v>50448</c:v>
                </c:pt>
              </c:numCache>
            </c:numRef>
          </c:val>
          <c:extLst xmlns:c16r2="http://schemas.microsoft.com/office/drawing/2015/06/chart">
            <c:ext xmlns:c16="http://schemas.microsoft.com/office/drawing/2014/chart" uri="{C3380CC4-5D6E-409C-BE32-E72D297353CC}">
              <c16:uniqueId val="{00000018-0B18-45AC-941A-BF8D66C618A9}"/>
            </c:ext>
          </c:extLst>
        </c:ser>
        <c:dLbls>
          <c:dLblPos val="bestFit"/>
          <c:showLegendKey val="0"/>
          <c:showVal val="1"/>
          <c:showCatName val="0"/>
          <c:showSerName val="0"/>
          <c:showPercent val="0"/>
          <c:showBubbleSize val="0"/>
          <c:showLeaderLines val="1"/>
        </c:dLbls>
      </c:pie3DChart>
      <c:spPr>
        <a:noFill/>
        <a:ln>
          <a:noFill/>
        </a:ln>
        <a:effectLst/>
      </c:spPr>
    </c:plotArea>
    <c:legend>
      <c:legendPos val="b"/>
      <c:layout>
        <c:manualLayout>
          <c:xMode val="edge"/>
          <c:yMode val="edge"/>
          <c:x val="8.0459110380483576E-2"/>
          <c:y val="0.513849802244987"/>
          <c:w val="0.91954088961951641"/>
          <c:h val="0.4371508532871821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126485502455252"/>
          <c:y val="5.7613721343892747E-2"/>
          <c:w val="0.47780550563437507"/>
          <c:h val="0.894369102734486"/>
        </c:manualLayout>
      </c:layout>
      <c:barChart>
        <c:barDir val="bar"/>
        <c:grouping val="clustered"/>
        <c:varyColors val="0"/>
        <c:ser>
          <c:idx val="0"/>
          <c:order val="0"/>
          <c:tx>
            <c:strRef>
              <c:f>Лист1!$B$1</c:f>
              <c:strCache>
                <c:ptCount val="1"/>
                <c:pt idx="0">
                  <c:v>2020 год</c:v>
                </c:pt>
              </c:strCache>
            </c:strRef>
          </c:tx>
          <c:spPr>
            <a:solidFill>
              <a:srgbClr val="FFC000"/>
            </a:solidFill>
            <a:ln>
              <a:noFill/>
            </a:ln>
            <a:effectLst/>
          </c:spPr>
          <c:invertIfNegative val="0"/>
          <c:dLbls>
            <c:dLbl>
              <c:idx val="17"/>
              <c:tx>
                <c:rich>
                  <a:bodyPr/>
                  <a:lstStyle/>
                  <a:p>
                    <a:r>
                      <a:rPr lang="en-US" smtClean="0"/>
                      <a:t> </a:t>
                    </a:r>
                    <a:endParaRPr lang="en-US"/>
                  </a:p>
                </c:rich>
              </c:tx>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Лист1!$A$2:$A$19</c:f>
              <c:strCache>
                <c:ptCount val="18"/>
                <c:pt idx="0">
                  <c:v>«Здравоохранение»</c:v>
                </c:pt>
                <c:pt idx="1">
                  <c:v>«Культура»</c:v>
                </c:pt>
                <c:pt idx="2">
                  <c:v>«Образование»</c:v>
                </c:pt>
                <c:pt idx="3">
                  <c:v>«Социальная защита населения»</c:v>
                </c:pt>
                <c:pt idx="4">
                  <c:v>«Спорт»</c:v>
                </c:pt>
                <c:pt idx="5">
                  <c:v>«Развитие сельского хозяйства»</c:v>
                </c:pt>
                <c:pt idx="6">
                  <c:v>«Экология и окружающая среда» </c:v>
                </c:pt>
                <c:pt idx="7">
                  <c:v>«Безопасность   и обеспечение безопасности жизнедеятельности населения»</c:v>
                </c:pt>
                <c:pt idx="8">
                  <c:v>«Жилище»</c:v>
                </c:pt>
                <c:pt idx="9">
                  <c:v>«Развитие инженерной инфраструктуры и энергоэффективности»</c:v>
                </c:pt>
                <c:pt idx="10">
                  <c:v>«Предпринимательство»</c:v>
                </c:pt>
                <c:pt idx="11">
                  <c:v>«Управление имуществом и муниципальными финансами»</c:v>
                </c:pt>
                <c:pt idx="12">
                  <c:v>«Развитие институтов гражданского общества, повышение эффективности местного самоуправления и реализации молодежной политики»</c:v>
                </c:pt>
                <c:pt idx="13">
                  <c:v>«Развитие и функционирование дорожно-транспортного комплекса» </c:v>
                </c:pt>
                <c:pt idx="14">
                  <c:v>«Цифровое муниципальное образование»  </c:v>
                </c:pt>
                <c:pt idx="15">
                  <c:v>«Архитектура и градостроительство»</c:v>
                </c:pt>
                <c:pt idx="16">
                  <c:v>   «Формирование современной комфортной городской среды» </c:v>
                </c:pt>
                <c:pt idx="17">
                  <c:v> </c:v>
                </c:pt>
              </c:strCache>
            </c:strRef>
          </c:cat>
          <c:val>
            <c:numRef>
              <c:f>Лист1!$B$2:$B$19</c:f>
              <c:numCache>
                <c:formatCode>General</c:formatCode>
                <c:ptCount val="18"/>
                <c:pt idx="0">
                  <c:v>425</c:v>
                </c:pt>
                <c:pt idx="1">
                  <c:v>95333</c:v>
                </c:pt>
                <c:pt idx="2">
                  <c:v>614828</c:v>
                </c:pt>
                <c:pt idx="3">
                  <c:v>47568</c:v>
                </c:pt>
                <c:pt idx="4">
                  <c:v>101194</c:v>
                </c:pt>
                <c:pt idx="5">
                  <c:v>7334</c:v>
                </c:pt>
                <c:pt idx="6">
                  <c:v>21083</c:v>
                </c:pt>
                <c:pt idx="7">
                  <c:v>27624</c:v>
                </c:pt>
                <c:pt idx="8">
                  <c:v>4889</c:v>
                </c:pt>
                <c:pt idx="9">
                  <c:v>175850</c:v>
                </c:pt>
                <c:pt idx="10">
                  <c:v>560</c:v>
                </c:pt>
                <c:pt idx="11">
                  <c:v>213889</c:v>
                </c:pt>
                <c:pt idx="12">
                  <c:v>11940</c:v>
                </c:pt>
                <c:pt idx="13">
                  <c:v>92401</c:v>
                </c:pt>
                <c:pt idx="14">
                  <c:v>40655</c:v>
                </c:pt>
                <c:pt idx="15">
                  <c:v>7220</c:v>
                </c:pt>
                <c:pt idx="16">
                  <c:v>170282</c:v>
                </c:pt>
                <c:pt idx="17">
                  <c:v>0</c:v>
                </c:pt>
              </c:numCache>
            </c:numRef>
          </c:val>
          <c:extLst xmlns:c16r2="http://schemas.microsoft.com/office/drawing/2015/06/chart">
            <c:ext xmlns:c16="http://schemas.microsoft.com/office/drawing/2014/chart" uri="{C3380CC4-5D6E-409C-BE32-E72D297353CC}">
              <c16:uniqueId val="{00000000-FA90-4DE5-9E4F-80F6550FF8BF}"/>
            </c:ext>
          </c:extLst>
        </c:ser>
        <c:ser>
          <c:idx val="1"/>
          <c:order val="1"/>
          <c:tx>
            <c:strRef>
              <c:f>Лист1!$C$1</c:f>
              <c:strCache>
                <c:ptCount val="1"/>
                <c:pt idx="0">
                  <c:v> 2</c:v>
                </c:pt>
              </c:strCache>
            </c:strRef>
          </c:tx>
          <c:spPr>
            <a:solidFill>
              <a:schemeClr val="accent2"/>
            </a:solidFill>
            <a:ln>
              <a:noFill/>
            </a:ln>
            <a:effectLst/>
          </c:spPr>
          <c:invertIfNegative val="0"/>
          <c:dLbls>
            <c:delete val="1"/>
          </c:dLbls>
          <c:cat>
            <c:strRef>
              <c:f>Лист1!$A$2:$A$19</c:f>
              <c:strCache>
                <c:ptCount val="18"/>
                <c:pt idx="0">
                  <c:v>«Здравоохранение»</c:v>
                </c:pt>
                <c:pt idx="1">
                  <c:v>«Культура»</c:v>
                </c:pt>
                <c:pt idx="2">
                  <c:v>«Образование»</c:v>
                </c:pt>
                <c:pt idx="3">
                  <c:v>«Социальная защита населения»</c:v>
                </c:pt>
                <c:pt idx="4">
                  <c:v>«Спорт»</c:v>
                </c:pt>
                <c:pt idx="5">
                  <c:v>«Развитие сельского хозяйства»</c:v>
                </c:pt>
                <c:pt idx="6">
                  <c:v>«Экология и окружающая среда» </c:v>
                </c:pt>
                <c:pt idx="7">
                  <c:v>«Безопасность   и обеспечение безопасности жизнедеятельности населения»</c:v>
                </c:pt>
                <c:pt idx="8">
                  <c:v>«Жилище»</c:v>
                </c:pt>
                <c:pt idx="9">
                  <c:v>«Развитие инженерной инфраструктуры и энергоэффективности»</c:v>
                </c:pt>
                <c:pt idx="10">
                  <c:v>«Предпринимательство»</c:v>
                </c:pt>
                <c:pt idx="11">
                  <c:v>«Управление имуществом и муниципальными финансами»</c:v>
                </c:pt>
                <c:pt idx="12">
                  <c:v>«Развитие институтов гражданского общества, повышение эффективности местного самоуправления и реализации молодежной политики»</c:v>
                </c:pt>
                <c:pt idx="13">
                  <c:v>«Развитие и функционирование дорожно-транспортного комплекса» </c:v>
                </c:pt>
                <c:pt idx="14">
                  <c:v>«Цифровое муниципальное образование»  </c:v>
                </c:pt>
                <c:pt idx="15">
                  <c:v>«Архитектура и градостроительство»</c:v>
                </c:pt>
                <c:pt idx="16">
                  <c:v>   «Формирование современной комфортной городской среды» </c:v>
                </c:pt>
                <c:pt idx="17">
                  <c:v> </c:v>
                </c:pt>
              </c:strCache>
            </c:strRef>
          </c:cat>
          <c:val>
            <c:numRef>
              <c:f>Лист1!$C$2:$C$19</c:f>
              <c:numCache>
                <c:formatCode>General</c:formatCode>
                <c:ptCount val="18"/>
                <c:pt idx="0">
                  <c:v>0</c:v>
                </c:pt>
                <c:pt idx="1">
                  <c:v>0</c:v>
                </c:pt>
                <c:pt idx="2">
                  <c:v>0</c:v>
                </c:pt>
                <c:pt idx="3">
                  <c:v>0</c:v>
                </c:pt>
              </c:numCache>
            </c:numRef>
          </c:val>
          <c:extLst xmlns:c16r2="http://schemas.microsoft.com/office/drawing/2015/06/chart">
            <c:ext xmlns:c16="http://schemas.microsoft.com/office/drawing/2014/chart" uri="{C3380CC4-5D6E-409C-BE32-E72D297353CC}">
              <c16:uniqueId val="{00000001-FA90-4DE5-9E4F-80F6550FF8BF}"/>
            </c:ext>
          </c:extLst>
        </c:ser>
        <c:ser>
          <c:idx val="2"/>
          <c:order val="2"/>
          <c:tx>
            <c:strRef>
              <c:f>Лист1!$D$1</c:f>
              <c:strCache>
                <c:ptCount val="1"/>
                <c:pt idx="0">
                  <c:v> 3</c:v>
                </c:pt>
              </c:strCache>
            </c:strRef>
          </c:tx>
          <c:spPr>
            <a:solidFill>
              <a:schemeClr val="accent3"/>
            </a:solidFill>
            <a:ln>
              <a:noFill/>
            </a:ln>
            <a:effectLst/>
          </c:spPr>
          <c:invertIfNegative val="0"/>
          <c:dLbls>
            <c:delete val="1"/>
          </c:dLbls>
          <c:cat>
            <c:strRef>
              <c:f>Лист1!$A$2:$A$19</c:f>
              <c:strCache>
                <c:ptCount val="18"/>
                <c:pt idx="0">
                  <c:v>«Здравоохранение»</c:v>
                </c:pt>
                <c:pt idx="1">
                  <c:v>«Культура»</c:v>
                </c:pt>
                <c:pt idx="2">
                  <c:v>«Образование»</c:v>
                </c:pt>
                <c:pt idx="3">
                  <c:v>«Социальная защита населения»</c:v>
                </c:pt>
                <c:pt idx="4">
                  <c:v>«Спорт»</c:v>
                </c:pt>
                <c:pt idx="5">
                  <c:v>«Развитие сельского хозяйства»</c:v>
                </c:pt>
                <c:pt idx="6">
                  <c:v>«Экология и окружающая среда» </c:v>
                </c:pt>
                <c:pt idx="7">
                  <c:v>«Безопасность   и обеспечение безопасности жизнедеятельности населения»</c:v>
                </c:pt>
                <c:pt idx="8">
                  <c:v>«Жилище»</c:v>
                </c:pt>
                <c:pt idx="9">
                  <c:v>«Развитие инженерной инфраструктуры и энергоэффективности»</c:v>
                </c:pt>
                <c:pt idx="10">
                  <c:v>«Предпринимательство»</c:v>
                </c:pt>
                <c:pt idx="11">
                  <c:v>«Управление имуществом и муниципальными финансами»</c:v>
                </c:pt>
                <c:pt idx="12">
                  <c:v>«Развитие институтов гражданского общества, повышение эффективности местного самоуправления и реализации молодежной политики»</c:v>
                </c:pt>
                <c:pt idx="13">
                  <c:v>«Развитие и функционирование дорожно-транспортного комплекса» </c:v>
                </c:pt>
                <c:pt idx="14">
                  <c:v>«Цифровое муниципальное образование»  </c:v>
                </c:pt>
                <c:pt idx="15">
                  <c:v>«Архитектура и градостроительство»</c:v>
                </c:pt>
                <c:pt idx="16">
                  <c:v>   «Формирование современной комфортной городской среды» </c:v>
                </c:pt>
                <c:pt idx="17">
                  <c:v> </c:v>
                </c:pt>
              </c:strCache>
            </c:strRef>
          </c:cat>
          <c:val>
            <c:numRef>
              <c:f>Лист1!$D$2:$D$19</c:f>
              <c:numCache>
                <c:formatCode>General</c:formatCode>
                <c:ptCount val="18"/>
                <c:pt idx="0">
                  <c:v>0</c:v>
                </c:pt>
                <c:pt idx="1">
                  <c:v>0</c:v>
                </c:pt>
                <c:pt idx="2">
                  <c:v>0</c:v>
                </c:pt>
                <c:pt idx="3">
                  <c:v>0</c:v>
                </c:pt>
              </c:numCache>
            </c:numRef>
          </c:val>
          <c:extLst xmlns:c16r2="http://schemas.microsoft.com/office/drawing/2015/06/chart">
            <c:ext xmlns:c16="http://schemas.microsoft.com/office/drawing/2014/chart" uri="{C3380CC4-5D6E-409C-BE32-E72D297353CC}">
              <c16:uniqueId val="{00000002-FA90-4DE5-9E4F-80F6550FF8BF}"/>
            </c:ext>
          </c:extLst>
        </c:ser>
        <c:ser>
          <c:idx val="3"/>
          <c:order val="3"/>
          <c:tx>
            <c:strRef>
              <c:f>Лист1!$E$1</c:f>
              <c:strCache>
                <c:ptCount val="1"/>
                <c:pt idx="0">
                  <c:v> 4</c:v>
                </c:pt>
              </c:strCache>
            </c:strRef>
          </c:tx>
          <c:spPr>
            <a:solidFill>
              <a:schemeClr val="accent4"/>
            </a:solidFill>
            <a:ln>
              <a:noFill/>
            </a:ln>
            <a:effectLst/>
          </c:spPr>
          <c:invertIfNegative val="0"/>
          <c:dLbls>
            <c:dLbl>
              <c:idx val="16"/>
              <c:delete val="1"/>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Лист1!$A$2:$A$19</c:f>
              <c:strCache>
                <c:ptCount val="18"/>
                <c:pt idx="0">
                  <c:v>«Здравоохранение»</c:v>
                </c:pt>
                <c:pt idx="1">
                  <c:v>«Культура»</c:v>
                </c:pt>
                <c:pt idx="2">
                  <c:v>«Образование»</c:v>
                </c:pt>
                <c:pt idx="3">
                  <c:v>«Социальная защита населения»</c:v>
                </c:pt>
                <c:pt idx="4">
                  <c:v>«Спорт»</c:v>
                </c:pt>
                <c:pt idx="5">
                  <c:v>«Развитие сельского хозяйства»</c:v>
                </c:pt>
                <c:pt idx="6">
                  <c:v>«Экология и окружающая среда» </c:v>
                </c:pt>
                <c:pt idx="7">
                  <c:v>«Безопасность   и обеспечение безопасности жизнедеятельности населения»</c:v>
                </c:pt>
                <c:pt idx="8">
                  <c:v>«Жилище»</c:v>
                </c:pt>
                <c:pt idx="9">
                  <c:v>«Развитие инженерной инфраструктуры и энергоэффективности»</c:v>
                </c:pt>
                <c:pt idx="10">
                  <c:v>«Предпринимательство»</c:v>
                </c:pt>
                <c:pt idx="11">
                  <c:v>«Управление имуществом и муниципальными финансами»</c:v>
                </c:pt>
                <c:pt idx="12">
                  <c:v>«Развитие институтов гражданского общества, повышение эффективности местного самоуправления и реализации молодежной политики»</c:v>
                </c:pt>
                <c:pt idx="13">
                  <c:v>«Развитие и функционирование дорожно-транспортного комплекса» </c:v>
                </c:pt>
                <c:pt idx="14">
                  <c:v>«Цифровое муниципальное образование»  </c:v>
                </c:pt>
                <c:pt idx="15">
                  <c:v>«Архитектура и градостроительство»</c:v>
                </c:pt>
                <c:pt idx="16">
                  <c:v>   «Формирование современной комфортной городской среды» </c:v>
                </c:pt>
                <c:pt idx="17">
                  <c:v> </c:v>
                </c:pt>
              </c:strCache>
            </c:strRef>
          </c:cat>
          <c:val>
            <c:numRef>
              <c:f>Лист1!$E$2:$E$19</c:f>
              <c:numCache>
                <c:formatCode>General</c:formatCode>
                <c:ptCount val="18"/>
                <c:pt idx="16">
                  <c:v>0</c:v>
                </c:pt>
              </c:numCache>
            </c:numRef>
          </c:val>
        </c:ser>
        <c:dLbls>
          <c:dLblPos val="outEnd"/>
          <c:showLegendKey val="0"/>
          <c:showVal val="1"/>
          <c:showCatName val="0"/>
          <c:showSerName val="0"/>
          <c:showPercent val="0"/>
          <c:showBubbleSize val="0"/>
        </c:dLbls>
        <c:gapWidth val="182"/>
        <c:axId val="421720104"/>
        <c:axId val="421719712"/>
      </c:barChart>
      <c:catAx>
        <c:axId val="421720104"/>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421719712"/>
        <c:crosses val="autoZero"/>
        <c:auto val="1"/>
        <c:lblAlgn val="ctr"/>
        <c:lblOffset val="100"/>
        <c:noMultiLvlLbl val="0"/>
      </c:catAx>
      <c:valAx>
        <c:axId val="421719712"/>
        <c:scaling>
          <c:orientation val="minMax"/>
        </c:scaling>
        <c:delete val="0"/>
        <c:axPos val="b"/>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4217201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dirty="0"/>
              <a:t>Финансирование </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manualLayout>
          <c:layoutTarget val="inner"/>
          <c:xMode val="edge"/>
          <c:yMode val="edge"/>
          <c:x val="0.1773113247371764"/>
          <c:y val="0.10378067447481974"/>
          <c:w val="0.82268867526282363"/>
          <c:h val="0.6883418443323277"/>
        </c:manualLayout>
      </c:layout>
      <c:barChart>
        <c:barDir val="col"/>
        <c:grouping val="clustered"/>
        <c:varyColors val="0"/>
        <c:ser>
          <c:idx val="0"/>
          <c:order val="0"/>
          <c:tx>
            <c:strRef>
              <c:f>Лист1!$B$1</c:f>
              <c:strCache>
                <c:ptCount val="1"/>
                <c:pt idx="0">
                  <c:v> 4</c:v>
                </c:pt>
              </c:strCache>
            </c:strRef>
          </c:tx>
          <c:spPr>
            <a:solidFill>
              <a:schemeClr val="accent5"/>
            </a:solidFill>
            <a:ln>
              <a:solidFill>
                <a:schemeClr val="accent4"/>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Лист1!$A$2:$A$5</c:f>
              <c:strCache>
                <c:ptCount val="4"/>
                <c:pt idx="0">
                  <c:v>2021</c:v>
                </c:pt>
                <c:pt idx="1">
                  <c:v>2022</c:v>
                </c:pt>
                <c:pt idx="2">
                  <c:v>2023</c:v>
                </c:pt>
                <c:pt idx="3">
                  <c:v> </c:v>
                </c:pt>
              </c:strCache>
            </c:strRef>
          </c:cat>
          <c:val>
            <c:numRef>
              <c:f>Лист1!$B$2:$B$5</c:f>
              <c:numCache>
                <c:formatCode>General</c:formatCode>
                <c:ptCount val="4"/>
                <c:pt idx="0">
                  <c:v>425.6</c:v>
                </c:pt>
                <c:pt idx="1">
                  <c:v>425.6</c:v>
                </c:pt>
                <c:pt idx="2">
                  <c:v>851.2</c:v>
                </c:pt>
                <c:pt idx="3">
                  <c:v>0</c:v>
                </c:pt>
              </c:numCache>
            </c:numRef>
          </c:val>
          <c:extLst xmlns:c16r2="http://schemas.microsoft.com/office/drawing/2015/06/chart">
            <c:ext xmlns:c16="http://schemas.microsoft.com/office/drawing/2014/chart" uri="{C3380CC4-5D6E-409C-BE32-E72D297353CC}">
              <c16:uniqueId val="{00000000-3856-4A38-AAAA-7DED3D6DDF3D}"/>
            </c:ext>
          </c:extLst>
        </c:ser>
        <c:ser>
          <c:idx val="1"/>
          <c:order val="1"/>
          <c:tx>
            <c:strRef>
              <c:f>Лист1!$C$1</c:f>
              <c:strCache>
                <c:ptCount val="1"/>
                <c:pt idx="0">
                  <c:v> 2</c:v>
                </c:pt>
              </c:strCache>
            </c:strRef>
          </c:tx>
          <c:spPr>
            <a:solidFill>
              <a:schemeClr val="accent2"/>
            </a:solidFill>
            <a:ln>
              <a:noFill/>
            </a:ln>
            <a:effectLst/>
          </c:spPr>
          <c:invertIfNegative val="0"/>
          <c:dLbls>
            <c:delete val="1"/>
          </c:dLbls>
          <c:cat>
            <c:strRef>
              <c:f>Лист1!$A$2:$A$5</c:f>
              <c:strCache>
                <c:ptCount val="4"/>
                <c:pt idx="0">
                  <c:v>2021</c:v>
                </c:pt>
                <c:pt idx="1">
                  <c:v>2022</c:v>
                </c:pt>
                <c:pt idx="2">
                  <c:v>2023</c:v>
                </c:pt>
                <c:pt idx="3">
                  <c:v> </c:v>
                </c:pt>
              </c:strCache>
            </c:strRef>
          </c:cat>
          <c:val>
            <c:numRef>
              <c:f>Лист1!$C$2:$C$5</c:f>
              <c:numCache>
                <c:formatCode>General</c:formatCode>
                <c:ptCount val="4"/>
                <c:pt idx="0">
                  <c:v>0</c:v>
                </c:pt>
                <c:pt idx="1">
                  <c:v>0</c:v>
                </c:pt>
                <c:pt idx="2">
                  <c:v>0</c:v>
                </c:pt>
                <c:pt idx="3">
                  <c:v>0</c:v>
                </c:pt>
              </c:numCache>
            </c:numRef>
          </c:val>
          <c:extLst xmlns:c16r2="http://schemas.microsoft.com/office/drawing/2015/06/chart">
            <c:ext xmlns:c16="http://schemas.microsoft.com/office/drawing/2014/chart" uri="{C3380CC4-5D6E-409C-BE32-E72D297353CC}">
              <c16:uniqueId val="{00000001-3856-4A38-AAAA-7DED3D6DDF3D}"/>
            </c:ext>
          </c:extLst>
        </c:ser>
        <c:ser>
          <c:idx val="2"/>
          <c:order val="2"/>
          <c:tx>
            <c:strRef>
              <c:f>Лист1!$D$1</c:f>
              <c:strCache>
                <c:ptCount val="1"/>
                <c:pt idx="0">
                  <c:v> 3</c:v>
                </c:pt>
              </c:strCache>
            </c:strRef>
          </c:tx>
          <c:spPr>
            <a:solidFill>
              <a:schemeClr val="accent3"/>
            </a:solidFill>
            <a:ln>
              <a:noFill/>
            </a:ln>
            <a:effectLst/>
          </c:spPr>
          <c:invertIfNegative val="0"/>
          <c:dLbls>
            <c:delete val="1"/>
          </c:dLbls>
          <c:cat>
            <c:strRef>
              <c:f>Лист1!$A$2:$A$5</c:f>
              <c:strCache>
                <c:ptCount val="4"/>
                <c:pt idx="0">
                  <c:v>2021</c:v>
                </c:pt>
                <c:pt idx="1">
                  <c:v>2022</c:v>
                </c:pt>
                <c:pt idx="2">
                  <c:v>2023</c:v>
                </c:pt>
                <c:pt idx="3">
                  <c:v> </c:v>
                </c:pt>
              </c:strCache>
            </c:strRef>
          </c:cat>
          <c:val>
            <c:numRef>
              <c:f>Лист1!$D$2:$D$5</c:f>
              <c:numCache>
                <c:formatCode>General</c:formatCode>
                <c:ptCount val="4"/>
                <c:pt idx="0">
                  <c:v>0</c:v>
                </c:pt>
                <c:pt idx="1">
                  <c:v>0</c:v>
                </c:pt>
                <c:pt idx="2">
                  <c:v>0</c:v>
                </c:pt>
                <c:pt idx="3">
                  <c:v>0</c:v>
                </c:pt>
              </c:numCache>
            </c:numRef>
          </c:val>
          <c:extLst xmlns:c16r2="http://schemas.microsoft.com/office/drawing/2015/06/chart">
            <c:ext xmlns:c16="http://schemas.microsoft.com/office/drawing/2014/chart" uri="{C3380CC4-5D6E-409C-BE32-E72D297353CC}">
              <c16:uniqueId val="{00000002-3856-4A38-AAAA-7DED3D6DDF3D}"/>
            </c:ext>
          </c:extLst>
        </c:ser>
        <c:dLbls>
          <c:dLblPos val="outEnd"/>
          <c:showLegendKey val="0"/>
          <c:showVal val="1"/>
          <c:showCatName val="0"/>
          <c:showSerName val="0"/>
          <c:showPercent val="0"/>
          <c:showBubbleSize val="0"/>
        </c:dLbls>
        <c:gapWidth val="219"/>
        <c:overlap val="-27"/>
        <c:axId val="421718144"/>
        <c:axId val="423172904"/>
      </c:barChart>
      <c:catAx>
        <c:axId val="42171814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423172904"/>
        <c:crosses val="autoZero"/>
        <c:auto val="1"/>
        <c:lblAlgn val="ctr"/>
        <c:lblOffset val="100"/>
        <c:noMultiLvlLbl val="0"/>
      </c:catAx>
      <c:valAx>
        <c:axId val="423172904"/>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4217181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245D08-9794-4603-8201-A212FD9A643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ru-RU"/>
        </a:p>
      </dgm:t>
    </dgm:pt>
    <dgm:pt modelId="{7FA6E69E-8C63-4988-B5C0-DE08EA7F91F0}">
      <dgm:prSet phldrT="[Текст]"/>
      <dgm:spPr>
        <a:solidFill>
          <a:schemeClr val="accent5">
            <a:lumMod val="40000"/>
            <a:lumOff val="60000"/>
          </a:schemeClr>
        </a:solidFill>
      </dgm:spPr>
      <dgm:t>
        <a:bodyPr/>
        <a:lstStyle/>
        <a:p>
          <a:pPr algn="ctr"/>
          <a:r>
            <a:rPr lang="ru-RU" dirty="0">
              <a:solidFill>
                <a:schemeClr val="tx1"/>
              </a:solidFill>
              <a:latin typeface="Times New Roman" panose="02020603050405020304" pitchFamily="18" charset="0"/>
              <a:cs typeface="Times New Roman" panose="02020603050405020304" pitchFamily="18" charset="0"/>
            </a:rPr>
            <a:t>1 681 740,17</a:t>
          </a:r>
        </a:p>
      </dgm:t>
    </dgm:pt>
    <dgm:pt modelId="{48C0475C-668A-49B6-8090-B7A65BC19CCF}" type="parTrans" cxnId="{EAB90308-4450-43A2-BD6B-2F9264AEB348}">
      <dgm:prSet/>
      <dgm:spPr/>
      <dgm:t>
        <a:bodyPr/>
        <a:lstStyle/>
        <a:p>
          <a:pPr algn="ctr"/>
          <a:endParaRPr lang="ru-RU"/>
        </a:p>
      </dgm:t>
    </dgm:pt>
    <dgm:pt modelId="{7F12E56D-D13C-4581-9FAF-102D294BD8DF}" type="sibTrans" cxnId="{EAB90308-4450-43A2-BD6B-2F9264AEB348}">
      <dgm:prSet/>
      <dgm:spPr/>
      <dgm:t>
        <a:bodyPr/>
        <a:lstStyle/>
        <a:p>
          <a:pPr algn="ctr"/>
          <a:endParaRPr lang="ru-RU"/>
        </a:p>
      </dgm:t>
    </dgm:pt>
    <dgm:pt modelId="{1CCC707A-D6FC-445F-BC64-C549CB249098}">
      <dgm:prSet phldrT="[Текст]"/>
      <dgm:spPr/>
      <dgm:t>
        <a:bodyPr/>
        <a:lstStyle/>
        <a:p>
          <a:pPr algn="ctr"/>
          <a:r>
            <a:rPr lang="ru-RU" dirty="0">
              <a:latin typeface="Times New Roman" panose="02020603050405020304" pitchFamily="18" charset="0"/>
              <a:cs typeface="Times New Roman" panose="02020603050405020304" pitchFamily="18" charset="0"/>
            </a:rPr>
            <a:t>Доходы</a:t>
          </a:r>
        </a:p>
      </dgm:t>
    </dgm:pt>
    <dgm:pt modelId="{7578A181-1A8D-4BC0-85D4-D5B84B719827}" type="parTrans" cxnId="{78D7863F-E6B3-4073-A153-8014407500EF}">
      <dgm:prSet/>
      <dgm:spPr/>
      <dgm:t>
        <a:bodyPr/>
        <a:lstStyle/>
        <a:p>
          <a:pPr algn="ctr"/>
          <a:endParaRPr lang="ru-RU"/>
        </a:p>
      </dgm:t>
    </dgm:pt>
    <dgm:pt modelId="{DA73C0E8-DD84-47C6-8229-047FE12DDAD1}" type="sibTrans" cxnId="{78D7863F-E6B3-4073-A153-8014407500EF}">
      <dgm:prSet/>
      <dgm:spPr/>
      <dgm:t>
        <a:bodyPr/>
        <a:lstStyle/>
        <a:p>
          <a:pPr algn="ctr"/>
          <a:endParaRPr lang="ru-RU"/>
        </a:p>
      </dgm:t>
    </dgm:pt>
    <dgm:pt modelId="{7F1F2E2F-F79B-4B8D-8531-F67CA1E9AADA}">
      <dgm:prSet phldrT="[Текст]"/>
      <dgm:spPr>
        <a:solidFill>
          <a:schemeClr val="accent5">
            <a:lumMod val="40000"/>
            <a:lumOff val="60000"/>
          </a:schemeClr>
        </a:solidFill>
      </dgm:spPr>
      <dgm:t>
        <a:bodyPr/>
        <a:lstStyle/>
        <a:p>
          <a:pPr algn="ctr"/>
          <a:r>
            <a:rPr lang="ru-RU" dirty="0">
              <a:solidFill>
                <a:schemeClr val="tx1"/>
              </a:solidFill>
              <a:latin typeface="Times New Roman" panose="02020603050405020304" pitchFamily="18" charset="0"/>
              <a:cs typeface="Times New Roman" panose="02020603050405020304" pitchFamily="18" charset="0"/>
            </a:rPr>
            <a:t>1 681 740,17</a:t>
          </a:r>
        </a:p>
      </dgm:t>
    </dgm:pt>
    <dgm:pt modelId="{BD21CC06-8303-41D5-B95F-EC808485345F}" type="parTrans" cxnId="{07EFD3FC-F6C2-4C05-AB61-DE7EEA7FB342}">
      <dgm:prSet/>
      <dgm:spPr/>
      <dgm:t>
        <a:bodyPr/>
        <a:lstStyle/>
        <a:p>
          <a:pPr algn="ctr"/>
          <a:endParaRPr lang="ru-RU"/>
        </a:p>
      </dgm:t>
    </dgm:pt>
    <dgm:pt modelId="{7504D90C-E9FF-44AE-B348-9F175A30B2A0}" type="sibTrans" cxnId="{07EFD3FC-F6C2-4C05-AB61-DE7EEA7FB342}">
      <dgm:prSet/>
      <dgm:spPr/>
      <dgm:t>
        <a:bodyPr/>
        <a:lstStyle/>
        <a:p>
          <a:pPr algn="ctr"/>
          <a:endParaRPr lang="ru-RU"/>
        </a:p>
      </dgm:t>
    </dgm:pt>
    <dgm:pt modelId="{804CF779-F597-40B5-AD7B-6E45C13ED04C}">
      <dgm:prSet phldrT="[Текст]"/>
      <dgm:spPr/>
      <dgm:t>
        <a:bodyPr/>
        <a:lstStyle/>
        <a:p>
          <a:pPr algn="ctr"/>
          <a:r>
            <a:rPr lang="ru-RU" dirty="0">
              <a:latin typeface="Times New Roman" panose="02020603050405020304" pitchFamily="18" charset="0"/>
              <a:cs typeface="Times New Roman" panose="02020603050405020304" pitchFamily="18" charset="0"/>
            </a:rPr>
            <a:t>Расходы</a:t>
          </a:r>
        </a:p>
      </dgm:t>
    </dgm:pt>
    <dgm:pt modelId="{68B3A7F3-CA8C-4B49-B2D3-230D076A9AF5}" type="parTrans" cxnId="{D180364C-0812-4AE4-90DE-2A2FD66F447F}">
      <dgm:prSet/>
      <dgm:spPr/>
      <dgm:t>
        <a:bodyPr/>
        <a:lstStyle/>
        <a:p>
          <a:pPr algn="ctr"/>
          <a:endParaRPr lang="ru-RU"/>
        </a:p>
      </dgm:t>
    </dgm:pt>
    <dgm:pt modelId="{94B1AC2D-D388-4448-B479-EFA0045A6997}" type="sibTrans" cxnId="{D180364C-0812-4AE4-90DE-2A2FD66F447F}">
      <dgm:prSet/>
      <dgm:spPr/>
      <dgm:t>
        <a:bodyPr/>
        <a:lstStyle/>
        <a:p>
          <a:pPr algn="ctr"/>
          <a:endParaRPr lang="ru-RU"/>
        </a:p>
      </dgm:t>
    </dgm:pt>
    <dgm:pt modelId="{30333AE7-108C-4825-8C27-0D848E890977}" type="pres">
      <dgm:prSet presAssocID="{1C245D08-9794-4603-8201-A212FD9A643E}" presName="linear" presStyleCnt="0">
        <dgm:presLayoutVars>
          <dgm:animLvl val="lvl"/>
          <dgm:resizeHandles val="exact"/>
        </dgm:presLayoutVars>
      </dgm:prSet>
      <dgm:spPr/>
      <dgm:t>
        <a:bodyPr/>
        <a:lstStyle/>
        <a:p>
          <a:endParaRPr lang="ru-RU"/>
        </a:p>
      </dgm:t>
    </dgm:pt>
    <dgm:pt modelId="{F7357200-6AAE-4F4F-9B77-9A1DFB5134FD}" type="pres">
      <dgm:prSet presAssocID="{7FA6E69E-8C63-4988-B5C0-DE08EA7F91F0}" presName="parentText" presStyleLbl="node1" presStyleIdx="0" presStyleCnt="2">
        <dgm:presLayoutVars>
          <dgm:chMax val="0"/>
          <dgm:bulletEnabled val="1"/>
        </dgm:presLayoutVars>
      </dgm:prSet>
      <dgm:spPr/>
      <dgm:t>
        <a:bodyPr/>
        <a:lstStyle/>
        <a:p>
          <a:endParaRPr lang="ru-RU"/>
        </a:p>
      </dgm:t>
    </dgm:pt>
    <dgm:pt modelId="{341CE374-1F37-424E-9FF1-5C70A6FC3C1C}" type="pres">
      <dgm:prSet presAssocID="{7FA6E69E-8C63-4988-B5C0-DE08EA7F91F0}" presName="childText" presStyleLbl="revTx" presStyleIdx="0" presStyleCnt="2">
        <dgm:presLayoutVars>
          <dgm:bulletEnabled val="1"/>
        </dgm:presLayoutVars>
      </dgm:prSet>
      <dgm:spPr/>
      <dgm:t>
        <a:bodyPr/>
        <a:lstStyle/>
        <a:p>
          <a:endParaRPr lang="ru-RU"/>
        </a:p>
      </dgm:t>
    </dgm:pt>
    <dgm:pt modelId="{B36FE135-E52E-42AC-8973-C8E1003E4029}" type="pres">
      <dgm:prSet presAssocID="{7F1F2E2F-F79B-4B8D-8531-F67CA1E9AADA}" presName="parentText" presStyleLbl="node1" presStyleIdx="1" presStyleCnt="2" custLinFactNeighborX="0">
        <dgm:presLayoutVars>
          <dgm:chMax val="0"/>
          <dgm:bulletEnabled val="1"/>
        </dgm:presLayoutVars>
      </dgm:prSet>
      <dgm:spPr/>
      <dgm:t>
        <a:bodyPr/>
        <a:lstStyle/>
        <a:p>
          <a:endParaRPr lang="ru-RU"/>
        </a:p>
      </dgm:t>
    </dgm:pt>
    <dgm:pt modelId="{49FF4B75-7EA4-4A88-BC80-2B3D3884AE97}" type="pres">
      <dgm:prSet presAssocID="{7F1F2E2F-F79B-4B8D-8531-F67CA1E9AADA}" presName="childText" presStyleLbl="revTx" presStyleIdx="1" presStyleCnt="2">
        <dgm:presLayoutVars>
          <dgm:bulletEnabled val="1"/>
        </dgm:presLayoutVars>
      </dgm:prSet>
      <dgm:spPr/>
      <dgm:t>
        <a:bodyPr/>
        <a:lstStyle/>
        <a:p>
          <a:endParaRPr lang="ru-RU"/>
        </a:p>
      </dgm:t>
    </dgm:pt>
  </dgm:ptLst>
  <dgm:cxnLst>
    <dgm:cxn modelId="{D772C584-DECE-47E8-B9F4-60F569342793}" type="presOf" srcId="{7FA6E69E-8C63-4988-B5C0-DE08EA7F91F0}" destId="{F7357200-6AAE-4F4F-9B77-9A1DFB5134FD}" srcOrd="0" destOrd="0" presId="urn:microsoft.com/office/officeart/2005/8/layout/vList2"/>
    <dgm:cxn modelId="{78D7863F-E6B3-4073-A153-8014407500EF}" srcId="{7FA6E69E-8C63-4988-B5C0-DE08EA7F91F0}" destId="{1CCC707A-D6FC-445F-BC64-C549CB249098}" srcOrd="0" destOrd="0" parTransId="{7578A181-1A8D-4BC0-85D4-D5B84B719827}" sibTransId="{DA73C0E8-DD84-47C6-8229-047FE12DDAD1}"/>
    <dgm:cxn modelId="{07EFD3FC-F6C2-4C05-AB61-DE7EEA7FB342}" srcId="{1C245D08-9794-4603-8201-A212FD9A643E}" destId="{7F1F2E2F-F79B-4B8D-8531-F67CA1E9AADA}" srcOrd="1" destOrd="0" parTransId="{BD21CC06-8303-41D5-B95F-EC808485345F}" sibTransId="{7504D90C-E9FF-44AE-B348-9F175A30B2A0}"/>
    <dgm:cxn modelId="{296DBDA1-0679-43A2-9CFD-2700AE4167BC}" type="presOf" srcId="{1C245D08-9794-4603-8201-A212FD9A643E}" destId="{30333AE7-108C-4825-8C27-0D848E890977}" srcOrd="0" destOrd="0" presId="urn:microsoft.com/office/officeart/2005/8/layout/vList2"/>
    <dgm:cxn modelId="{EAB90308-4450-43A2-BD6B-2F9264AEB348}" srcId="{1C245D08-9794-4603-8201-A212FD9A643E}" destId="{7FA6E69E-8C63-4988-B5C0-DE08EA7F91F0}" srcOrd="0" destOrd="0" parTransId="{48C0475C-668A-49B6-8090-B7A65BC19CCF}" sibTransId="{7F12E56D-D13C-4581-9FAF-102D294BD8DF}"/>
    <dgm:cxn modelId="{1F57FDAB-6C96-4F2F-A7B6-271ED3923FF3}" type="presOf" srcId="{1CCC707A-D6FC-445F-BC64-C549CB249098}" destId="{341CE374-1F37-424E-9FF1-5C70A6FC3C1C}" srcOrd="0" destOrd="0" presId="urn:microsoft.com/office/officeart/2005/8/layout/vList2"/>
    <dgm:cxn modelId="{D180364C-0812-4AE4-90DE-2A2FD66F447F}" srcId="{7F1F2E2F-F79B-4B8D-8531-F67CA1E9AADA}" destId="{804CF779-F597-40B5-AD7B-6E45C13ED04C}" srcOrd="0" destOrd="0" parTransId="{68B3A7F3-CA8C-4B49-B2D3-230D076A9AF5}" sibTransId="{94B1AC2D-D388-4448-B479-EFA0045A6997}"/>
    <dgm:cxn modelId="{45FF6B52-63C9-43B3-A2EE-0025B0727DA6}" type="presOf" srcId="{7F1F2E2F-F79B-4B8D-8531-F67CA1E9AADA}" destId="{B36FE135-E52E-42AC-8973-C8E1003E4029}" srcOrd="0" destOrd="0" presId="urn:microsoft.com/office/officeart/2005/8/layout/vList2"/>
    <dgm:cxn modelId="{C5A5D6C2-843F-4DF6-9783-23D5736F87D2}" type="presOf" srcId="{804CF779-F597-40B5-AD7B-6E45C13ED04C}" destId="{49FF4B75-7EA4-4A88-BC80-2B3D3884AE97}" srcOrd="0" destOrd="0" presId="urn:microsoft.com/office/officeart/2005/8/layout/vList2"/>
    <dgm:cxn modelId="{5BF4B19A-2FFF-4FD2-954C-4A88968DC2BB}" type="presParOf" srcId="{30333AE7-108C-4825-8C27-0D848E890977}" destId="{F7357200-6AAE-4F4F-9B77-9A1DFB5134FD}" srcOrd="0" destOrd="0" presId="urn:microsoft.com/office/officeart/2005/8/layout/vList2"/>
    <dgm:cxn modelId="{F27576EE-79AD-4F80-804F-8706EAD0419A}" type="presParOf" srcId="{30333AE7-108C-4825-8C27-0D848E890977}" destId="{341CE374-1F37-424E-9FF1-5C70A6FC3C1C}" srcOrd="1" destOrd="0" presId="urn:microsoft.com/office/officeart/2005/8/layout/vList2"/>
    <dgm:cxn modelId="{4AE9231D-EDA1-4469-9A98-BA7AA5773E40}" type="presParOf" srcId="{30333AE7-108C-4825-8C27-0D848E890977}" destId="{B36FE135-E52E-42AC-8973-C8E1003E4029}" srcOrd="2" destOrd="0" presId="urn:microsoft.com/office/officeart/2005/8/layout/vList2"/>
    <dgm:cxn modelId="{F0FAF0EC-2E08-4006-BEF7-0FEEC7FAF72F}" type="presParOf" srcId="{30333AE7-108C-4825-8C27-0D848E890977}" destId="{49FF4B75-7EA4-4A88-BC80-2B3D3884AE97}"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16C9B0E-27DC-42F6-8B55-9D6C60FCA8A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ru-RU"/>
        </a:p>
      </dgm:t>
    </dgm:pt>
    <dgm:pt modelId="{6CA908BB-58EB-439C-8948-793EC7F53971}">
      <dgm:prSet phldrT="[Текст]"/>
      <dgm:spPr>
        <a:solidFill>
          <a:schemeClr val="accent5">
            <a:lumMod val="40000"/>
            <a:lumOff val="60000"/>
          </a:schemeClr>
        </a:solidFill>
      </dgm:spPr>
      <dgm:t>
        <a:bodyPr/>
        <a:lstStyle/>
        <a:p>
          <a:pPr algn="ctr"/>
          <a:r>
            <a:rPr lang="ru-RU" dirty="0">
              <a:solidFill>
                <a:schemeClr val="tx1"/>
              </a:solidFill>
              <a:latin typeface="Times New Roman" panose="02020603050405020304" pitchFamily="18" charset="0"/>
              <a:cs typeface="Times New Roman" panose="02020603050405020304" pitchFamily="18" charset="0"/>
            </a:rPr>
            <a:t>1 472 348,04</a:t>
          </a:r>
        </a:p>
      </dgm:t>
    </dgm:pt>
    <dgm:pt modelId="{771CE665-D7AE-4D11-910C-A6681CBC6228}" type="parTrans" cxnId="{1DEDDFCA-5CAA-48C2-9DB4-DD3BCB710268}">
      <dgm:prSet/>
      <dgm:spPr/>
      <dgm:t>
        <a:bodyPr/>
        <a:lstStyle/>
        <a:p>
          <a:endParaRPr lang="ru-RU"/>
        </a:p>
      </dgm:t>
    </dgm:pt>
    <dgm:pt modelId="{BFE0DD43-6D2F-47F9-BD88-940E3AE2F76A}" type="sibTrans" cxnId="{1DEDDFCA-5CAA-48C2-9DB4-DD3BCB710268}">
      <dgm:prSet/>
      <dgm:spPr/>
      <dgm:t>
        <a:bodyPr/>
        <a:lstStyle/>
        <a:p>
          <a:endParaRPr lang="ru-RU"/>
        </a:p>
      </dgm:t>
    </dgm:pt>
    <dgm:pt modelId="{F6152C66-8EBF-4956-A551-B99429FFF6FE}">
      <dgm:prSet phldrT="[Текст]"/>
      <dgm:spPr/>
      <dgm:t>
        <a:bodyPr/>
        <a:lstStyle/>
        <a:p>
          <a:pPr algn="ctr"/>
          <a:r>
            <a:rPr lang="ru-RU" dirty="0">
              <a:latin typeface="Times New Roman" panose="02020603050405020304" pitchFamily="18" charset="0"/>
              <a:cs typeface="Times New Roman" panose="02020603050405020304" pitchFamily="18" charset="0"/>
            </a:rPr>
            <a:t>Доходы </a:t>
          </a:r>
        </a:p>
      </dgm:t>
    </dgm:pt>
    <dgm:pt modelId="{1190236B-BB91-486E-8AB1-3861868D5C75}" type="parTrans" cxnId="{C7962058-D9E5-4ABA-9A04-DBF6B425263C}">
      <dgm:prSet/>
      <dgm:spPr/>
      <dgm:t>
        <a:bodyPr/>
        <a:lstStyle/>
        <a:p>
          <a:endParaRPr lang="ru-RU"/>
        </a:p>
      </dgm:t>
    </dgm:pt>
    <dgm:pt modelId="{C187AE7B-BB0D-4DC0-877F-580634BB9359}" type="sibTrans" cxnId="{C7962058-D9E5-4ABA-9A04-DBF6B425263C}">
      <dgm:prSet/>
      <dgm:spPr/>
      <dgm:t>
        <a:bodyPr/>
        <a:lstStyle/>
        <a:p>
          <a:endParaRPr lang="ru-RU"/>
        </a:p>
      </dgm:t>
    </dgm:pt>
    <dgm:pt modelId="{11A14DBE-E957-424D-AB53-6295602E5D08}">
      <dgm:prSet phldrT="[Текст]"/>
      <dgm:spPr>
        <a:solidFill>
          <a:schemeClr val="accent5">
            <a:lumMod val="40000"/>
            <a:lumOff val="60000"/>
          </a:schemeClr>
        </a:solidFill>
      </dgm:spPr>
      <dgm:t>
        <a:bodyPr/>
        <a:lstStyle/>
        <a:p>
          <a:pPr algn="ctr"/>
          <a:r>
            <a:rPr lang="ru-RU" dirty="0">
              <a:solidFill>
                <a:schemeClr val="tx1"/>
              </a:solidFill>
              <a:latin typeface="Times New Roman" panose="02020603050405020304" pitchFamily="18" charset="0"/>
              <a:cs typeface="Times New Roman" panose="02020603050405020304" pitchFamily="18" charset="0"/>
            </a:rPr>
            <a:t>1 472 348,04</a:t>
          </a:r>
        </a:p>
      </dgm:t>
    </dgm:pt>
    <dgm:pt modelId="{E0985240-002F-406F-A453-9F892E562AF0}" type="parTrans" cxnId="{B006B535-6C25-403D-8C65-BFF97B6D2BC0}">
      <dgm:prSet/>
      <dgm:spPr/>
      <dgm:t>
        <a:bodyPr/>
        <a:lstStyle/>
        <a:p>
          <a:endParaRPr lang="ru-RU"/>
        </a:p>
      </dgm:t>
    </dgm:pt>
    <dgm:pt modelId="{AA2A8997-91DB-4431-989C-117724217DD5}" type="sibTrans" cxnId="{B006B535-6C25-403D-8C65-BFF97B6D2BC0}">
      <dgm:prSet/>
      <dgm:spPr/>
      <dgm:t>
        <a:bodyPr/>
        <a:lstStyle/>
        <a:p>
          <a:endParaRPr lang="ru-RU"/>
        </a:p>
      </dgm:t>
    </dgm:pt>
    <dgm:pt modelId="{D796E119-80B8-406E-B78D-BB75E449693A}">
      <dgm:prSet phldrT="[Текст]"/>
      <dgm:spPr/>
      <dgm:t>
        <a:bodyPr/>
        <a:lstStyle/>
        <a:p>
          <a:pPr algn="ctr"/>
          <a:r>
            <a:rPr lang="ru-RU" dirty="0">
              <a:latin typeface="Times New Roman" panose="02020603050405020304" pitchFamily="18" charset="0"/>
              <a:cs typeface="Times New Roman" panose="02020603050405020304" pitchFamily="18" charset="0"/>
            </a:rPr>
            <a:t>Расходы </a:t>
          </a:r>
        </a:p>
      </dgm:t>
    </dgm:pt>
    <dgm:pt modelId="{3BD79BC0-5E73-46D8-B294-4582E80CFC32}" type="parTrans" cxnId="{FAAFC057-94E5-45DA-BEE4-FBB0EC59454F}">
      <dgm:prSet/>
      <dgm:spPr/>
      <dgm:t>
        <a:bodyPr/>
        <a:lstStyle/>
        <a:p>
          <a:endParaRPr lang="ru-RU"/>
        </a:p>
      </dgm:t>
    </dgm:pt>
    <dgm:pt modelId="{8BE8E706-92CC-442F-80DC-A388E5DD225B}" type="sibTrans" cxnId="{FAAFC057-94E5-45DA-BEE4-FBB0EC59454F}">
      <dgm:prSet/>
      <dgm:spPr/>
      <dgm:t>
        <a:bodyPr/>
        <a:lstStyle/>
        <a:p>
          <a:endParaRPr lang="ru-RU"/>
        </a:p>
      </dgm:t>
    </dgm:pt>
    <dgm:pt modelId="{5C882910-4707-47EE-83AA-87FC7A20606D}" type="pres">
      <dgm:prSet presAssocID="{216C9B0E-27DC-42F6-8B55-9D6C60FCA8A5}" presName="linear" presStyleCnt="0">
        <dgm:presLayoutVars>
          <dgm:animLvl val="lvl"/>
          <dgm:resizeHandles val="exact"/>
        </dgm:presLayoutVars>
      </dgm:prSet>
      <dgm:spPr/>
      <dgm:t>
        <a:bodyPr/>
        <a:lstStyle/>
        <a:p>
          <a:endParaRPr lang="ru-RU"/>
        </a:p>
      </dgm:t>
    </dgm:pt>
    <dgm:pt modelId="{42E4F8C8-5D4C-470A-A2B4-9217AFB6E027}" type="pres">
      <dgm:prSet presAssocID="{6CA908BB-58EB-439C-8948-793EC7F53971}" presName="parentText" presStyleLbl="node1" presStyleIdx="0" presStyleCnt="2" custLinFactNeighborX="-1767" custLinFactNeighborY="-1155">
        <dgm:presLayoutVars>
          <dgm:chMax val="0"/>
          <dgm:bulletEnabled val="1"/>
        </dgm:presLayoutVars>
      </dgm:prSet>
      <dgm:spPr/>
      <dgm:t>
        <a:bodyPr/>
        <a:lstStyle/>
        <a:p>
          <a:endParaRPr lang="ru-RU"/>
        </a:p>
      </dgm:t>
    </dgm:pt>
    <dgm:pt modelId="{C101C4FE-0935-4B3B-A47E-C4DBD792056E}" type="pres">
      <dgm:prSet presAssocID="{6CA908BB-58EB-439C-8948-793EC7F53971}" presName="childText" presStyleLbl="revTx" presStyleIdx="0" presStyleCnt="2">
        <dgm:presLayoutVars>
          <dgm:bulletEnabled val="1"/>
        </dgm:presLayoutVars>
      </dgm:prSet>
      <dgm:spPr/>
      <dgm:t>
        <a:bodyPr/>
        <a:lstStyle/>
        <a:p>
          <a:endParaRPr lang="ru-RU"/>
        </a:p>
      </dgm:t>
    </dgm:pt>
    <dgm:pt modelId="{CFB794A5-EE36-4542-B31D-8B4C63F54C60}" type="pres">
      <dgm:prSet presAssocID="{11A14DBE-E957-424D-AB53-6295602E5D08}" presName="parentText" presStyleLbl="node1" presStyleIdx="1" presStyleCnt="2">
        <dgm:presLayoutVars>
          <dgm:chMax val="0"/>
          <dgm:bulletEnabled val="1"/>
        </dgm:presLayoutVars>
      </dgm:prSet>
      <dgm:spPr/>
      <dgm:t>
        <a:bodyPr/>
        <a:lstStyle/>
        <a:p>
          <a:endParaRPr lang="ru-RU"/>
        </a:p>
      </dgm:t>
    </dgm:pt>
    <dgm:pt modelId="{E29C71DE-AC5E-4B28-A4B7-0C4EA444BC9E}" type="pres">
      <dgm:prSet presAssocID="{11A14DBE-E957-424D-AB53-6295602E5D08}" presName="childText" presStyleLbl="revTx" presStyleIdx="1" presStyleCnt="2">
        <dgm:presLayoutVars>
          <dgm:bulletEnabled val="1"/>
        </dgm:presLayoutVars>
      </dgm:prSet>
      <dgm:spPr/>
      <dgm:t>
        <a:bodyPr/>
        <a:lstStyle/>
        <a:p>
          <a:endParaRPr lang="ru-RU"/>
        </a:p>
      </dgm:t>
    </dgm:pt>
  </dgm:ptLst>
  <dgm:cxnLst>
    <dgm:cxn modelId="{7B96FC09-8557-4C29-B039-3FE61A14FA32}" type="presOf" srcId="{11A14DBE-E957-424D-AB53-6295602E5D08}" destId="{CFB794A5-EE36-4542-B31D-8B4C63F54C60}" srcOrd="0" destOrd="0" presId="urn:microsoft.com/office/officeart/2005/8/layout/vList2"/>
    <dgm:cxn modelId="{C7962058-D9E5-4ABA-9A04-DBF6B425263C}" srcId="{6CA908BB-58EB-439C-8948-793EC7F53971}" destId="{F6152C66-8EBF-4956-A551-B99429FFF6FE}" srcOrd="0" destOrd="0" parTransId="{1190236B-BB91-486E-8AB1-3861868D5C75}" sibTransId="{C187AE7B-BB0D-4DC0-877F-580634BB9359}"/>
    <dgm:cxn modelId="{B006B535-6C25-403D-8C65-BFF97B6D2BC0}" srcId="{216C9B0E-27DC-42F6-8B55-9D6C60FCA8A5}" destId="{11A14DBE-E957-424D-AB53-6295602E5D08}" srcOrd="1" destOrd="0" parTransId="{E0985240-002F-406F-A453-9F892E562AF0}" sibTransId="{AA2A8997-91DB-4431-989C-117724217DD5}"/>
    <dgm:cxn modelId="{FAAFC057-94E5-45DA-BEE4-FBB0EC59454F}" srcId="{11A14DBE-E957-424D-AB53-6295602E5D08}" destId="{D796E119-80B8-406E-B78D-BB75E449693A}" srcOrd="0" destOrd="0" parTransId="{3BD79BC0-5E73-46D8-B294-4582E80CFC32}" sibTransId="{8BE8E706-92CC-442F-80DC-A388E5DD225B}"/>
    <dgm:cxn modelId="{1852D7CD-98FA-417F-9267-83FB739678FA}" type="presOf" srcId="{F6152C66-8EBF-4956-A551-B99429FFF6FE}" destId="{C101C4FE-0935-4B3B-A47E-C4DBD792056E}" srcOrd="0" destOrd="0" presId="urn:microsoft.com/office/officeart/2005/8/layout/vList2"/>
    <dgm:cxn modelId="{82AA9470-6D95-4CBE-8918-D8A3EC619A77}" type="presOf" srcId="{D796E119-80B8-406E-B78D-BB75E449693A}" destId="{E29C71DE-AC5E-4B28-A4B7-0C4EA444BC9E}" srcOrd="0" destOrd="0" presId="urn:microsoft.com/office/officeart/2005/8/layout/vList2"/>
    <dgm:cxn modelId="{0B7AB65E-FA1D-4131-AF6C-EE1B1D72FB94}" type="presOf" srcId="{6CA908BB-58EB-439C-8948-793EC7F53971}" destId="{42E4F8C8-5D4C-470A-A2B4-9217AFB6E027}" srcOrd="0" destOrd="0" presId="urn:microsoft.com/office/officeart/2005/8/layout/vList2"/>
    <dgm:cxn modelId="{E566A390-1CFB-4F8E-99C3-F54EBC295977}" type="presOf" srcId="{216C9B0E-27DC-42F6-8B55-9D6C60FCA8A5}" destId="{5C882910-4707-47EE-83AA-87FC7A20606D}" srcOrd="0" destOrd="0" presId="urn:microsoft.com/office/officeart/2005/8/layout/vList2"/>
    <dgm:cxn modelId="{1DEDDFCA-5CAA-48C2-9DB4-DD3BCB710268}" srcId="{216C9B0E-27DC-42F6-8B55-9D6C60FCA8A5}" destId="{6CA908BB-58EB-439C-8948-793EC7F53971}" srcOrd="0" destOrd="0" parTransId="{771CE665-D7AE-4D11-910C-A6681CBC6228}" sibTransId="{BFE0DD43-6D2F-47F9-BD88-940E3AE2F76A}"/>
    <dgm:cxn modelId="{9B9140BE-0B72-4908-9C65-B4AF0D4733D9}" type="presParOf" srcId="{5C882910-4707-47EE-83AA-87FC7A20606D}" destId="{42E4F8C8-5D4C-470A-A2B4-9217AFB6E027}" srcOrd="0" destOrd="0" presId="urn:microsoft.com/office/officeart/2005/8/layout/vList2"/>
    <dgm:cxn modelId="{045007A3-BD8D-483A-999D-48769558F1D5}" type="presParOf" srcId="{5C882910-4707-47EE-83AA-87FC7A20606D}" destId="{C101C4FE-0935-4B3B-A47E-C4DBD792056E}" srcOrd="1" destOrd="0" presId="urn:microsoft.com/office/officeart/2005/8/layout/vList2"/>
    <dgm:cxn modelId="{49B2B9EE-7648-4F92-B467-068F80550069}" type="presParOf" srcId="{5C882910-4707-47EE-83AA-87FC7A20606D}" destId="{CFB794A5-EE36-4542-B31D-8B4C63F54C60}" srcOrd="2" destOrd="0" presId="urn:microsoft.com/office/officeart/2005/8/layout/vList2"/>
    <dgm:cxn modelId="{3CB2C1C4-E993-4233-9201-6D1F87A275A7}" type="presParOf" srcId="{5C882910-4707-47EE-83AA-87FC7A20606D}" destId="{E29C71DE-AC5E-4B28-A4B7-0C4EA444BC9E}" srcOrd="3"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4DCB74-00A3-4A29-A973-65901826818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ru-RU"/>
        </a:p>
      </dgm:t>
    </dgm:pt>
    <dgm:pt modelId="{658BEE42-BD5B-40B7-B6B6-27F21B9937D7}">
      <dgm:prSet phldrT="[Текст]" custT="1"/>
      <dgm:spPr>
        <a:solidFill>
          <a:schemeClr val="bg2"/>
        </a:solidFill>
      </dgm:spPr>
      <dgm:t>
        <a:bodyPr/>
        <a:lstStyle/>
        <a:p>
          <a:endParaRPr lang="ru-RU" sz="2800" b="1" dirty="0" smtClean="0">
            <a:latin typeface="Times New Roman" panose="02020603050405020304" pitchFamily="18" charset="0"/>
            <a:cs typeface="Times New Roman" panose="02020603050405020304" pitchFamily="18" charset="0"/>
          </a:endParaRPr>
        </a:p>
        <a:p>
          <a:r>
            <a:rPr lang="ru-RU" sz="2800" b="1" dirty="0" smtClean="0">
              <a:solidFill>
                <a:schemeClr val="tx1"/>
              </a:solidFill>
              <a:latin typeface="Times New Roman" panose="02020603050405020304" pitchFamily="18" charset="0"/>
              <a:cs typeface="Times New Roman" panose="02020603050405020304" pitchFamily="18" charset="0"/>
            </a:rPr>
            <a:t>2021 </a:t>
          </a:r>
          <a:r>
            <a:rPr lang="ru-RU" sz="2800" b="1" dirty="0">
              <a:solidFill>
                <a:schemeClr val="tx1"/>
              </a:solidFill>
              <a:latin typeface="Times New Roman" panose="02020603050405020304" pitchFamily="18" charset="0"/>
              <a:cs typeface="Times New Roman" panose="02020603050405020304" pitchFamily="18" charset="0"/>
            </a:rPr>
            <a:t>год</a:t>
          </a:r>
        </a:p>
        <a:p>
          <a:r>
            <a:rPr lang="ru-RU" sz="2000" b="1" dirty="0" smtClean="0">
              <a:solidFill>
                <a:schemeClr val="tx1"/>
              </a:solidFill>
              <a:latin typeface="Times New Roman" panose="02020603050405020304" pitchFamily="18" charset="0"/>
              <a:cs typeface="Times New Roman" panose="02020603050405020304" pitchFamily="18" charset="0"/>
            </a:rPr>
            <a:t>95 333,45</a:t>
          </a:r>
        </a:p>
        <a:p>
          <a:r>
            <a:rPr lang="ru-RU" sz="2000" b="1" dirty="0" smtClean="0">
              <a:solidFill>
                <a:schemeClr val="tx1"/>
              </a:solidFill>
              <a:latin typeface="Times New Roman" panose="02020603050405020304" pitchFamily="18" charset="0"/>
              <a:cs typeface="Times New Roman" panose="02020603050405020304" pitchFamily="18" charset="0"/>
            </a:rPr>
            <a:t>тыс</a:t>
          </a:r>
          <a:r>
            <a:rPr lang="ru-RU" sz="2000" b="1" dirty="0">
              <a:solidFill>
                <a:schemeClr val="tx1"/>
              </a:solidFill>
              <a:latin typeface="Times New Roman" panose="02020603050405020304" pitchFamily="18" charset="0"/>
              <a:cs typeface="Times New Roman" panose="02020603050405020304" pitchFamily="18" charset="0"/>
            </a:rPr>
            <a:t>. рублей</a:t>
          </a:r>
        </a:p>
        <a:p>
          <a:endParaRPr lang="ru-RU" sz="2000" dirty="0"/>
        </a:p>
        <a:p>
          <a:endParaRPr lang="ru-RU" sz="2000" dirty="0"/>
        </a:p>
      </dgm:t>
    </dgm:pt>
    <dgm:pt modelId="{575FC958-B188-4266-AEE7-3408898F8850}" type="parTrans" cxnId="{894C2C5E-754D-44AF-A74C-5F8632BEBD72}">
      <dgm:prSet/>
      <dgm:spPr/>
      <dgm:t>
        <a:bodyPr/>
        <a:lstStyle/>
        <a:p>
          <a:endParaRPr lang="ru-RU"/>
        </a:p>
      </dgm:t>
    </dgm:pt>
    <dgm:pt modelId="{DAFEC3A9-2495-4BBB-A2AA-09A57CF3AAEA}" type="sibTrans" cxnId="{894C2C5E-754D-44AF-A74C-5F8632BEBD72}">
      <dgm:prSet/>
      <dgm:spPr/>
      <dgm:t>
        <a:bodyPr/>
        <a:lstStyle/>
        <a:p>
          <a:endParaRPr lang="ru-RU"/>
        </a:p>
      </dgm:t>
    </dgm:pt>
    <dgm:pt modelId="{7F13C633-F90A-4EC7-833F-D0AD4109FD28}">
      <dgm:prSet phldrT="[Текст]" custT="1"/>
      <dgm:spPr>
        <a:solidFill>
          <a:schemeClr val="accent3">
            <a:lumMod val="60000"/>
            <a:lumOff val="40000"/>
          </a:schemeClr>
        </a:solidFill>
      </dgm:spPr>
      <dgm:t>
        <a:bodyPr/>
        <a:lstStyle/>
        <a:p>
          <a:r>
            <a:rPr lang="ru-RU" sz="2800" b="1" dirty="0" smtClean="0">
              <a:solidFill>
                <a:schemeClr val="tx1"/>
              </a:solidFill>
              <a:latin typeface="Times New Roman" panose="02020603050405020304" pitchFamily="18" charset="0"/>
              <a:cs typeface="Times New Roman" panose="02020603050405020304" pitchFamily="18" charset="0"/>
            </a:rPr>
            <a:t>2022 </a:t>
          </a:r>
          <a:r>
            <a:rPr lang="ru-RU" sz="2800" b="1" dirty="0">
              <a:solidFill>
                <a:schemeClr val="tx1"/>
              </a:solidFill>
              <a:latin typeface="Times New Roman" panose="02020603050405020304" pitchFamily="18" charset="0"/>
              <a:cs typeface="Times New Roman" panose="02020603050405020304" pitchFamily="18" charset="0"/>
            </a:rPr>
            <a:t>год</a:t>
          </a:r>
        </a:p>
        <a:p>
          <a:r>
            <a:rPr lang="ru-RU" sz="2000" b="1" dirty="0" smtClean="0">
              <a:solidFill>
                <a:schemeClr val="tx1"/>
              </a:solidFill>
              <a:latin typeface="Times New Roman" panose="02020603050405020304" pitchFamily="18" charset="0"/>
              <a:cs typeface="Times New Roman" panose="02020603050405020304" pitchFamily="18" charset="0"/>
            </a:rPr>
            <a:t>111 106,19</a:t>
          </a:r>
        </a:p>
        <a:p>
          <a:r>
            <a:rPr lang="ru-RU" sz="2000" b="1" dirty="0" smtClean="0">
              <a:solidFill>
                <a:schemeClr val="tx1"/>
              </a:solidFill>
              <a:latin typeface="Times New Roman" panose="02020603050405020304" pitchFamily="18" charset="0"/>
              <a:cs typeface="Times New Roman" panose="02020603050405020304" pitchFamily="18" charset="0"/>
            </a:rPr>
            <a:t>тыс</a:t>
          </a:r>
          <a:r>
            <a:rPr lang="ru-RU" sz="2000" b="1" dirty="0">
              <a:solidFill>
                <a:schemeClr val="tx1"/>
              </a:solidFill>
              <a:latin typeface="Times New Roman" panose="02020603050405020304" pitchFamily="18" charset="0"/>
              <a:cs typeface="Times New Roman" panose="02020603050405020304" pitchFamily="18" charset="0"/>
            </a:rPr>
            <a:t>. рублей</a:t>
          </a:r>
        </a:p>
        <a:p>
          <a:endParaRPr lang="ru-RU" sz="2000" b="0" dirty="0"/>
        </a:p>
      </dgm:t>
    </dgm:pt>
    <dgm:pt modelId="{059265F4-0438-449D-A147-A047B371CCE5}" type="parTrans" cxnId="{3BA7EA5E-9D2D-4E3E-A61F-3FD53B254FDF}">
      <dgm:prSet/>
      <dgm:spPr/>
      <dgm:t>
        <a:bodyPr/>
        <a:lstStyle/>
        <a:p>
          <a:endParaRPr lang="ru-RU"/>
        </a:p>
      </dgm:t>
    </dgm:pt>
    <dgm:pt modelId="{11FF3BAC-1714-4FF0-B4D2-B16470151551}" type="sibTrans" cxnId="{3BA7EA5E-9D2D-4E3E-A61F-3FD53B254FDF}">
      <dgm:prSet/>
      <dgm:spPr/>
      <dgm:t>
        <a:bodyPr/>
        <a:lstStyle/>
        <a:p>
          <a:endParaRPr lang="ru-RU"/>
        </a:p>
      </dgm:t>
    </dgm:pt>
    <dgm:pt modelId="{2ABEB4C6-8ADB-434A-BED6-67ED639FEBCD}">
      <dgm:prSet phldrT="[Текст]" custT="1"/>
      <dgm:spPr>
        <a:solidFill>
          <a:schemeClr val="accent4"/>
        </a:solidFill>
      </dgm:spPr>
      <dgm:t>
        <a:bodyPr/>
        <a:lstStyle/>
        <a:p>
          <a:pPr lvl="0" defTabSz="1244600">
            <a:lnSpc>
              <a:spcPct val="90000"/>
            </a:lnSpc>
            <a:spcBef>
              <a:spcPct val="0"/>
            </a:spcBef>
            <a:spcAft>
              <a:spcPct val="35000"/>
            </a:spcAft>
          </a:pPr>
          <a:r>
            <a:rPr lang="ru-RU" sz="2800" b="1" dirty="0" smtClean="0">
              <a:solidFill>
                <a:schemeClr val="tx1"/>
              </a:solidFill>
              <a:latin typeface="Times New Roman" panose="02020603050405020304" pitchFamily="18" charset="0"/>
              <a:cs typeface="Times New Roman" panose="02020603050405020304" pitchFamily="18" charset="0"/>
            </a:rPr>
            <a:t>2023 год</a:t>
          </a:r>
        </a:p>
        <a:p>
          <a:pPr lvl="0" defTabSz="1244600">
            <a:lnSpc>
              <a:spcPct val="90000"/>
            </a:lnSpc>
            <a:spcBef>
              <a:spcPct val="0"/>
            </a:spcBef>
            <a:spcAft>
              <a:spcPct val="35000"/>
            </a:spcAft>
          </a:pPr>
          <a:r>
            <a:rPr lang="ru-RU" sz="2000" b="1" dirty="0" smtClean="0">
              <a:solidFill>
                <a:schemeClr val="tx1"/>
              </a:solidFill>
              <a:latin typeface="Times New Roman" panose="02020603050405020304" pitchFamily="18" charset="0"/>
              <a:cs typeface="Times New Roman" panose="02020603050405020304" pitchFamily="18" charset="0"/>
            </a:rPr>
            <a:t>96 194,34</a:t>
          </a:r>
        </a:p>
        <a:p>
          <a:pPr marL="0" marR="0" lvl="0" indent="0" defTabSz="1244600" eaLnBrk="1" fontAlgn="auto" latinLnBrk="0" hangingPunct="1">
            <a:lnSpc>
              <a:spcPct val="90000"/>
            </a:lnSpc>
            <a:spcBef>
              <a:spcPct val="0"/>
            </a:spcBef>
            <a:spcAft>
              <a:spcPct val="35000"/>
            </a:spcAft>
            <a:buClrTx/>
            <a:buSzTx/>
            <a:buFontTx/>
            <a:buNone/>
            <a:tabLst/>
            <a:defRPr/>
          </a:pPr>
          <a:r>
            <a:rPr lang="ru-RU" sz="2000" b="1" dirty="0" smtClean="0">
              <a:solidFill>
                <a:schemeClr val="tx1"/>
              </a:solidFill>
              <a:latin typeface="Times New Roman" panose="02020603050405020304" pitchFamily="18" charset="0"/>
              <a:cs typeface="Times New Roman" panose="02020603050405020304" pitchFamily="18" charset="0"/>
            </a:rPr>
            <a:t>тыс. рублей</a:t>
          </a:r>
        </a:p>
        <a:p>
          <a:pPr lvl="0" defTabSz="1244600">
            <a:lnSpc>
              <a:spcPct val="90000"/>
            </a:lnSpc>
            <a:spcBef>
              <a:spcPct val="0"/>
            </a:spcBef>
            <a:spcAft>
              <a:spcPct val="35000"/>
            </a:spcAft>
          </a:pPr>
          <a:endParaRPr lang="ru-RU" sz="2000" b="1" dirty="0"/>
        </a:p>
      </dgm:t>
    </dgm:pt>
    <dgm:pt modelId="{7A351798-714E-40D0-BE43-F5B7B29578EE}" type="parTrans" cxnId="{F15D5F9B-87FE-48DF-888C-C20937C0FD12}">
      <dgm:prSet/>
      <dgm:spPr/>
      <dgm:t>
        <a:bodyPr/>
        <a:lstStyle/>
        <a:p>
          <a:endParaRPr lang="ru-RU"/>
        </a:p>
      </dgm:t>
    </dgm:pt>
    <dgm:pt modelId="{3DF6374D-DA41-4BD3-96EE-3B50B5102C3A}" type="sibTrans" cxnId="{F15D5F9B-87FE-48DF-888C-C20937C0FD12}">
      <dgm:prSet/>
      <dgm:spPr/>
      <dgm:t>
        <a:bodyPr/>
        <a:lstStyle/>
        <a:p>
          <a:endParaRPr lang="ru-RU"/>
        </a:p>
      </dgm:t>
    </dgm:pt>
    <dgm:pt modelId="{619DAC80-3CB3-4B90-BB6B-99EE0B6E0421}" type="pres">
      <dgm:prSet presAssocID="{CC4DCB74-00A3-4A29-A973-659018268187}" presName="diagram" presStyleCnt="0">
        <dgm:presLayoutVars>
          <dgm:dir/>
          <dgm:resizeHandles val="exact"/>
        </dgm:presLayoutVars>
      </dgm:prSet>
      <dgm:spPr/>
      <dgm:t>
        <a:bodyPr/>
        <a:lstStyle/>
        <a:p>
          <a:endParaRPr lang="ru-RU"/>
        </a:p>
      </dgm:t>
    </dgm:pt>
    <dgm:pt modelId="{0767B51A-6FD2-4E35-8C70-BFAB4493225A}" type="pres">
      <dgm:prSet presAssocID="{658BEE42-BD5B-40B7-B6B6-27F21B9937D7}" presName="node" presStyleLbl="node1" presStyleIdx="0" presStyleCnt="3" custLinFactNeighborX="1043" custLinFactNeighborY="1603">
        <dgm:presLayoutVars>
          <dgm:bulletEnabled val="1"/>
        </dgm:presLayoutVars>
      </dgm:prSet>
      <dgm:spPr/>
      <dgm:t>
        <a:bodyPr/>
        <a:lstStyle/>
        <a:p>
          <a:endParaRPr lang="ru-RU"/>
        </a:p>
      </dgm:t>
    </dgm:pt>
    <dgm:pt modelId="{38840036-8797-4227-9B40-AD75366125DD}" type="pres">
      <dgm:prSet presAssocID="{DAFEC3A9-2495-4BBB-A2AA-09A57CF3AAEA}" presName="sibTrans" presStyleCnt="0"/>
      <dgm:spPr/>
    </dgm:pt>
    <dgm:pt modelId="{FAFCB06B-BE47-40D3-843F-708F3CA74C40}" type="pres">
      <dgm:prSet presAssocID="{7F13C633-F90A-4EC7-833F-D0AD4109FD28}" presName="node" presStyleLbl="node1" presStyleIdx="1" presStyleCnt="3" custLinFactNeighborX="902" custLinFactNeighborY="1002">
        <dgm:presLayoutVars>
          <dgm:bulletEnabled val="1"/>
        </dgm:presLayoutVars>
      </dgm:prSet>
      <dgm:spPr/>
      <dgm:t>
        <a:bodyPr/>
        <a:lstStyle/>
        <a:p>
          <a:endParaRPr lang="ru-RU"/>
        </a:p>
      </dgm:t>
    </dgm:pt>
    <dgm:pt modelId="{CF5FB046-68FE-464F-8F86-E0B9FAFD3AAD}" type="pres">
      <dgm:prSet presAssocID="{11FF3BAC-1714-4FF0-B4D2-B16470151551}" presName="sibTrans" presStyleCnt="0"/>
      <dgm:spPr/>
    </dgm:pt>
    <dgm:pt modelId="{8C2817F7-8D51-46C1-B6FC-32BDFED7C864}" type="pres">
      <dgm:prSet presAssocID="{2ABEB4C6-8ADB-434A-BED6-67ED639FEBCD}" presName="node" presStyleLbl="node1" presStyleIdx="2" presStyleCnt="3" custLinFactNeighborX="2038" custLinFactNeighborY="95">
        <dgm:presLayoutVars>
          <dgm:bulletEnabled val="1"/>
        </dgm:presLayoutVars>
      </dgm:prSet>
      <dgm:spPr/>
      <dgm:t>
        <a:bodyPr/>
        <a:lstStyle/>
        <a:p>
          <a:endParaRPr lang="ru-RU"/>
        </a:p>
      </dgm:t>
    </dgm:pt>
  </dgm:ptLst>
  <dgm:cxnLst>
    <dgm:cxn modelId="{47DA7B28-2E7D-448F-9E4A-A759DFA7E4AE}" type="presOf" srcId="{658BEE42-BD5B-40B7-B6B6-27F21B9937D7}" destId="{0767B51A-6FD2-4E35-8C70-BFAB4493225A}" srcOrd="0" destOrd="0" presId="urn:microsoft.com/office/officeart/2005/8/layout/default"/>
    <dgm:cxn modelId="{AEEBFEF5-FC4E-4B44-8C44-5479A2E0FB78}" type="presOf" srcId="{7F13C633-F90A-4EC7-833F-D0AD4109FD28}" destId="{FAFCB06B-BE47-40D3-843F-708F3CA74C40}" srcOrd="0" destOrd="0" presId="urn:microsoft.com/office/officeart/2005/8/layout/default"/>
    <dgm:cxn modelId="{F15D5F9B-87FE-48DF-888C-C20937C0FD12}" srcId="{CC4DCB74-00A3-4A29-A973-659018268187}" destId="{2ABEB4C6-8ADB-434A-BED6-67ED639FEBCD}" srcOrd="2" destOrd="0" parTransId="{7A351798-714E-40D0-BE43-F5B7B29578EE}" sibTransId="{3DF6374D-DA41-4BD3-96EE-3B50B5102C3A}"/>
    <dgm:cxn modelId="{8CF6FDDB-9991-43AA-81F3-8B3DC413E189}" type="presOf" srcId="{CC4DCB74-00A3-4A29-A973-659018268187}" destId="{619DAC80-3CB3-4B90-BB6B-99EE0B6E0421}" srcOrd="0" destOrd="0" presId="urn:microsoft.com/office/officeart/2005/8/layout/default"/>
    <dgm:cxn modelId="{3BA7EA5E-9D2D-4E3E-A61F-3FD53B254FDF}" srcId="{CC4DCB74-00A3-4A29-A973-659018268187}" destId="{7F13C633-F90A-4EC7-833F-D0AD4109FD28}" srcOrd="1" destOrd="0" parTransId="{059265F4-0438-449D-A147-A047B371CCE5}" sibTransId="{11FF3BAC-1714-4FF0-B4D2-B16470151551}"/>
    <dgm:cxn modelId="{894C2C5E-754D-44AF-A74C-5F8632BEBD72}" srcId="{CC4DCB74-00A3-4A29-A973-659018268187}" destId="{658BEE42-BD5B-40B7-B6B6-27F21B9937D7}" srcOrd="0" destOrd="0" parTransId="{575FC958-B188-4266-AEE7-3408898F8850}" sibTransId="{DAFEC3A9-2495-4BBB-A2AA-09A57CF3AAEA}"/>
    <dgm:cxn modelId="{5BFBAB3D-3DEB-44F0-BA85-09CFF5645B76}" type="presOf" srcId="{2ABEB4C6-8ADB-434A-BED6-67ED639FEBCD}" destId="{8C2817F7-8D51-46C1-B6FC-32BDFED7C864}" srcOrd="0" destOrd="0" presId="urn:microsoft.com/office/officeart/2005/8/layout/default"/>
    <dgm:cxn modelId="{EFEF07F8-B6F6-4948-B309-ABB42C8903CC}" type="presParOf" srcId="{619DAC80-3CB3-4B90-BB6B-99EE0B6E0421}" destId="{0767B51A-6FD2-4E35-8C70-BFAB4493225A}" srcOrd="0" destOrd="0" presId="urn:microsoft.com/office/officeart/2005/8/layout/default"/>
    <dgm:cxn modelId="{BF494ECC-3E35-4144-82C4-047E8A168806}" type="presParOf" srcId="{619DAC80-3CB3-4B90-BB6B-99EE0B6E0421}" destId="{38840036-8797-4227-9B40-AD75366125DD}" srcOrd="1" destOrd="0" presId="urn:microsoft.com/office/officeart/2005/8/layout/default"/>
    <dgm:cxn modelId="{785520EB-C4F8-4D92-83B0-5077AF061939}" type="presParOf" srcId="{619DAC80-3CB3-4B90-BB6B-99EE0B6E0421}" destId="{FAFCB06B-BE47-40D3-843F-708F3CA74C40}" srcOrd="2" destOrd="0" presId="urn:microsoft.com/office/officeart/2005/8/layout/default"/>
    <dgm:cxn modelId="{9BA640CB-BEDC-430B-8DAF-BA900CD052BB}" type="presParOf" srcId="{619DAC80-3CB3-4B90-BB6B-99EE0B6E0421}" destId="{CF5FB046-68FE-464F-8F86-E0B9FAFD3AAD}" srcOrd="3" destOrd="0" presId="urn:microsoft.com/office/officeart/2005/8/layout/default"/>
    <dgm:cxn modelId="{37EDF354-E792-4119-B164-3A6042B8BE89}" type="presParOf" srcId="{619DAC80-3CB3-4B90-BB6B-99EE0B6E0421}" destId="{8C2817F7-8D51-46C1-B6FC-32BDFED7C864}"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F4A72E0-B665-4C2A-BFE8-53280500A5A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ru-RU"/>
        </a:p>
      </dgm:t>
    </dgm:pt>
    <dgm:pt modelId="{588B2D4C-C07A-425D-A45B-33FED64B4498}">
      <dgm:prSet phldrT="[Текст]"/>
      <dgm:spPr>
        <a:solidFill>
          <a:schemeClr val="accent3"/>
        </a:solidFill>
      </dgm:spPr>
      <dgm:t>
        <a:bodyPr/>
        <a:lstStyle/>
        <a:p>
          <a:endParaRPr lang="ru-RU" dirty="0"/>
        </a:p>
        <a:p>
          <a:r>
            <a:rPr lang="ru-RU" b="1" dirty="0" smtClean="0">
              <a:latin typeface="Times New Roman" panose="02020603050405020304" pitchFamily="18" charset="0"/>
              <a:cs typeface="Times New Roman" panose="02020603050405020304" pitchFamily="18" charset="0"/>
            </a:rPr>
            <a:t>2021 </a:t>
          </a:r>
          <a:r>
            <a:rPr lang="ru-RU" b="1" dirty="0">
              <a:latin typeface="Times New Roman" panose="02020603050405020304" pitchFamily="18" charset="0"/>
              <a:cs typeface="Times New Roman" panose="02020603050405020304" pitchFamily="18" charset="0"/>
            </a:rPr>
            <a:t>год</a:t>
          </a:r>
        </a:p>
        <a:p>
          <a:r>
            <a:rPr lang="ru-RU" dirty="0" smtClean="0">
              <a:latin typeface="Times New Roman" panose="02020603050405020304" pitchFamily="18" charset="0"/>
              <a:cs typeface="Times New Roman" panose="02020603050405020304" pitchFamily="18" charset="0"/>
            </a:rPr>
            <a:t>101 194,50</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тыс. рублей</a:t>
          </a:r>
        </a:p>
        <a:p>
          <a:endParaRPr lang="ru-RU" dirty="0"/>
        </a:p>
        <a:p>
          <a:endParaRPr lang="ru-RU" dirty="0"/>
        </a:p>
      </dgm:t>
    </dgm:pt>
    <dgm:pt modelId="{C8E6F010-E592-49E3-8E86-CD5249EE3D26}" type="parTrans" cxnId="{81E711DC-ECFC-4660-90DB-AB9F587EF9A5}">
      <dgm:prSet/>
      <dgm:spPr/>
      <dgm:t>
        <a:bodyPr/>
        <a:lstStyle/>
        <a:p>
          <a:endParaRPr lang="ru-RU"/>
        </a:p>
      </dgm:t>
    </dgm:pt>
    <dgm:pt modelId="{DBDDA912-9B30-4A06-9B21-666B80EF4723}" type="sibTrans" cxnId="{81E711DC-ECFC-4660-90DB-AB9F587EF9A5}">
      <dgm:prSet/>
      <dgm:spPr/>
      <dgm:t>
        <a:bodyPr/>
        <a:lstStyle/>
        <a:p>
          <a:endParaRPr lang="ru-RU"/>
        </a:p>
      </dgm:t>
    </dgm:pt>
    <dgm:pt modelId="{1AF92EAF-9B0A-438C-A636-5A5EA707EB3A}">
      <dgm:prSet phldrT="[Текст]"/>
      <dgm:spPr>
        <a:solidFill>
          <a:schemeClr val="accent2">
            <a:lumMod val="60000"/>
            <a:lumOff val="40000"/>
          </a:schemeClr>
        </a:solidFill>
      </dgm:spPr>
      <dgm:t>
        <a:bodyPr/>
        <a:lstStyle/>
        <a:p>
          <a:r>
            <a:rPr lang="ru-RU" b="1" dirty="0" smtClean="0">
              <a:latin typeface="Times New Roman" panose="02020603050405020304" pitchFamily="18" charset="0"/>
              <a:cs typeface="Times New Roman" panose="02020603050405020304" pitchFamily="18" charset="0"/>
            </a:rPr>
            <a:t>2022 </a:t>
          </a:r>
          <a:r>
            <a:rPr lang="ru-RU" b="1" dirty="0">
              <a:latin typeface="Times New Roman" panose="02020603050405020304" pitchFamily="18" charset="0"/>
              <a:cs typeface="Times New Roman" panose="02020603050405020304" pitchFamily="18" charset="0"/>
            </a:rPr>
            <a:t>год</a:t>
          </a:r>
        </a:p>
        <a:p>
          <a:r>
            <a:rPr lang="ru-RU" dirty="0" smtClean="0">
              <a:latin typeface="Times New Roman" panose="02020603050405020304" pitchFamily="18" charset="0"/>
              <a:cs typeface="Times New Roman" panose="02020603050405020304" pitchFamily="18" charset="0"/>
            </a:rPr>
            <a:t>101 194,50</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тыс. рублей</a:t>
          </a:r>
        </a:p>
        <a:p>
          <a:endParaRPr lang="ru-RU" dirty="0">
            <a:latin typeface="Times New Roman" panose="02020603050405020304" pitchFamily="18" charset="0"/>
            <a:cs typeface="Times New Roman" panose="02020603050405020304" pitchFamily="18" charset="0"/>
          </a:endParaRPr>
        </a:p>
      </dgm:t>
    </dgm:pt>
    <dgm:pt modelId="{6B15F9F4-C98F-440A-80CD-CA1542F52470}" type="parTrans" cxnId="{08989378-7D85-4133-9387-0842752BB290}">
      <dgm:prSet/>
      <dgm:spPr/>
      <dgm:t>
        <a:bodyPr/>
        <a:lstStyle/>
        <a:p>
          <a:endParaRPr lang="ru-RU"/>
        </a:p>
      </dgm:t>
    </dgm:pt>
    <dgm:pt modelId="{10572D7C-4431-44D4-AB32-E85D32DB6A27}" type="sibTrans" cxnId="{08989378-7D85-4133-9387-0842752BB290}">
      <dgm:prSet/>
      <dgm:spPr/>
      <dgm:t>
        <a:bodyPr/>
        <a:lstStyle/>
        <a:p>
          <a:endParaRPr lang="ru-RU"/>
        </a:p>
      </dgm:t>
    </dgm:pt>
    <dgm:pt modelId="{58C928C9-334F-4E64-9682-3E20CEDD55D7}">
      <dgm:prSet phldrT="[Текст]"/>
      <dgm:spPr>
        <a:solidFill>
          <a:schemeClr val="tx2">
            <a:lumMod val="60000"/>
            <a:lumOff val="40000"/>
          </a:schemeClr>
        </a:solidFill>
      </dgm:spPr>
      <dgm:t>
        <a:bodyPr/>
        <a:lstStyle/>
        <a:p>
          <a:r>
            <a:rPr lang="ru-RU" b="1" dirty="0" smtClean="0">
              <a:latin typeface="Times New Roman" panose="02020603050405020304" pitchFamily="18" charset="0"/>
              <a:cs typeface="Times New Roman" panose="02020603050405020304" pitchFamily="18" charset="0"/>
            </a:rPr>
            <a:t>2023 </a:t>
          </a:r>
          <a:r>
            <a:rPr lang="ru-RU" b="1" dirty="0">
              <a:latin typeface="Times New Roman" panose="02020603050405020304" pitchFamily="18" charset="0"/>
              <a:cs typeface="Times New Roman" panose="02020603050405020304" pitchFamily="18" charset="0"/>
            </a:rPr>
            <a:t>год</a:t>
          </a:r>
        </a:p>
        <a:p>
          <a:r>
            <a:rPr lang="ru-RU" dirty="0" smtClean="0">
              <a:latin typeface="Times New Roman" panose="02020603050405020304" pitchFamily="18" charset="0"/>
              <a:cs typeface="Times New Roman" panose="02020603050405020304" pitchFamily="18" charset="0"/>
            </a:rPr>
            <a:t>101 194,50</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тыс. рублей</a:t>
          </a:r>
        </a:p>
        <a:p>
          <a:endParaRPr lang="ru-RU" dirty="0"/>
        </a:p>
      </dgm:t>
    </dgm:pt>
    <dgm:pt modelId="{72088C18-5450-4AE7-A744-5A724C1AC280}" type="parTrans" cxnId="{36DDDE0E-98CA-41BA-AF0D-8E13D0F0FDF4}">
      <dgm:prSet/>
      <dgm:spPr/>
      <dgm:t>
        <a:bodyPr/>
        <a:lstStyle/>
        <a:p>
          <a:endParaRPr lang="ru-RU"/>
        </a:p>
      </dgm:t>
    </dgm:pt>
    <dgm:pt modelId="{A8E4AA1D-96F4-4317-86D5-E0BC762A79D5}" type="sibTrans" cxnId="{36DDDE0E-98CA-41BA-AF0D-8E13D0F0FDF4}">
      <dgm:prSet/>
      <dgm:spPr/>
      <dgm:t>
        <a:bodyPr/>
        <a:lstStyle/>
        <a:p>
          <a:endParaRPr lang="ru-RU"/>
        </a:p>
      </dgm:t>
    </dgm:pt>
    <dgm:pt modelId="{DB00810E-B6E2-4CA7-B0B1-436E8B142C78}" type="pres">
      <dgm:prSet presAssocID="{7F4A72E0-B665-4C2A-BFE8-53280500A5A9}" presName="diagram" presStyleCnt="0">
        <dgm:presLayoutVars>
          <dgm:dir/>
          <dgm:resizeHandles val="exact"/>
        </dgm:presLayoutVars>
      </dgm:prSet>
      <dgm:spPr/>
      <dgm:t>
        <a:bodyPr/>
        <a:lstStyle/>
        <a:p>
          <a:endParaRPr lang="ru-RU"/>
        </a:p>
      </dgm:t>
    </dgm:pt>
    <dgm:pt modelId="{BE5324EA-D476-4EC7-9CCE-BB9F42D85284}" type="pres">
      <dgm:prSet presAssocID="{588B2D4C-C07A-425D-A45B-33FED64B4498}" presName="node" presStyleLbl="node1" presStyleIdx="0" presStyleCnt="3" custScaleX="29059" custScaleY="36511" custLinFactNeighborX="1248" custLinFactNeighborY="-8457">
        <dgm:presLayoutVars>
          <dgm:bulletEnabled val="1"/>
        </dgm:presLayoutVars>
      </dgm:prSet>
      <dgm:spPr/>
      <dgm:t>
        <a:bodyPr/>
        <a:lstStyle/>
        <a:p>
          <a:endParaRPr lang="ru-RU"/>
        </a:p>
      </dgm:t>
    </dgm:pt>
    <dgm:pt modelId="{C79E3634-C6DC-4152-B214-9659C0BB2AA9}" type="pres">
      <dgm:prSet presAssocID="{DBDDA912-9B30-4A06-9B21-666B80EF4723}" presName="sibTrans" presStyleCnt="0"/>
      <dgm:spPr/>
    </dgm:pt>
    <dgm:pt modelId="{B8BF5105-2B2D-4023-B96D-33110CFEC942}" type="pres">
      <dgm:prSet presAssocID="{1AF92EAF-9B0A-438C-A636-5A5EA707EB3A}" presName="node" presStyleLbl="node1" presStyleIdx="1" presStyleCnt="3" custScaleX="30308" custScaleY="38540" custLinFactNeighborX="1570" custLinFactNeighborY="-7561">
        <dgm:presLayoutVars>
          <dgm:bulletEnabled val="1"/>
        </dgm:presLayoutVars>
      </dgm:prSet>
      <dgm:spPr/>
      <dgm:t>
        <a:bodyPr/>
        <a:lstStyle/>
        <a:p>
          <a:endParaRPr lang="ru-RU"/>
        </a:p>
      </dgm:t>
    </dgm:pt>
    <dgm:pt modelId="{246C33EB-9932-4D6B-A66F-241AD279FFFE}" type="pres">
      <dgm:prSet presAssocID="{10572D7C-4431-44D4-AB32-E85D32DB6A27}" presName="sibTrans" presStyleCnt="0"/>
      <dgm:spPr/>
    </dgm:pt>
    <dgm:pt modelId="{E401064F-10D0-497C-809B-64BCFEA893A1}" type="pres">
      <dgm:prSet presAssocID="{58C928C9-334F-4E64-9682-3E20CEDD55D7}" presName="node" presStyleLbl="node1" presStyleIdx="2" presStyleCnt="3" custScaleX="30476" custScaleY="38107" custLinFactNeighborX="-1206" custLinFactNeighborY="-7121">
        <dgm:presLayoutVars>
          <dgm:bulletEnabled val="1"/>
        </dgm:presLayoutVars>
      </dgm:prSet>
      <dgm:spPr/>
      <dgm:t>
        <a:bodyPr/>
        <a:lstStyle/>
        <a:p>
          <a:endParaRPr lang="ru-RU"/>
        </a:p>
      </dgm:t>
    </dgm:pt>
  </dgm:ptLst>
  <dgm:cxnLst>
    <dgm:cxn modelId="{81FF0112-8118-4757-ABFD-89B991C2D9A3}" type="presOf" srcId="{58C928C9-334F-4E64-9682-3E20CEDD55D7}" destId="{E401064F-10D0-497C-809B-64BCFEA893A1}" srcOrd="0" destOrd="0" presId="urn:microsoft.com/office/officeart/2005/8/layout/default"/>
    <dgm:cxn modelId="{B2AC980D-2359-4911-BB36-B427B9F77454}" type="presOf" srcId="{7F4A72E0-B665-4C2A-BFE8-53280500A5A9}" destId="{DB00810E-B6E2-4CA7-B0B1-436E8B142C78}" srcOrd="0" destOrd="0" presId="urn:microsoft.com/office/officeart/2005/8/layout/default"/>
    <dgm:cxn modelId="{08989378-7D85-4133-9387-0842752BB290}" srcId="{7F4A72E0-B665-4C2A-BFE8-53280500A5A9}" destId="{1AF92EAF-9B0A-438C-A636-5A5EA707EB3A}" srcOrd="1" destOrd="0" parTransId="{6B15F9F4-C98F-440A-80CD-CA1542F52470}" sibTransId="{10572D7C-4431-44D4-AB32-E85D32DB6A27}"/>
    <dgm:cxn modelId="{1C4FE04C-587F-4E38-8D3D-4B2C07151B38}" type="presOf" srcId="{588B2D4C-C07A-425D-A45B-33FED64B4498}" destId="{BE5324EA-D476-4EC7-9CCE-BB9F42D85284}" srcOrd="0" destOrd="0" presId="urn:microsoft.com/office/officeart/2005/8/layout/default"/>
    <dgm:cxn modelId="{8413776C-BBDC-4EEA-9359-897A12D94478}" type="presOf" srcId="{1AF92EAF-9B0A-438C-A636-5A5EA707EB3A}" destId="{B8BF5105-2B2D-4023-B96D-33110CFEC942}" srcOrd="0" destOrd="0" presId="urn:microsoft.com/office/officeart/2005/8/layout/default"/>
    <dgm:cxn modelId="{81E711DC-ECFC-4660-90DB-AB9F587EF9A5}" srcId="{7F4A72E0-B665-4C2A-BFE8-53280500A5A9}" destId="{588B2D4C-C07A-425D-A45B-33FED64B4498}" srcOrd="0" destOrd="0" parTransId="{C8E6F010-E592-49E3-8E86-CD5249EE3D26}" sibTransId="{DBDDA912-9B30-4A06-9B21-666B80EF4723}"/>
    <dgm:cxn modelId="{36DDDE0E-98CA-41BA-AF0D-8E13D0F0FDF4}" srcId="{7F4A72E0-B665-4C2A-BFE8-53280500A5A9}" destId="{58C928C9-334F-4E64-9682-3E20CEDD55D7}" srcOrd="2" destOrd="0" parTransId="{72088C18-5450-4AE7-A744-5A724C1AC280}" sibTransId="{A8E4AA1D-96F4-4317-86D5-E0BC762A79D5}"/>
    <dgm:cxn modelId="{F852E066-9E17-4B72-8D91-0F28AAA804A4}" type="presParOf" srcId="{DB00810E-B6E2-4CA7-B0B1-436E8B142C78}" destId="{BE5324EA-D476-4EC7-9CCE-BB9F42D85284}" srcOrd="0" destOrd="0" presId="urn:microsoft.com/office/officeart/2005/8/layout/default"/>
    <dgm:cxn modelId="{0F748AD1-6E47-40B2-A5B1-F6AE0027A8E2}" type="presParOf" srcId="{DB00810E-B6E2-4CA7-B0B1-436E8B142C78}" destId="{C79E3634-C6DC-4152-B214-9659C0BB2AA9}" srcOrd="1" destOrd="0" presId="urn:microsoft.com/office/officeart/2005/8/layout/default"/>
    <dgm:cxn modelId="{A6DCA876-23B5-433F-8726-6094DAF5B1FC}" type="presParOf" srcId="{DB00810E-B6E2-4CA7-B0B1-436E8B142C78}" destId="{B8BF5105-2B2D-4023-B96D-33110CFEC942}" srcOrd="2" destOrd="0" presId="urn:microsoft.com/office/officeart/2005/8/layout/default"/>
    <dgm:cxn modelId="{C8A10063-BE27-4722-B997-BB1E54B60F89}" type="presParOf" srcId="{DB00810E-B6E2-4CA7-B0B1-436E8B142C78}" destId="{246C33EB-9932-4D6B-A66F-241AD279FFFE}" srcOrd="3" destOrd="0" presId="urn:microsoft.com/office/officeart/2005/8/layout/default"/>
    <dgm:cxn modelId="{D386FBCB-2655-4C81-9834-4F3A9E0EFA43}" type="presParOf" srcId="{DB00810E-B6E2-4CA7-B0B1-436E8B142C78}" destId="{E401064F-10D0-497C-809B-64BCFEA893A1}"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A85E8F7-8806-491F-8DDF-ABE8D099BAA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ru-RU"/>
        </a:p>
      </dgm:t>
    </dgm:pt>
    <dgm:pt modelId="{5D366790-0159-4297-B61F-30E4046D9394}">
      <dgm:prSet phldrT="[Текст]" custT="1"/>
      <dgm:spPr>
        <a:solidFill>
          <a:srgbClr val="993300"/>
        </a:solidFill>
      </dgm:spPr>
      <dgm:t>
        <a:bodyPr/>
        <a:lstStyle/>
        <a:p>
          <a:r>
            <a:rPr lang="ru-RU" sz="2800" dirty="0">
              <a:latin typeface="Times New Roman" panose="02020603050405020304" pitchFamily="18" charset="0"/>
              <a:cs typeface="Times New Roman" panose="02020603050405020304" pitchFamily="18" charset="0"/>
            </a:rPr>
            <a:t> </a:t>
          </a:r>
          <a:r>
            <a:rPr lang="ru-RU" sz="2800" dirty="0" smtClean="0">
              <a:latin typeface="Times New Roman" panose="02020603050405020304" pitchFamily="18" charset="0"/>
              <a:cs typeface="Times New Roman" panose="02020603050405020304" pitchFamily="18" charset="0"/>
            </a:rPr>
            <a:t>2021 </a:t>
          </a:r>
          <a:r>
            <a:rPr lang="ru-RU" sz="2800" dirty="0">
              <a:latin typeface="Times New Roman" panose="02020603050405020304" pitchFamily="18" charset="0"/>
              <a:cs typeface="Times New Roman" panose="02020603050405020304" pitchFamily="18" charset="0"/>
            </a:rPr>
            <a:t>год</a:t>
          </a:r>
        </a:p>
        <a:p>
          <a:r>
            <a:rPr lang="ru-RU" sz="2800" dirty="0" smtClean="0">
              <a:latin typeface="Times New Roman" panose="02020603050405020304" pitchFamily="18" charset="0"/>
              <a:cs typeface="Times New Roman" panose="02020603050405020304" pitchFamily="18" charset="0"/>
            </a:rPr>
            <a:t>4889,0 </a:t>
          </a:r>
          <a:r>
            <a:rPr lang="ru-RU" sz="2800" dirty="0">
              <a:latin typeface="Times New Roman" panose="02020603050405020304" pitchFamily="18" charset="0"/>
              <a:cs typeface="Times New Roman" panose="02020603050405020304" pitchFamily="18" charset="0"/>
            </a:rPr>
            <a:t>тыс. </a:t>
          </a:r>
          <a:r>
            <a:rPr lang="ru-RU" sz="2800" dirty="0" smtClean="0">
              <a:latin typeface="Times New Roman" panose="02020603050405020304" pitchFamily="18" charset="0"/>
              <a:cs typeface="Times New Roman" panose="02020603050405020304" pitchFamily="18" charset="0"/>
            </a:rPr>
            <a:t>руб.</a:t>
          </a:r>
          <a:endParaRPr lang="ru-RU" sz="2800" dirty="0">
            <a:latin typeface="Times New Roman" panose="02020603050405020304" pitchFamily="18" charset="0"/>
            <a:cs typeface="Times New Roman" panose="02020603050405020304" pitchFamily="18" charset="0"/>
          </a:endParaRPr>
        </a:p>
      </dgm:t>
    </dgm:pt>
    <dgm:pt modelId="{05438E72-9968-4838-973C-7AC923C5BDAD}" type="parTrans" cxnId="{B629B0BE-DD3E-48EB-999E-5C2A90DAFF24}">
      <dgm:prSet/>
      <dgm:spPr/>
      <dgm:t>
        <a:bodyPr/>
        <a:lstStyle/>
        <a:p>
          <a:endParaRPr lang="ru-RU"/>
        </a:p>
      </dgm:t>
    </dgm:pt>
    <dgm:pt modelId="{F6B84652-465F-4152-9130-ECC548D55751}" type="sibTrans" cxnId="{B629B0BE-DD3E-48EB-999E-5C2A90DAFF24}">
      <dgm:prSet/>
      <dgm:spPr/>
      <dgm:t>
        <a:bodyPr/>
        <a:lstStyle/>
        <a:p>
          <a:endParaRPr lang="ru-RU"/>
        </a:p>
      </dgm:t>
    </dgm:pt>
    <dgm:pt modelId="{DE472C98-4DA3-4CE4-919E-44D527BA04D0}">
      <dgm:prSet phldrT="[Текст]" custT="1"/>
      <dgm:spPr>
        <a:solidFill>
          <a:srgbClr val="993300"/>
        </a:solidFill>
      </dgm:spPr>
      <dgm:t>
        <a:bodyPr/>
        <a:lstStyle/>
        <a:p>
          <a:r>
            <a:rPr lang="ru-RU" sz="2800" dirty="0" smtClean="0">
              <a:latin typeface="Times New Roman" panose="02020603050405020304" pitchFamily="18" charset="0"/>
              <a:cs typeface="Times New Roman" panose="02020603050405020304" pitchFamily="18" charset="0"/>
            </a:rPr>
            <a:t>2022 год </a:t>
          </a:r>
          <a:endParaRPr lang="ru-RU" sz="2800" dirty="0">
            <a:latin typeface="Times New Roman" panose="02020603050405020304" pitchFamily="18" charset="0"/>
            <a:cs typeface="Times New Roman" panose="02020603050405020304" pitchFamily="18" charset="0"/>
          </a:endParaRPr>
        </a:p>
        <a:p>
          <a:r>
            <a:rPr lang="ru-RU" sz="2800" dirty="0" smtClean="0">
              <a:latin typeface="Times New Roman" panose="02020603050405020304" pitchFamily="18" charset="0"/>
              <a:cs typeface="Times New Roman" panose="02020603050405020304" pitchFamily="18" charset="0"/>
            </a:rPr>
            <a:t>4673,0 </a:t>
          </a:r>
          <a:r>
            <a:rPr lang="ru-RU" sz="2800" dirty="0">
              <a:latin typeface="Times New Roman" panose="02020603050405020304" pitchFamily="18" charset="0"/>
              <a:cs typeface="Times New Roman" panose="02020603050405020304" pitchFamily="18" charset="0"/>
            </a:rPr>
            <a:t>тыс. руб.</a:t>
          </a:r>
        </a:p>
      </dgm:t>
    </dgm:pt>
    <dgm:pt modelId="{CE53DCA4-85D3-47E4-9697-C1D237AFD210}" type="parTrans" cxnId="{935455F7-971D-48BD-A542-09D8EDA961C6}">
      <dgm:prSet/>
      <dgm:spPr/>
      <dgm:t>
        <a:bodyPr/>
        <a:lstStyle/>
        <a:p>
          <a:endParaRPr lang="ru-RU"/>
        </a:p>
      </dgm:t>
    </dgm:pt>
    <dgm:pt modelId="{E6539A9D-0710-424E-9EBA-5C336F2B28F1}" type="sibTrans" cxnId="{935455F7-971D-48BD-A542-09D8EDA961C6}">
      <dgm:prSet/>
      <dgm:spPr/>
      <dgm:t>
        <a:bodyPr/>
        <a:lstStyle/>
        <a:p>
          <a:endParaRPr lang="ru-RU"/>
        </a:p>
      </dgm:t>
    </dgm:pt>
    <dgm:pt modelId="{F92C22C1-9FF0-424B-B4A1-6319A6700CF7}">
      <dgm:prSet phldrT="[Текст]" custT="1"/>
      <dgm:spPr>
        <a:solidFill>
          <a:srgbClr val="993300"/>
        </a:solidFill>
      </dgm:spPr>
      <dgm:t>
        <a:bodyPr/>
        <a:lstStyle/>
        <a:p>
          <a:r>
            <a:rPr lang="ru-RU" sz="2800" dirty="0" smtClean="0">
              <a:latin typeface="Times New Roman" panose="02020603050405020304" pitchFamily="18" charset="0"/>
              <a:cs typeface="Times New Roman" panose="02020603050405020304" pitchFamily="18" charset="0"/>
            </a:rPr>
            <a:t>2023 </a:t>
          </a:r>
          <a:r>
            <a:rPr lang="ru-RU" sz="2800" dirty="0">
              <a:latin typeface="Times New Roman" panose="02020603050405020304" pitchFamily="18" charset="0"/>
              <a:cs typeface="Times New Roman" panose="02020603050405020304" pitchFamily="18" charset="0"/>
            </a:rPr>
            <a:t>год</a:t>
          </a:r>
        </a:p>
        <a:p>
          <a:r>
            <a:rPr lang="ru-RU" sz="2800" dirty="0" smtClean="0">
              <a:latin typeface="Times New Roman" panose="02020603050405020304" pitchFamily="18" charset="0"/>
              <a:cs typeface="Times New Roman" panose="02020603050405020304" pitchFamily="18" charset="0"/>
            </a:rPr>
            <a:t>478,0 </a:t>
          </a:r>
          <a:r>
            <a:rPr lang="ru-RU" sz="2800" dirty="0">
              <a:latin typeface="Times New Roman" panose="02020603050405020304" pitchFamily="18" charset="0"/>
              <a:cs typeface="Times New Roman" panose="02020603050405020304" pitchFamily="18" charset="0"/>
            </a:rPr>
            <a:t>тыс. руб</a:t>
          </a:r>
          <a:r>
            <a:rPr lang="ru-RU" sz="3700" dirty="0"/>
            <a:t>.</a:t>
          </a:r>
        </a:p>
      </dgm:t>
    </dgm:pt>
    <dgm:pt modelId="{0B6E3B56-F98F-4976-B9F8-6DD083D0841E}" type="parTrans" cxnId="{8151F2B2-3735-4E48-A60D-A06B91C57982}">
      <dgm:prSet/>
      <dgm:spPr/>
      <dgm:t>
        <a:bodyPr/>
        <a:lstStyle/>
        <a:p>
          <a:endParaRPr lang="ru-RU"/>
        </a:p>
      </dgm:t>
    </dgm:pt>
    <dgm:pt modelId="{B428B817-EB41-4250-9D30-D8DFDB8F3E5C}" type="sibTrans" cxnId="{8151F2B2-3735-4E48-A60D-A06B91C57982}">
      <dgm:prSet/>
      <dgm:spPr/>
      <dgm:t>
        <a:bodyPr/>
        <a:lstStyle/>
        <a:p>
          <a:endParaRPr lang="ru-RU"/>
        </a:p>
      </dgm:t>
    </dgm:pt>
    <dgm:pt modelId="{DF2A57B7-52A8-4087-9482-8C6DF1C4B405}" type="pres">
      <dgm:prSet presAssocID="{CA85E8F7-8806-491F-8DDF-ABE8D099BAAC}" presName="diagram" presStyleCnt="0">
        <dgm:presLayoutVars>
          <dgm:dir/>
          <dgm:resizeHandles val="exact"/>
        </dgm:presLayoutVars>
      </dgm:prSet>
      <dgm:spPr/>
      <dgm:t>
        <a:bodyPr/>
        <a:lstStyle/>
        <a:p>
          <a:endParaRPr lang="ru-RU"/>
        </a:p>
      </dgm:t>
    </dgm:pt>
    <dgm:pt modelId="{DC4F5796-73D7-4DF1-9303-1FB8C22DC2A6}" type="pres">
      <dgm:prSet presAssocID="{5D366790-0159-4297-B61F-30E4046D9394}" presName="node" presStyleLbl="node1" presStyleIdx="0" presStyleCnt="3">
        <dgm:presLayoutVars>
          <dgm:bulletEnabled val="1"/>
        </dgm:presLayoutVars>
      </dgm:prSet>
      <dgm:spPr/>
      <dgm:t>
        <a:bodyPr/>
        <a:lstStyle/>
        <a:p>
          <a:endParaRPr lang="ru-RU"/>
        </a:p>
      </dgm:t>
    </dgm:pt>
    <dgm:pt modelId="{7E8EB5A3-2567-4923-91CA-98914CCD4763}" type="pres">
      <dgm:prSet presAssocID="{F6B84652-465F-4152-9130-ECC548D55751}" presName="sibTrans" presStyleCnt="0"/>
      <dgm:spPr/>
    </dgm:pt>
    <dgm:pt modelId="{D1293F27-4023-4A8A-AB70-2F40191D43AD}" type="pres">
      <dgm:prSet presAssocID="{DE472C98-4DA3-4CE4-919E-44D527BA04D0}" presName="node" presStyleLbl="node1" presStyleIdx="1" presStyleCnt="3">
        <dgm:presLayoutVars>
          <dgm:bulletEnabled val="1"/>
        </dgm:presLayoutVars>
      </dgm:prSet>
      <dgm:spPr/>
      <dgm:t>
        <a:bodyPr/>
        <a:lstStyle/>
        <a:p>
          <a:endParaRPr lang="ru-RU"/>
        </a:p>
      </dgm:t>
    </dgm:pt>
    <dgm:pt modelId="{EB5D0DCD-9642-4115-A981-6BEE54C2BB1A}" type="pres">
      <dgm:prSet presAssocID="{E6539A9D-0710-424E-9EBA-5C336F2B28F1}" presName="sibTrans" presStyleCnt="0"/>
      <dgm:spPr/>
    </dgm:pt>
    <dgm:pt modelId="{D21AD12B-110C-4950-B67D-0C49F88F77C8}" type="pres">
      <dgm:prSet presAssocID="{F92C22C1-9FF0-424B-B4A1-6319A6700CF7}" presName="node" presStyleLbl="node1" presStyleIdx="2" presStyleCnt="3">
        <dgm:presLayoutVars>
          <dgm:bulletEnabled val="1"/>
        </dgm:presLayoutVars>
      </dgm:prSet>
      <dgm:spPr/>
      <dgm:t>
        <a:bodyPr/>
        <a:lstStyle/>
        <a:p>
          <a:endParaRPr lang="ru-RU"/>
        </a:p>
      </dgm:t>
    </dgm:pt>
  </dgm:ptLst>
  <dgm:cxnLst>
    <dgm:cxn modelId="{BD2D7573-1777-48EA-864D-B440FB92D32C}" type="presOf" srcId="{DE472C98-4DA3-4CE4-919E-44D527BA04D0}" destId="{D1293F27-4023-4A8A-AB70-2F40191D43AD}" srcOrd="0" destOrd="0" presId="urn:microsoft.com/office/officeart/2005/8/layout/default"/>
    <dgm:cxn modelId="{8151F2B2-3735-4E48-A60D-A06B91C57982}" srcId="{CA85E8F7-8806-491F-8DDF-ABE8D099BAAC}" destId="{F92C22C1-9FF0-424B-B4A1-6319A6700CF7}" srcOrd="2" destOrd="0" parTransId="{0B6E3B56-F98F-4976-B9F8-6DD083D0841E}" sibTransId="{B428B817-EB41-4250-9D30-D8DFDB8F3E5C}"/>
    <dgm:cxn modelId="{DAE44D86-C5DF-40F8-AB55-8421E7670B5A}" type="presOf" srcId="{F92C22C1-9FF0-424B-B4A1-6319A6700CF7}" destId="{D21AD12B-110C-4950-B67D-0C49F88F77C8}" srcOrd="0" destOrd="0" presId="urn:microsoft.com/office/officeart/2005/8/layout/default"/>
    <dgm:cxn modelId="{0C1F279E-F426-4933-AF40-B25A77146A0F}" type="presOf" srcId="{5D366790-0159-4297-B61F-30E4046D9394}" destId="{DC4F5796-73D7-4DF1-9303-1FB8C22DC2A6}" srcOrd="0" destOrd="0" presId="urn:microsoft.com/office/officeart/2005/8/layout/default"/>
    <dgm:cxn modelId="{B629B0BE-DD3E-48EB-999E-5C2A90DAFF24}" srcId="{CA85E8F7-8806-491F-8DDF-ABE8D099BAAC}" destId="{5D366790-0159-4297-B61F-30E4046D9394}" srcOrd="0" destOrd="0" parTransId="{05438E72-9968-4838-973C-7AC923C5BDAD}" sibTransId="{F6B84652-465F-4152-9130-ECC548D55751}"/>
    <dgm:cxn modelId="{49AD8465-D7FC-441B-B807-0DA30BF28612}" type="presOf" srcId="{CA85E8F7-8806-491F-8DDF-ABE8D099BAAC}" destId="{DF2A57B7-52A8-4087-9482-8C6DF1C4B405}" srcOrd="0" destOrd="0" presId="urn:microsoft.com/office/officeart/2005/8/layout/default"/>
    <dgm:cxn modelId="{935455F7-971D-48BD-A542-09D8EDA961C6}" srcId="{CA85E8F7-8806-491F-8DDF-ABE8D099BAAC}" destId="{DE472C98-4DA3-4CE4-919E-44D527BA04D0}" srcOrd="1" destOrd="0" parTransId="{CE53DCA4-85D3-47E4-9697-C1D237AFD210}" sibTransId="{E6539A9D-0710-424E-9EBA-5C336F2B28F1}"/>
    <dgm:cxn modelId="{D4CBBCB3-0358-4DEE-9934-A9A9D6F6FA6C}" type="presParOf" srcId="{DF2A57B7-52A8-4087-9482-8C6DF1C4B405}" destId="{DC4F5796-73D7-4DF1-9303-1FB8C22DC2A6}" srcOrd="0" destOrd="0" presId="urn:microsoft.com/office/officeart/2005/8/layout/default"/>
    <dgm:cxn modelId="{9189AA12-D76F-469B-B730-860CBFBF3DAB}" type="presParOf" srcId="{DF2A57B7-52A8-4087-9482-8C6DF1C4B405}" destId="{7E8EB5A3-2567-4923-91CA-98914CCD4763}" srcOrd="1" destOrd="0" presId="urn:microsoft.com/office/officeart/2005/8/layout/default"/>
    <dgm:cxn modelId="{7F03246B-BD02-48E6-8324-23E974739B7E}" type="presParOf" srcId="{DF2A57B7-52A8-4087-9482-8C6DF1C4B405}" destId="{D1293F27-4023-4A8A-AB70-2F40191D43AD}" srcOrd="2" destOrd="0" presId="urn:microsoft.com/office/officeart/2005/8/layout/default"/>
    <dgm:cxn modelId="{568A12B6-6D55-4476-BE8B-A24FF62F2053}" type="presParOf" srcId="{DF2A57B7-52A8-4087-9482-8C6DF1C4B405}" destId="{EB5D0DCD-9642-4115-A981-6BEE54C2BB1A}" srcOrd="3" destOrd="0" presId="urn:microsoft.com/office/officeart/2005/8/layout/default"/>
    <dgm:cxn modelId="{02A935FE-317A-49E4-B4CB-FF4C659B3127}" type="presParOf" srcId="{DF2A57B7-52A8-4087-9482-8C6DF1C4B405}" destId="{D21AD12B-110C-4950-B67D-0C49F88F77C8}"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123EA21-FC78-4FF1-9D39-3859ABFF21C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ru-RU"/>
        </a:p>
      </dgm:t>
    </dgm:pt>
    <dgm:pt modelId="{BC8F77DD-5A69-4A13-9819-C37141E89A81}">
      <dgm:prSet phldrT="[Текст]" custT="1"/>
      <dgm:spPr>
        <a:solidFill>
          <a:schemeClr val="tx2">
            <a:lumMod val="60000"/>
            <a:lumOff val="40000"/>
          </a:schemeClr>
        </a:solidFill>
      </dgm:spPr>
      <dgm:t>
        <a:bodyPr/>
        <a:lstStyle/>
        <a:p>
          <a:r>
            <a:rPr lang="ru-RU" sz="3200" dirty="0" smtClean="0">
              <a:latin typeface="Times New Roman" panose="02020603050405020304" pitchFamily="18" charset="0"/>
              <a:cs typeface="Times New Roman" panose="02020603050405020304" pitchFamily="18" charset="0"/>
            </a:rPr>
            <a:t>2021 </a:t>
          </a:r>
          <a:r>
            <a:rPr lang="ru-RU" sz="3200" dirty="0">
              <a:latin typeface="Times New Roman" panose="02020603050405020304" pitchFamily="18" charset="0"/>
              <a:cs typeface="Times New Roman" panose="02020603050405020304" pitchFamily="18" charset="0"/>
            </a:rPr>
            <a:t>год</a:t>
          </a:r>
        </a:p>
        <a:p>
          <a:r>
            <a:rPr lang="ru-RU" sz="3200" dirty="0" smtClean="0">
              <a:latin typeface="Times New Roman" panose="02020603050405020304" pitchFamily="18" charset="0"/>
              <a:cs typeface="Times New Roman" panose="02020603050405020304" pitchFamily="18" charset="0"/>
            </a:rPr>
            <a:t>40 655,6</a:t>
          </a:r>
        </a:p>
        <a:p>
          <a:r>
            <a:rPr lang="ru-RU" sz="3200" dirty="0" err="1" smtClean="0">
              <a:latin typeface="Times New Roman" panose="02020603050405020304" pitchFamily="18" charset="0"/>
              <a:cs typeface="Times New Roman" panose="02020603050405020304" pitchFamily="18" charset="0"/>
            </a:rPr>
            <a:t>тыс.руб</a:t>
          </a:r>
          <a:r>
            <a:rPr lang="ru-RU" sz="3200" dirty="0">
              <a:latin typeface="Times New Roman" panose="02020603050405020304" pitchFamily="18" charset="0"/>
              <a:cs typeface="Times New Roman" panose="02020603050405020304" pitchFamily="18" charset="0"/>
            </a:rPr>
            <a:t>.</a:t>
          </a:r>
        </a:p>
      </dgm:t>
    </dgm:pt>
    <dgm:pt modelId="{A503CB95-030F-4FD8-9144-395243134119}" type="parTrans" cxnId="{71245363-7221-445F-B8DF-78809C9A06D5}">
      <dgm:prSet/>
      <dgm:spPr/>
      <dgm:t>
        <a:bodyPr/>
        <a:lstStyle/>
        <a:p>
          <a:endParaRPr lang="ru-RU"/>
        </a:p>
      </dgm:t>
    </dgm:pt>
    <dgm:pt modelId="{DD7FC054-F542-4CE7-A8B7-856CBBE1A3A3}" type="sibTrans" cxnId="{71245363-7221-445F-B8DF-78809C9A06D5}">
      <dgm:prSet/>
      <dgm:spPr/>
      <dgm:t>
        <a:bodyPr/>
        <a:lstStyle/>
        <a:p>
          <a:endParaRPr lang="ru-RU"/>
        </a:p>
      </dgm:t>
    </dgm:pt>
    <dgm:pt modelId="{552CE514-2260-492A-8526-AB778B6983D0}">
      <dgm:prSet phldrT="[Текст]" custT="1"/>
      <dgm:spPr>
        <a:solidFill>
          <a:schemeClr val="accent6">
            <a:lumMod val="40000"/>
            <a:lumOff val="60000"/>
          </a:schemeClr>
        </a:solidFill>
      </dgm:spPr>
      <dgm:t>
        <a:bodyPr/>
        <a:lstStyle/>
        <a:p>
          <a:r>
            <a:rPr lang="ru-RU" sz="3200" b="0" dirty="0" smtClean="0">
              <a:latin typeface="Times New Roman" panose="02020603050405020304" pitchFamily="18" charset="0"/>
              <a:cs typeface="Times New Roman" panose="02020603050405020304" pitchFamily="18" charset="0"/>
            </a:rPr>
            <a:t>2022 </a:t>
          </a:r>
          <a:r>
            <a:rPr lang="ru-RU" sz="3200" b="0" dirty="0">
              <a:latin typeface="Times New Roman" panose="02020603050405020304" pitchFamily="18" charset="0"/>
              <a:cs typeface="Times New Roman" panose="02020603050405020304" pitchFamily="18" charset="0"/>
            </a:rPr>
            <a:t>год</a:t>
          </a:r>
        </a:p>
        <a:p>
          <a:r>
            <a:rPr lang="ru-RU" sz="3200" b="0" dirty="0" smtClean="0">
              <a:latin typeface="Times New Roman" panose="02020603050405020304" pitchFamily="18" charset="0"/>
              <a:cs typeface="Times New Roman" panose="02020603050405020304" pitchFamily="18" charset="0"/>
            </a:rPr>
            <a:t>43 583,6</a:t>
          </a:r>
        </a:p>
        <a:p>
          <a:r>
            <a:rPr lang="ru-RU" sz="3200" b="0" dirty="0" err="1" smtClean="0">
              <a:latin typeface="Times New Roman" panose="02020603050405020304" pitchFamily="18" charset="0"/>
              <a:cs typeface="Times New Roman" panose="02020603050405020304" pitchFamily="18" charset="0"/>
            </a:rPr>
            <a:t>тыс.руб</a:t>
          </a:r>
          <a:r>
            <a:rPr lang="ru-RU" sz="3200" b="0" dirty="0">
              <a:latin typeface="Times New Roman" panose="02020603050405020304" pitchFamily="18" charset="0"/>
              <a:cs typeface="Times New Roman" panose="02020603050405020304" pitchFamily="18" charset="0"/>
            </a:rPr>
            <a:t>.</a:t>
          </a:r>
        </a:p>
      </dgm:t>
    </dgm:pt>
    <dgm:pt modelId="{D07A418F-BC0B-4E47-86B5-A017E4BCF5B5}" type="parTrans" cxnId="{3D4F4537-5E9C-48F8-8A52-DB4DFD961FF9}">
      <dgm:prSet/>
      <dgm:spPr/>
      <dgm:t>
        <a:bodyPr/>
        <a:lstStyle/>
        <a:p>
          <a:endParaRPr lang="ru-RU"/>
        </a:p>
      </dgm:t>
    </dgm:pt>
    <dgm:pt modelId="{CBC26FA7-AF8C-4C21-8A9A-20712DCF5189}" type="sibTrans" cxnId="{3D4F4537-5E9C-48F8-8A52-DB4DFD961FF9}">
      <dgm:prSet/>
      <dgm:spPr/>
      <dgm:t>
        <a:bodyPr/>
        <a:lstStyle/>
        <a:p>
          <a:endParaRPr lang="ru-RU"/>
        </a:p>
      </dgm:t>
    </dgm:pt>
    <dgm:pt modelId="{5762CE75-43C4-499F-BDFE-8AC9CACD15FA}">
      <dgm:prSet phldrT="[Текст]" custT="1"/>
      <dgm:spPr>
        <a:solidFill>
          <a:schemeClr val="accent4">
            <a:lumMod val="60000"/>
            <a:lumOff val="40000"/>
          </a:schemeClr>
        </a:solidFill>
      </dgm:spPr>
      <dgm:t>
        <a:bodyPr/>
        <a:lstStyle/>
        <a:p>
          <a:r>
            <a:rPr lang="ru-RU" sz="3200" dirty="0" smtClean="0">
              <a:latin typeface="Times New Roman" panose="02020603050405020304" pitchFamily="18" charset="0"/>
              <a:cs typeface="Times New Roman" panose="02020603050405020304" pitchFamily="18" charset="0"/>
            </a:rPr>
            <a:t>2023 </a:t>
          </a:r>
          <a:r>
            <a:rPr lang="ru-RU" sz="3200" dirty="0">
              <a:latin typeface="Times New Roman" panose="02020603050405020304" pitchFamily="18" charset="0"/>
              <a:cs typeface="Times New Roman" panose="02020603050405020304" pitchFamily="18" charset="0"/>
            </a:rPr>
            <a:t>год</a:t>
          </a:r>
        </a:p>
        <a:p>
          <a:r>
            <a:rPr lang="ru-RU" sz="3200" dirty="0" smtClean="0">
              <a:latin typeface="Times New Roman" panose="02020603050405020304" pitchFamily="18" charset="0"/>
              <a:cs typeface="Times New Roman" panose="02020603050405020304" pitchFamily="18" charset="0"/>
            </a:rPr>
            <a:t>50 886,6 </a:t>
          </a:r>
        </a:p>
        <a:p>
          <a:r>
            <a:rPr lang="ru-RU" sz="3200" dirty="0" err="1" smtClean="0">
              <a:latin typeface="Times New Roman" panose="02020603050405020304" pitchFamily="18" charset="0"/>
              <a:cs typeface="Times New Roman" panose="02020603050405020304" pitchFamily="18" charset="0"/>
            </a:rPr>
            <a:t>тыс.руб</a:t>
          </a:r>
          <a:r>
            <a:rPr lang="ru-RU" sz="3200" dirty="0">
              <a:latin typeface="Times New Roman" panose="02020603050405020304" pitchFamily="18" charset="0"/>
              <a:cs typeface="Times New Roman" panose="02020603050405020304" pitchFamily="18" charset="0"/>
            </a:rPr>
            <a:t>.</a:t>
          </a:r>
        </a:p>
      </dgm:t>
    </dgm:pt>
    <dgm:pt modelId="{002560E5-C864-4719-934D-766AEB5A0B1D}" type="parTrans" cxnId="{F1BC6A1B-4152-4EE0-B10A-F4AAF2D73456}">
      <dgm:prSet/>
      <dgm:spPr/>
      <dgm:t>
        <a:bodyPr/>
        <a:lstStyle/>
        <a:p>
          <a:endParaRPr lang="ru-RU"/>
        </a:p>
      </dgm:t>
    </dgm:pt>
    <dgm:pt modelId="{261EF48E-D7EA-4867-945B-A35F27FC5A55}" type="sibTrans" cxnId="{F1BC6A1B-4152-4EE0-B10A-F4AAF2D73456}">
      <dgm:prSet/>
      <dgm:spPr/>
      <dgm:t>
        <a:bodyPr/>
        <a:lstStyle/>
        <a:p>
          <a:endParaRPr lang="ru-RU"/>
        </a:p>
      </dgm:t>
    </dgm:pt>
    <dgm:pt modelId="{81973E87-4588-427D-BA2B-C90475995A39}" type="pres">
      <dgm:prSet presAssocID="{8123EA21-FC78-4FF1-9D39-3859ABFF21CE}" presName="diagram" presStyleCnt="0">
        <dgm:presLayoutVars>
          <dgm:dir/>
          <dgm:resizeHandles val="exact"/>
        </dgm:presLayoutVars>
      </dgm:prSet>
      <dgm:spPr/>
      <dgm:t>
        <a:bodyPr/>
        <a:lstStyle/>
        <a:p>
          <a:endParaRPr lang="ru-RU"/>
        </a:p>
      </dgm:t>
    </dgm:pt>
    <dgm:pt modelId="{08E72329-4026-4C68-AADF-20111BAD2D40}" type="pres">
      <dgm:prSet presAssocID="{BC8F77DD-5A69-4A13-9819-C37141E89A81}" presName="node" presStyleLbl="node1" presStyleIdx="0" presStyleCnt="3">
        <dgm:presLayoutVars>
          <dgm:bulletEnabled val="1"/>
        </dgm:presLayoutVars>
      </dgm:prSet>
      <dgm:spPr/>
      <dgm:t>
        <a:bodyPr/>
        <a:lstStyle/>
        <a:p>
          <a:endParaRPr lang="ru-RU"/>
        </a:p>
      </dgm:t>
    </dgm:pt>
    <dgm:pt modelId="{080F116D-1C5C-49DC-91FC-FB612A1E7D7C}" type="pres">
      <dgm:prSet presAssocID="{DD7FC054-F542-4CE7-A8B7-856CBBE1A3A3}" presName="sibTrans" presStyleCnt="0"/>
      <dgm:spPr/>
    </dgm:pt>
    <dgm:pt modelId="{96F2BECF-E1A1-47EA-B739-A3F38E7B54ED}" type="pres">
      <dgm:prSet presAssocID="{552CE514-2260-492A-8526-AB778B6983D0}" presName="node" presStyleLbl="node1" presStyleIdx="1" presStyleCnt="3">
        <dgm:presLayoutVars>
          <dgm:bulletEnabled val="1"/>
        </dgm:presLayoutVars>
      </dgm:prSet>
      <dgm:spPr/>
      <dgm:t>
        <a:bodyPr/>
        <a:lstStyle/>
        <a:p>
          <a:endParaRPr lang="ru-RU"/>
        </a:p>
      </dgm:t>
    </dgm:pt>
    <dgm:pt modelId="{3F5EE397-0EEA-44FD-88DA-144DA0CA099D}" type="pres">
      <dgm:prSet presAssocID="{CBC26FA7-AF8C-4C21-8A9A-20712DCF5189}" presName="sibTrans" presStyleCnt="0"/>
      <dgm:spPr/>
    </dgm:pt>
    <dgm:pt modelId="{C1F69ED4-2F5D-4F0B-AEFE-FFD4B6A876BF}" type="pres">
      <dgm:prSet presAssocID="{5762CE75-43C4-499F-BDFE-8AC9CACD15FA}" presName="node" presStyleLbl="node1" presStyleIdx="2" presStyleCnt="3">
        <dgm:presLayoutVars>
          <dgm:bulletEnabled val="1"/>
        </dgm:presLayoutVars>
      </dgm:prSet>
      <dgm:spPr/>
      <dgm:t>
        <a:bodyPr/>
        <a:lstStyle/>
        <a:p>
          <a:endParaRPr lang="ru-RU"/>
        </a:p>
      </dgm:t>
    </dgm:pt>
  </dgm:ptLst>
  <dgm:cxnLst>
    <dgm:cxn modelId="{F618E970-A76D-4218-81F0-8433D2A40B5F}" type="presOf" srcId="{5762CE75-43C4-499F-BDFE-8AC9CACD15FA}" destId="{C1F69ED4-2F5D-4F0B-AEFE-FFD4B6A876BF}" srcOrd="0" destOrd="0" presId="urn:microsoft.com/office/officeart/2005/8/layout/default"/>
    <dgm:cxn modelId="{71245363-7221-445F-B8DF-78809C9A06D5}" srcId="{8123EA21-FC78-4FF1-9D39-3859ABFF21CE}" destId="{BC8F77DD-5A69-4A13-9819-C37141E89A81}" srcOrd="0" destOrd="0" parTransId="{A503CB95-030F-4FD8-9144-395243134119}" sibTransId="{DD7FC054-F542-4CE7-A8B7-856CBBE1A3A3}"/>
    <dgm:cxn modelId="{3D4F4537-5E9C-48F8-8A52-DB4DFD961FF9}" srcId="{8123EA21-FC78-4FF1-9D39-3859ABFF21CE}" destId="{552CE514-2260-492A-8526-AB778B6983D0}" srcOrd="1" destOrd="0" parTransId="{D07A418F-BC0B-4E47-86B5-A017E4BCF5B5}" sibTransId="{CBC26FA7-AF8C-4C21-8A9A-20712DCF5189}"/>
    <dgm:cxn modelId="{1D05CBB4-4037-4972-8E37-9DE7954623B9}" type="presOf" srcId="{8123EA21-FC78-4FF1-9D39-3859ABFF21CE}" destId="{81973E87-4588-427D-BA2B-C90475995A39}" srcOrd="0" destOrd="0" presId="urn:microsoft.com/office/officeart/2005/8/layout/default"/>
    <dgm:cxn modelId="{7F69BC1A-733B-4FEE-AD5B-9905437A8845}" type="presOf" srcId="{552CE514-2260-492A-8526-AB778B6983D0}" destId="{96F2BECF-E1A1-47EA-B739-A3F38E7B54ED}" srcOrd="0" destOrd="0" presId="urn:microsoft.com/office/officeart/2005/8/layout/default"/>
    <dgm:cxn modelId="{239BCAC5-D0A0-44D4-8287-1294B51EA7CA}" type="presOf" srcId="{BC8F77DD-5A69-4A13-9819-C37141E89A81}" destId="{08E72329-4026-4C68-AADF-20111BAD2D40}" srcOrd="0" destOrd="0" presId="urn:microsoft.com/office/officeart/2005/8/layout/default"/>
    <dgm:cxn modelId="{F1BC6A1B-4152-4EE0-B10A-F4AAF2D73456}" srcId="{8123EA21-FC78-4FF1-9D39-3859ABFF21CE}" destId="{5762CE75-43C4-499F-BDFE-8AC9CACD15FA}" srcOrd="2" destOrd="0" parTransId="{002560E5-C864-4719-934D-766AEB5A0B1D}" sibTransId="{261EF48E-D7EA-4867-945B-A35F27FC5A55}"/>
    <dgm:cxn modelId="{9CA1621C-69AE-4CF9-83E3-9A7515698DC1}" type="presParOf" srcId="{81973E87-4588-427D-BA2B-C90475995A39}" destId="{08E72329-4026-4C68-AADF-20111BAD2D40}" srcOrd="0" destOrd="0" presId="urn:microsoft.com/office/officeart/2005/8/layout/default"/>
    <dgm:cxn modelId="{6DD20B1E-1444-4201-8240-52D5A12408B5}" type="presParOf" srcId="{81973E87-4588-427D-BA2B-C90475995A39}" destId="{080F116D-1C5C-49DC-91FC-FB612A1E7D7C}" srcOrd="1" destOrd="0" presId="urn:microsoft.com/office/officeart/2005/8/layout/default"/>
    <dgm:cxn modelId="{984852AE-6167-4C1C-AE12-278F218220B4}" type="presParOf" srcId="{81973E87-4588-427D-BA2B-C90475995A39}" destId="{96F2BECF-E1A1-47EA-B739-A3F38E7B54ED}" srcOrd="2" destOrd="0" presId="urn:microsoft.com/office/officeart/2005/8/layout/default"/>
    <dgm:cxn modelId="{458C0086-5955-4754-9C8F-3D8985F8F6C2}" type="presParOf" srcId="{81973E87-4588-427D-BA2B-C90475995A39}" destId="{3F5EE397-0EEA-44FD-88DA-144DA0CA099D}" srcOrd="3" destOrd="0" presId="urn:microsoft.com/office/officeart/2005/8/layout/default"/>
    <dgm:cxn modelId="{F9B637EB-4314-4BE1-B05F-0E087A8B6C62}" type="presParOf" srcId="{81973E87-4588-427D-BA2B-C90475995A39}" destId="{C1F69ED4-2F5D-4F0B-AEFE-FFD4B6A876BF}"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4B59632-F70B-475D-843D-E18373719B62}" type="doc">
      <dgm:prSet loTypeId="urn:microsoft.com/office/officeart/2005/8/layout/venn1" loCatId="relationship" qsTypeId="urn:microsoft.com/office/officeart/2005/8/quickstyle/simple1" qsCatId="simple" csTypeId="urn:microsoft.com/office/officeart/2005/8/colors/accent1_2" csCatId="accent1" phldr="1"/>
      <dgm:spPr/>
    </dgm:pt>
    <dgm:pt modelId="{A6E242FA-6E4B-4461-8891-B603A3992039}">
      <dgm:prSet phldrT="[Текст]"/>
      <dgm:spPr>
        <a:solidFill>
          <a:srgbClr val="FF0000">
            <a:alpha val="50000"/>
          </a:srgbClr>
        </a:solidFill>
      </dgm:spPr>
      <dgm:t>
        <a:bodyPr/>
        <a:lstStyle/>
        <a:p>
          <a:r>
            <a:rPr lang="ru-RU" dirty="0" smtClean="0">
              <a:latin typeface="Times New Roman" panose="02020603050405020304" pitchFamily="18" charset="0"/>
              <a:cs typeface="Times New Roman" panose="02020603050405020304" pitchFamily="18" charset="0"/>
            </a:rPr>
            <a:t>2021 год</a:t>
          </a:r>
        </a:p>
        <a:p>
          <a:r>
            <a:rPr lang="ru-RU" dirty="0" smtClean="0">
              <a:latin typeface="Times New Roman" panose="02020603050405020304" pitchFamily="18" charset="0"/>
              <a:cs typeface="Times New Roman" panose="02020603050405020304" pitchFamily="18" charset="0"/>
            </a:rPr>
            <a:t>7 220,0 </a:t>
          </a:r>
          <a:r>
            <a:rPr lang="ru-RU" dirty="0" err="1" smtClean="0">
              <a:latin typeface="Times New Roman" panose="02020603050405020304" pitchFamily="18" charset="0"/>
              <a:cs typeface="Times New Roman" panose="02020603050405020304" pitchFamily="18" charset="0"/>
            </a:rPr>
            <a:t>тыс.руб</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dgm:t>
    </dgm:pt>
    <dgm:pt modelId="{F49F88C6-08FE-49D3-9812-8C17F01DAC2C}" type="parTrans" cxnId="{424A248D-8D98-405B-AD06-981A8D371BCF}">
      <dgm:prSet/>
      <dgm:spPr/>
      <dgm:t>
        <a:bodyPr/>
        <a:lstStyle/>
        <a:p>
          <a:endParaRPr lang="ru-RU"/>
        </a:p>
      </dgm:t>
    </dgm:pt>
    <dgm:pt modelId="{EFF944DA-420F-4923-BD29-11ECEF9D920A}" type="sibTrans" cxnId="{424A248D-8D98-405B-AD06-981A8D371BCF}">
      <dgm:prSet/>
      <dgm:spPr/>
      <dgm:t>
        <a:bodyPr/>
        <a:lstStyle/>
        <a:p>
          <a:endParaRPr lang="ru-RU"/>
        </a:p>
      </dgm:t>
    </dgm:pt>
    <dgm:pt modelId="{7717FADF-7A99-4D3A-9AA9-9F2F6C758B14}">
      <dgm:prSet phldrT="[Текст]"/>
      <dgm:spPr>
        <a:solidFill>
          <a:schemeClr val="accent3"/>
        </a:solidFill>
      </dgm:spPr>
      <dgm:t>
        <a:bodyPr/>
        <a:lstStyle/>
        <a:p>
          <a:r>
            <a:rPr lang="ru-RU" dirty="0" smtClean="0">
              <a:latin typeface="Times New Roman" panose="02020603050405020304" pitchFamily="18" charset="0"/>
              <a:cs typeface="Times New Roman" panose="02020603050405020304" pitchFamily="18" charset="0"/>
            </a:rPr>
            <a:t>2023 год</a:t>
          </a:r>
        </a:p>
        <a:p>
          <a:r>
            <a:rPr lang="ru-RU" dirty="0" smtClean="0">
              <a:latin typeface="Times New Roman" panose="02020603050405020304" pitchFamily="18" charset="0"/>
              <a:cs typeface="Times New Roman" panose="02020603050405020304" pitchFamily="18" charset="0"/>
            </a:rPr>
            <a:t>956,0 </a:t>
          </a:r>
          <a:r>
            <a:rPr lang="ru-RU" dirty="0" err="1" smtClean="0">
              <a:latin typeface="Times New Roman" panose="02020603050405020304" pitchFamily="18" charset="0"/>
              <a:cs typeface="Times New Roman" panose="02020603050405020304" pitchFamily="18" charset="0"/>
            </a:rPr>
            <a:t>тыс.руб</a:t>
          </a:r>
          <a:endParaRPr lang="ru-RU" dirty="0">
            <a:latin typeface="Times New Roman" panose="02020603050405020304" pitchFamily="18" charset="0"/>
            <a:cs typeface="Times New Roman" panose="02020603050405020304" pitchFamily="18" charset="0"/>
          </a:endParaRPr>
        </a:p>
      </dgm:t>
    </dgm:pt>
    <dgm:pt modelId="{FCDD29F9-6E30-44F5-A84F-AB2AEBDFB635}" type="parTrans" cxnId="{DBF9B482-F3EE-46F9-9D7F-A2B58FB86144}">
      <dgm:prSet/>
      <dgm:spPr/>
      <dgm:t>
        <a:bodyPr/>
        <a:lstStyle/>
        <a:p>
          <a:endParaRPr lang="ru-RU"/>
        </a:p>
      </dgm:t>
    </dgm:pt>
    <dgm:pt modelId="{F3D70749-3E19-4823-B70F-E97AA9BEB663}" type="sibTrans" cxnId="{DBF9B482-F3EE-46F9-9D7F-A2B58FB86144}">
      <dgm:prSet/>
      <dgm:spPr/>
      <dgm:t>
        <a:bodyPr/>
        <a:lstStyle/>
        <a:p>
          <a:endParaRPr lang="ru-RU"/>
        </a:p>
      </dgm:t>
    </dgm:pt>
    <dgm:pt modelId="{44710BA4-EBA7-413D-8AC1-472029E5B183}">
      <dgm:prSet phldrT="[Текст]"/>
      <dgm:spPr>
        <a:solidFill>
          <a:srgbClr val="0070C0">
            <a:alpha val="50000"/>
          </a:srgbClr>
        </a:solidFill>
      </dgm:spPr>
      <dgm:t>
        <a:bodyPr/>
        <a:lstStyle/>
        <a:p>
          <a:r>
            <a:rPr lang="ru-RU" dirty="0" smtClean="0">
              <a:latin typeface="Times New Roman" panose="02020603050405020304" pitchFamily="18" charset="0"/>
              <a:cs typeface="Times New Roman" panose="02020603050405020304" pitchFamily="18" charset="0"/>
            </a:rPr>
            <a:t>2022 год</a:t>
          </a:r>
        </a:p>
        <a:p>
          <a:r>
            <a:rPr lang="ru-RU" dirty="0" smtClean="0">
              <a:latin typeface="Times New Roman" panose="02020603050405020304" pitchFamily="18" charset="0"/>
              <a:cs typeface="Times New Roman" panose="02020603050405020304" pitchFamily="18" charset="0"/>
            </a:rPr>
            <a:t>956,0</a:t>
          </a:r>
        </a:p>
        <a:p>
          <a:r>
            <a:rPr lang="ru-RU" dirty="0" err="1" smtClean="0">
              <a:latin typeface="Times New Roman" panose="02020603050405020304" pitchFamily="18" charset="0"/>
              <a:cs typeface="Times New Roman" panose="02020603050405020304" pitchFamily="18" charset="0"/>
            </a:rPr>
            <a:t>тыс.руб</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dgm:t>
    </dgm:pt>
    <dgm:pt modelId="{67459581-831A-41A9-83B0-0EDFA9AAB8ED}" type="parTrans" cxnId="{F47874F8-5305-4BE4-8573-7534D39BBE60}">
      <dgm:prSet/>
      <dgm:spPr/>
      <dgm:t>
        <a:bodyPr/>
        <a:lstStyle/>
        <a:p>
          <a:endParaRPr lang="ru-RU"/>
        </a:p>
      </dgm:t>
    </dgm:pt>
    <dgm:pt modelId="{52F4ED4F-56B1-47A1-A9B8-17370B270CDC}" type="sibTrans" cxnId="{F47874F8-5305-4BE4-8573-7534D39BBE60}">
      <dgm:prSet/>
      <dgm:spPr/>
      <dgm:t>
        <a:bodyPr/>
        <a:lstStyle/>
        <a:p>
          <a:endParaRPr lang="ru-RU"/>
        </a:p>
      </dgm:t>
    </dgm:pt>
    <dgm:pt modelId="{69EC4879-FDAE-4B4E-BCD9-4B7834DD2A36}" type="pres">
      <dgm:prSet presAssocID="{C4B59632-F70B-475D-843D-E18373719B62}" presName="compositeShape" presStyleCnt="0">
        <dgm:presLayoutVars>
          <dgm:chMax val="7"/>
          <dgm:dir/>
          <dgm:resizeHandles val="exact"/>
        </dgm:presLayoutVars>
      </dgm:prSet>
      <dgm:spPr/>
    </dgm:pt>
    <dgm:pt modelId="{453A53A7-7B42-40FD-8106-19FA8BAA3BF6}" type="pres">
      <dgm:prSet presAssocID="{A6E242FA-6E4B-4461-8891-B603A3992039}" presName="circ1" presStyleLbl="vennNode1" presStyleIdx="0" presStyleCnt="3" custScaleX="182090" custLinFactNeighborX="13202" custLinFactNeighborY="-2868"/>
      <dgm:spPr/>
      <dgm:t>
        <a:bodyPr/>
        <a:lstStyle/>
        <a:p>
          <a:endParaRPr lang="ru-RU"/>
        </a:p>
      </dgm:t>
    </dgm:pt>
    <dgm:pt modelId="{BAFF160A-63BE-40D8-AE57-F1A9DE941332}" type="pres">
      <dgm:prSet presAssocID="{A6E242FA-6E4B-4461-8891-B603A3992039}" presName="circ1Tx" presStyleLbl="revTx" presStyleIdx="0" presStyleCnt="0">
        <dgm:presLayoutVars>
          <dgm:chMax val="0"/>
          <dgm:chPref val="0"/>
          <dgm:bulletEnabled val="1"/>
        </dgm:presLayoutVars>
      </dgm:prSet>
      <dgm:spPr/>
      <dgm:t>
        <a:bodyPr/>
        <a:lstStyle/>
        <a:p>
          <a:endParaRPr lang="ru-RU"/>
        </a:p>
      </dgm:t>
    </dgm:pt>
    <dgm:pt modelId="{D359B072-E056-49F8-816D-89F1A7E41C28}" type="pres">
      <dgm:prSet presAssocID="{7717FADF-7A99-4D3A-9AA9-9F2F6C758B14}" presName="circ2" presStyleLbl="vennNode1" presStyleIdx="1" presStyleCnt="3" custScaleX="186341" custScaleY="92494" custLinFactNeighborX="85544" custLinFactNeighborY="2083"/>
      <dgm:spPr/>
      <dgm:t>
        <a:bodyPr/>
        <a:lstStyle/>
        <a:p>
          <a:endParaRPr lang="ru-RU"/>
        </a:p>
      </dgm:t>
    </dgm:pt>
    <dgm:pt modelId="{70048BB4-B596-4763-BE6A-14C93F16E535}" type="pres">
      <dgm:prSet presAssocID="{7717FADF-7A99-4D3A-9AA9-9F2F6C758B14}" presName="circ2Tx" presStyleLbl="revTx" presStyleIdx="0" presStyleCnt="0">
        <dgm:presLayoutVars>
          <dgm:chMax val="0"/>
          <dgm:chPref val="0"/>
          <dgm:bulletEnabled val="1"/>
        </dgm:presLayoutVars>
      </dgm:prSet>
      <dgm:spPr/>
      <dgm:t>
        <a:bodyPr/>
        <a:lstStyle/>
        <a:p>
          <a:endParaRPr lang="ru-RU"/>
        </a:p>
      </dgm:t>
    </dgm:pt>
    <dgm:pt modelId="{45E7FF4B-6C81-4A0F-AB23-313E894D5EE8}" type="pres">
      <dgm:prSet presAssocID="{44710BA4-EBA7-413D-8AC1-472029E5B183}" presName="circ3" presStyleLbl="vennNode1" presStyleIdx="2" presStyleCnt="3" custScaleX="189425" custScaleY="99323" custLinFactX="-3704" custLinFactNeighborX="-100000" custLinFactNeighborY="-3824"/>
      <dgm:spPr/>
      <dgm:t>
        <a:bodyPr/>
        <a:lstStyle/>
        <a:p>
          <a:endParaRPr lang="ru-RU"/>
        </a:p>
      </dgm:t>
    </dgm:pt>
    <dgm:pt modelId="{122FF1F3-86AA-4B87-A739-95F45DB62450}" type="pres">
      <dgm:prSet presAssocID="{44710BA4-EBA7-413D-8AC1-472029E5B183}" presName="circ3Tx" presStyleLbl="revTx" presStyleIdx="0" presStyleCnt="0">
        <dgm:presLayoutVars>
          <dgm:chMax val="0"/>
          <dgm:chPref val="0"/>
          <dgm:bulletEnabled val="1"/>
        </dgm:presLayoutVars>
      </dgm:prSet>
      <dgm:spPr/>
      <dgm:t>
        <a:bodyPr/>
        <a:lstStyle/>
        <a:p>
          <a:endParaRPr lang="ru-RU"/>
        </a:p>
      </dgm:t>
    </dgm:pt>
  </dgm:ptLst>
  <dgm:cxnLst>
    <dgm:cxn modelId="{29056C5F-BFB5-410A-8E2C-0BF11B45F802}" type="presOf" srcId="{C4B59632-F70B-475D-843D-E18373719B62}" destId="{69EC4879-FDAE-4B4E-BCD9-4B7834DD2A36}" srcOrd="0" destOrd="0" presId="urn:microsoft.com/office/officeart/2005/8/layout/venn1"/>
    <dgm:cxn modelId="{DBF9B482-F3EE-46F9-9D7F-A2B58FB86144}" srcId="{C4B59632-F70B-475D-843D-E18373719B62}" destId="{7717FADF-7A99-4D3A-9AA9-9F2F6C758B14}" srcOrd="1" destOrd="0" parTransId="{FCDD29F9-6E30-44F5-A84F-AB2AEBDFB635}" sibTransId="{F3D70749-3E19-4823-B70F-E97AA9BEB663}"/>
    <dgm:cxn modelId="{F47874F8-5305-4BE4-8573-7534D39BBE60}" srcId="{C4B59632-F70B-475D-843D-E18373719B62}" destId="{44710BA4-EBA7-413D-8AC1-472029E5B183}" srcOrd="2" destOrd="0" parTransId="{67459581-831A-41A9-83B0-0EDFA9AAB8ED}" sibTransId="{52F4ED4F-56B1-47A1-A9B8-17370B270CDC}"/>
    <dgm:cxn modelId="{90C05C67-9DE9-482A-9084-66E3E83DEC87}" type="presOf" srcId="{A6E242FA-6E4B-4461-8891-B603A3992039}" destId="{453A53A7-7B42-40FD-8106-19FA8BAA3BF6}" srcOrd="0" destOrd="0" presId="urn:microsoft.com/office/officeart/2005/8/layout/venn1"/>
    <dgm:cxn modelId="{424A248D-8D98-405B-AD06-981A8D371BCF}" srcId="{C4B59632-F70B-475D-843D-E18373719B62}" destId="{A6E242FA-6E4B-4461-8891-B603A3992039}" srcOrd="0" destOrd="0" parTransId="{F49F88C6-08FE-49D3-9812-8C17F01DAC2C}" sibTransId="{EFF944DA-420F-4923-BD29-11ECEF9D920A}"/>
    <dgm:cxn modelId="{28FB8ED7-8E5A-4A4A-A9B8-B0010456D246}" type="presOf" srcId="{7717FADF-7A99-4D3A-9AA9-9F2F6C758B14}" destId="{D359B072-E056-49F8-816D-89F1A7E41C28}" srcOrd="0" destOrd="0" presId="urn:microsoft.com/office/officeart/2005/8/layout/venn1"/>
    <dgm:cxn modelId="{F7E344BD-ED6D-46E3-B398-D9AA973008E0}" type="presOf" srcId="{44710BA4-EBA7-413D-8AC1-472029E5B183}" destId="{122FF1F3-86AA-4B87-A739-95F45DB62450}" srcOrd="1" destOrd="0" presId="urn:microsoft.com/office/officeart/2005/8/layout/venn1"/>
    <dgm:cxn modelId="{56AC4D59-0ED6-458B-85AA-407127D134BF}" type="presOf" srcId="{44710BA4-EBA7-413D-8AC1-472029E5B183}" destId="{45E7FF4B-6C81-4A0F-AB23-313E894D5EE8}" srcOrd="0" destOrd="0" presId="urn:microsoft.com/office/officeart/2005/8/layout/venn1"/>
    <dgm:cxn modelId="{5B6A3FC9-A3AD-4B80-88C3-43915F9F41BC}" type="presOf" srcId="{7717FADF-7A99-4D3A-9AA9-9F2F6C758B14}" destId="{70048BB4-B596-4763-BE6A-14C93F16E535}" srcOrd="1" destOrd="0" presId="urn:microsoft.com/office/officeart/2005/8/layout/venn1"/>
    <dgm:cxn modelId="{EDBE4B74-E8AA-41E8-868F-DB2A515FAF0D}" type="presOf" srcId="{A6E242FA-6E4B-4461-8891-B603A3992039}" destId="{BAFF160A-63BE-40D8-AE57-F1A9DE941332}" srcOrd="1" destOrd="0" presId="urn:microsoft.com/office/officeart/2005/8/layout/venn1"/>
    <dgm:cxn modelId="{93ABC92A-08F7-49B3-AD1F-5A7D3584B6D7}" type="presParOf" srcId="{69EC4879-FDAE-4B4E-BCD9-4B7834DD2A36}" destId="{453A53A7-7B42-40FD-8106-19FA8BAA3BF6}" srcOrd="0" destOrd="0" presId="urn:microsoft.com/office/officeart/2005/8/layout/venn1"/>
    <dgm:cxn modelId="{04F14C16-D05B-4C65-944A-949937D17255}" type="presParOf" srcId="{69EC4879-FDAE-4B4E-BCD9-4B7834DD2A36}" destId="{BAFF160A-63BE-40D8-AE57-F1A9DE941332}" srcOrd="1" destOrd="0" presId="urn:microsoft.com/office/officeart/2005/8/layout/venn1"/>
    <dgm:cxn modelId="{D8F98DB6-1BCB-4932-800F-14B7AD65B3AC}" type="presParOf" srcId="{69EC4879-FDAE-4B4E-BCD9-4B7834DD2A36}" destId="{D359B072-E056-49F8-816D-89F1A7E41C28}" srcOrd="2" destOrd="0" presId="urn:microsoft.com/office/officeart/2005/8/layout/venn1"/>
    <dgm:cxn modelId="{5E734796-2B7E-4380-AC1E-BEBF0146B177}" type="presParOf" srcId="{69EC4879-FDAE-4B4E-BCD9-4B7834DD2A36}" destId="{70048BB4-B596-4763-BE6A-14C93F16E535}" srcOrd="3" destOrd="0" presId="urn:microsoft.com/office/officeart/2005/8/layout/venn1"/>
    <dgm:cxn modelId="{6E3271A6-ED60-4BC6-8C6A-EA80FD788A03}" type="presParOf" srcId="{69EC4879-FDAE-4B4E-BCD9-4B7834DD2A36}" destId="{45E7FF4B-6C81-4A0F-AB23-313E894D5EE8}" srcOrd="4" destOrd="0" presId="urn:microsoft.com/office/officeart/2005/8/layout/venn1"/>
    <dgm:cxn modelId="{02B8E1E1-143D-4329-9CFF-D31A23948C43}" type="presParOf" srcId="{69EC4879-FDAE-4B4E-BCD9-4B7834DD2A36}" destId="{122FF1F3-86AA-4B87-A739-95F45DB62450}"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4D87E5E7-F627-4C11-8448-92CE4017E401}" type="datetimeFigureOut">
              <a:rPr lang="ru-RU" smtClean="0"/>
              <a:t>20.11.2020</a:t>
            </a:fld>
            <a:endParaRPr lang="ru-RU"/>
          </a:p>
        </p:txBody>
      </p:sp>
      <p:sp>
        <p:nvSpPr>
          <p:cNvPr id="4" name="Образ слайда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BC5047EA-FD15-44D3-92C0-759F805B214D}" type="slidenum">
              <a:rPr lang="ru-RU" smtClean="0"/>
              <a:t>‹#›</a:t>
            </a:fld>
            <a:endParaRPr lang="ru-RU"/>
          </a:p>
        </p:txBody>
      </p:sp>
    </p:spTree>
    <p:extLst>
      <p:ext uri="{BB962C8B-B14F-4D97-AF65-F5344CB8AC3E}">
        <p14:creationId xmlns:p14="http://schemas.microsoft.com/office/powerpoint/2010/main" val="1618572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3</a:t>
            </a:fld>
            <a:endParaRPr lang="ru-RU"/>
          </a:p>
        </p:txBody>
      </p:sp>
    </p:spTree>
    <p:extLst>
      <p:ext uri="{BB962C8B-B14F-4D97-AF65-F5344CB8AC3E}">
        <p14:creationId xmlns:p14="http://schemas.microsoft.com/office/powerpoint/2010/main" val="3122858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C5047EA-FD15-44D3-92C0-759F805B214D}" type="slidenum">
              <a:rPr lang="ru-RU" smtClean="0"/>
              <a:t>23</a:t>
            </a:fld>
            <a:endParaRPr lang="ru-RU"/>
          </a:p>
        </p:txBody>
      </p:sp>
    </p:spTree>
    <p:extLst>
      <p:ext uri="{BB962C8B-B14F-4D97-AF65-F5344CB8AC3E}">
        <p14:creationId xmlns:p14="http://schemas.microsoft.com/office/powerpoint/2010/main" val="4071746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C5047EA-FD15-44D3-92C0-759F805B214D}" type="slidenum">
              <a:rPr lang="ru-RU" smtClean="0"/>
              <a:t>26</a:t>
            </a:fld>
            <a:endParaRPr lang="ru-RU"/>
          </a:p>
        </p:txBody>
      </p:sp>
    </p:spTree>
    <p:extLst>
      <p:ext uri="{BB962C8B-B14F-4D97-AF65-F5344CB8AC3E}">
        <p14:creationId xmlns:p14="http://schemas.microsoft.com/office/powerpoint/2010/main" val="2211285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28</a:t>
            </a:fld>
            <a:endParaRPr lang="ru-RU"/>
          </a:p>
        </p:txBody>
      </p:sp>
    </p:spTree>
    <p:extLst>
      <p:ext uri="{BB962C8B-B14F-4D97-AF65-F5344CB8AC3E}">
        <p14:creationId xmlns:p14="http://schemas.microsoft.com/office/powerpoint/2010/main" val="381533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34</a:t>
            </a:fld>
            <a:endParaRPr lang="ru-RU"/>
          </a:p>
        </p:txBody>
      </p:sp>
    </p:spTree>
    <p:extLst>
      <p:ext uri="{BB962C8B-B14F-4D97-AF65-F5344CB8AC3E}">
        <p14:creationId xmlns:p14="http://schemas.microsoft.com/office/powerpoint/2010/main" val="10032373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36</a:t>
            </a:fld>
            <a:endParaRPr lang="ru-RU"/>
          </a:p>
        </p:txBody>
      </p:sp>
    </p:spTree>
    <p:extLst>
      <p:ext uri="{BB962C8B-B14F-4D97-AF65-F5344CB8AC3E}">
        <p14:creationId xmlns:p14="http://schemas.microsoft.com/office/powerpoint/2010/main" val="2107284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37</a:t>
            </a:fld>
            <a:endParaRPr lang="ru-RU"/>
          </a:p>
        </p:txBody>
      </p:sp>
    </p:spTree>
    <p:extLst>
      <p:ext uri="{BB962C8B-B14F-4D97-AF65-F5344CB8AC3E}">
        <p14:creationId xmlns:p14="http://schemas.microsoft.com/office/powerpoint/2010/main" val="38943140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38</a:t>
            </a:fld>
            <a:endParaRPr lang="ru-RU"/>
          </a:p>
        </p:txBody>
      </p:sp>
    </p:spTree>
    <p:extLst>
      <p:ext uri="{BB962C8B-B14F-4D97-AF65-F5344CB8AC3E}">
        <p14:creationId xmlns:p14="http://schemas.microsoft.com/office/powerpoint/2010/main" val="3027305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39</a:t>
            </a:fld>
            <a:endParaRPr lang="ru-RU"/>
          </a:p>
        </p:txBody>
      </p:sp>
    </p:spTree>
    <p:extLst>
      <p:ext uri="{BB962C8B-B14F-4D97-AF65-F5344CB8AC3E}">
        <p14:creationId xmlns:p14="http://schemas.microsoft.com/office/powerpoint/2010/main" val="4316774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40</a:t>
            </a:fld>
            <a:endParaRPr lang="ru-RU"/>
          </a:p>
        </p:txBody>
      </p:sp>
    </p:spTree>
    <p:extLst>
      <p:ext uri="{BB962C8B-B14F-4D97-AF65-F5344CB8AC3E}">
        <p14:creationId xmlns:p14="http://schemas.microsoft.com/office/powerpoint/2010/main" val="27925631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41</a:t>
            </a:fld>
            <a:endParaRPr lang="ru-RU"/>
          </a:p>
        </p:txBody>
      </p:sp>
    </p:spTree>
    <p:extLst>
      <p:ext uri="{BB962C8B-B14F-4D97-AF65-F5344CB8AC3E}">
        <p14:creationId xmlns:p14="http://schemas.microsoft.com/office/powerpoint/2010/main" val="3014270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4</a:t>
            </a:fld>
            <a:endParaRPr lang="ru-RU"/>
          </a:p>
        </p:txBody>
      </p:sp>
    </p:spTree>
    <p:extLst>
      <p:ext uri="{BB962C8B-B14F-4D97-AF65-F5344CB8AC3E}">
        <p14:creationId xmlns:p14="http://schemas.microsoft.com/office/powerpoint/2010/main" val="11876301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44</a:t>
            </a:fld>
            <a:endParaRPr lang="ru-RU"/>
          </a:p>
        </p:txBody>
      </p:sp>
    </p:spTree>
    <p:extLst>
      <p:ext uri="{BB962C8B-B14F-4D97-AF65-F5344CB8AC3E}">
        <p14:creationId xmlns:p14="http://schemas.microsoft.com/office/powerpoint/2010/main" val="5429740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48</a:t>
            </a:fld>
            <a:endParaRPr lang="ru-RU"/>
          </a:p>
        </p:txBody>
      </p:sp>
    </p:spTree>
    <p:extLst>
      <p:ext uri="{BB962C8B-B14F-4D97-AF65-F5344CB8AC3E}">
        <p14:creationId xmlns:p14="http://schemas.microsoft.com/office/powerpoint/2010/main" val="16151129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49</a:t>
            </a:fld>
            <a:endParaRPr lang="ru-RU"/>
          </a:p>
        </p:txBody>
      </p:sp>
    </p:spTree>
    <p:extLst>
      <p:ext uri="{BB962C8B-B14F-4D97-AF65-F5344CB8AC3E}">
        <p14:creationId xmlns:p14="http://schemas.microsoft.com/office/powerpoint/2010/main" val="14654597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50</a:t>
            </a:fld>
            <a:endParaRPr lang="ru-RU"/>
          </a:p>
        </p:txBody>
      </p:sp>
    </p:spTree>
    <p:extLst>
      <p:ext uri="{BB962C8B-B14F-4D97-AF65-F5344CB8AC3E}">
        <p14:creationId xmlns:p14="http://schemas.microsoft.com/office/powerpoint/2010/main" val="31277479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51</a:t>
            </a:fld>
            <a:endParaRPr lang="ru-RU"/>
          </a:p>
        </p:txBody>
      </p:sp>
    </p:spTree>
    <p:extLst>
      <p:ext uri="{BB962C8B-B14F-4D97-AF65-F5344CB8AC3E}">
        <p14:creationId xmlns:p14="http://schemas.microsoft.com/office/powerpoint/2010/main" val="36875575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52</a:t>
            </a:fld>
            <a:endParaRPr lang="ru-RU"/>
          </a:p>
        </p:txBody>
      </p:sp>
    </p:spTree>
    <p:extLst>
      <p:ext uri="{BB962C8B-B14F-4D97-AF65-F5344CB8AC3E}">
        <p14:creationId xmlns:p14="http://schemas.microsoft.com/office/powerpoint/2010/main" val="3238032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53</a:t>
            </a:fld>
            <a:endParaRPr lang="ru-RU"/>
          </a:p>
        </p:txBody>
      </p:sp>
    </p:spTree>
    <p:extLst>
      <p:ext uri="{BB962C8B-B14F-4D97-AF65-F5344CB8AC3E}">
        <p14:creationId xmlns:p14="http://schemas.microsoft.com/office/powerpoint/2010/main" val="5456136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54</a:t>
            </a:fld>
            <a:endParaRPr lang="ru-RU"/>
          </a:p>
        </p:txBody>
      </p:sp>
    </p:spTree>
    <p:extLst>
      <p:ext uri="{BB962C8B-B14F-4D97-AF65-F5344CB8AC3E}">
        <p14:creationId xmlns:p14="http://schemas.microsoft.com/office/powerpoint/2010/main" val="23935857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60</a:t>
            </a:fld>
            <a:endParaRPr lang="ru-RU"/>
          </a:p>
        </p:txBody>
      </p:sp>
    </p:spTree>
    <p:extLst>
      <p:ext uri="{BB962C8B-B14F-4D97-AF65-F5344CB8AC3E}">
        <p14:creationId xmlns:p14="http://schemas.microsoft.com/office/powerpoint/2010/main" val="18526296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62</a:t>
            </a:fld>
            <a:endParaRPr lang="ru-RU"/>
          </a:p>
        </p:txBody>
      </p:sp>
    </p:spTree>
    <p:extLst>
      <p:ext uri="{BB962C8B-B14F-4D97-AF65-F5344CB8AC3E}">
        <p14:creationId xmlns:p14="http://schemas.microsoft.com/office/powerpoint/2010/main" val="1667626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5</a:t>
            </a:fld>
            <a:endParaRPr lang="ru-RU"/>
          </a:p>
        </p:txBody>
      </p:sp>
    </p:spTree>
    <p:extLst>
      <p:ext uri="{BB962C8B-B14F-4D97-AF65-F5344CB8AC3E}">
        <p14:creationId xmlns:p14="http://schemas.microsoft.com/office/powerpoint/2010/main" val="25106177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63</a:t>
            </a:fld>
            <a:endParaRPr lang="ru-RU"/>
          </a:p>
        </p:txBody>
      </p:sp>
    </p:spTree>
    <p:extLst>
      <p:ext uri="{BB962C8B-B14F-4D97-AF65-F5344CB8AC3E}">
        <p14:creationId xmlns:p14="http://schemas.microsoft.com/office/powerpoint/2010/main" val="34911692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64</a:t>
            </a:fld>
            <a:endParaRPr lang="ru-RU"/>
          </a:p>
        </p:txBody>
      </p:sp>
    </p:spTree>
    <p:extLst>
      <p:ext uri="{BB962C8B-B14F-4D97-AF65-F5344CB8AC3E}">
        <p14:creationId xmlns:p14="http://schemas.microsoft.com/office/powerpoint/2010/main" val="21787012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66</a:t>
            </a:fld>
            <a:endParaRPr lang="ru-RU"/>
          </a:p>
        </p:txBody>
      </p:sp>
    </p:spTree>
    <p:extLst>
      <p:ext uri="{BB962C8B-B14F-4D97-AF65-F5344CB8AC3E}">
        <p14:creationId xmlns:p14="http://schemas.microsoft.com/office/powerpoint/2010/main" val="20687100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67</a:t>
            </a:fld>
            <a:endParaRPr lang="ru-RU"/>
          </a:p>
        </p:txBody>
      </p:sp>
    </p:spTree>
    <p:extLst>
      <p:ext uri="{BB962C8B-B14F-4D97-AF65-F5344CB8AC3E}">
        <p14:creationId xmlns:p14="http://schemas.microsoft.com/office/powerpoint/2010/main" val="11854091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70</a:t>
            </a:fld>
            <a:endParaRPr lang="ru-RU"/>
          </a:p>
        </p:txBody>
      </p:sp>
    </p:spTree>
    <p:extLst>
      <p:ext uri="{BB962C8B-B14F-4D97-AF65-F5344CB8AC3E}">
        <p14:creationId xmlns:p14="http://schemas.microsoft.com/office/powerpoint/2010/main" val="32263905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71</a:t>
            </a:fld>
            <a:endParaRPr lang="ru-RU"/>
          </a:p>
        </p:txBody>
      </p:sp>
    </p:spTree>
    <p:extLst>
      <p:ext uri="{BB962C8B-B14F-4D97-AF65-F5344CB8AC3E}">
        <p14:creationId xmlns:p14="http://schemas.microsoft.com/office/powerpoint/2010/main" val="14194116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72</a:t>
            </a:fld>
            <a:endParaRPr lang="ru-RU"/>
          </a:p>
        </p:txBody>
      </p:sp>
    </p:spTree>
    <p:extLst>
      <p:ext uri="{BB962C8B-B14F-4D97-AF65-F5344CB8AC3E}">
        <p14:creationId xmlns:p14="http://schemas.microsoft.com/office/powerpoint/2010/main" val="3564500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73</a:t>
            </a:fld>
            <a:endParaRPr lang="ru-RU"/>
          </a:p>
        </p:txBody>
      </p:sp>
    </p:spTree>
    <p:extLst>
      <p:ext uri="{BB962C8B-B14F-4D97-AF65-F5344CB8AC3E}">
        <p14:creationId xmlns:p14="http://schemas.microsoft.com/office/powerpoint/2010/main" val="36853131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74</a:t>
            </a:fld>
            <a:endParaRPr lang="ru-RU"/>
          </a:p>
        </p:txBody>
      </p:sp>
    </p:spTree>
    <p:extLst>
      <p:ext uri="{BB962C8B-B14F-4D97-AF65-F5344CB8AC3E}">
        <p14:creationId xmlns:p14="http://schemas.microsoft.com/office/powerpoint/2010/main" val="36034724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76</a:t>
            </a:fld>
            <a:endParaRPr lang="ru-RU"/>
          </a:p>
        </p:txBody>
      </p:sp>
    </p:spTree>
    <p:extLst>
      <p:ext uri="{BB962C8B-B14F-4D97-AF65-F5344CB8AC3E}">
        <p14:creationId xmlns:p14="http://schemas.microsoft.com/office/powerpoint/2010/main" val="3474001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7</a:t>
            </a:fld>
            <a:endParaRPr lang="ru-RU"/>
          </a:p>
        </p:txBody>
      </p:sp>
    </p:spTree>
    <p:extLst>
      <p:ext uri="{BB962C8B-B14F-4D97-AF65-F5344CB8AC3E}">
        <p14:creationId xmlns:p14="http://schemas.microsoft.com/office/powerpoint/2010/main" val="1615626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77</a:t>
            </a:fld>
            <a:endParaRPr lang="ru-RU"/>
          </a:p>
        </p:txBody>
      </p:sp>
    </p:spTree>
    <p:extLst>
      <p:ext uri="{BB962C8B-B14F-4D97-AF65-F5344CB8AC3E}">
        <p14:creationId xmlns:p14="http://schemas.microsoft.com/office/powerpoint/2010/main" val="34595005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79</a:t>
            </a:fld>
            <a:endParaRPr lang="ru-RU"/>
          </a:p>
        </p:txBody>
      </p:sp>
    </p:spTree>
    <p:extLst>
      <p:ext uri="{BB962C8B-B14F-4D97-AF65-F5344CB8AC3E}">
        <p14:creationId xmlns:p14="http://schemas.microsoft.com/office/powerpoint/2010/main" val="28418628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80</a:t>
            </a:fld>
            <a:endParaRPr lang="ru-RU"/>
          </a:p>
        </p:txBody>
      </p:sp>
    </p:spTree>
    <p:extLst>
      <p:ext uri="{BB962C8B-B14F-4D97-AF65-F5344CB8AC3E}">
        <p14:creationId xmlns:p14="http://schemas.microsoft.com/office/powerpoint/2010/main" val="5330827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81</a:t>
            </a:fld>
            <a:endParaRPr lang="ru-RU"/>
          </a:p>
        </p:txBody>
      </p:sp>
    </p:spTree>
    <p:extLst>
      <p:ext uri="{BB962C8B-B14F-4D97-AF65-F5344CB8AC3E}">
        <p14:creationId xmlns:p14="http://schemas.microsoft.com/office/powerpoint/2010/main" val="16986374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82</a:t>
            </a:fld>
            <a:endParaRPr lang="ru-RU"/>
          </a:p>
        </p:txBody>
      </p:sp>
    </p:spTree>
    <p:extLst>
      <p:ext uri="{BB962C8B-B14F-4D97-AF65-F5344CB8AC3E}">
        <p14:creationId xmlns:p14="http://schemas.microsoft.com/office/powerpoint/2010/main" val="35100504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83</a:t>
            </a:fld>
            <a:endParaRPr lang="ru-RU"/>
          </a:p>
        </p:txBody>
      </p:sp>
    </p:spTree>
    <p:extLst>
      <p:ext uri="{BB962C8B-B14F-4D97-AF65-F5344CB8AC3E}">
        <p14:creationId xmlns:p14="http://schemas.microsoft.com/office/powerpoint/2010/main" val="6532290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84</a:t>
            </a:fld>
            <a:endParaRPr lang="ru-RU"/>
          </a:p>
        </p:txBody>
      </p:sp>
    </p:spTree>
    <p:extLst>
      <p:ext uri="{BB962C8B-B14F-4D97-AF65-F5344CB8AC3E}">
        <p14:creationId xmlns:p14="http://schemas.microsoft.com/office/powerpoint/2010/main" val="39873568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86</a:t>
            </a:fld>
            <a:endParaRPr lang="ru-RU"/>
          </a:p>
        </p:txBody>
      </p:sp>
    </p:spTree>
    <p:extLst>
      <p:ext uri="{BB962C8B-B14F-4D97-AF65-F5344CB8AC3E}">
        <p14:creationId xmlns:p14="http://schemas.microsoft.com/office/powerpoint/2010/main" val="22170444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87</a:t>
            </a:fld>
            <a:endParaRPr lang="ru-RU"/>
          </a:p>
        </p:txBody>
      </p:sp>
    </p:spTree>
    <p:extLst>
      <p:ext uri="{BB962C8B-B14F-4D97-AF65-F5344CB8AC3E}">
        <p14:creationId xmlns:p14="http://schemas.microsoft.com/office/powerpoint/2010/main" val="28684982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91</a:t>
            </a:fld>
            <a:endParaRPr lang="ru-RU"/>
          </a:p>
        </p:txBody>
      </p:sp>
    </p:spTree>
    <p:extLst>
      <p:ext uri="{BB962C8B-B14F-4D97-AF65-F5344CB8AC3E}">
        <p14:creationId xmlns:p14="http://schemas.microsoft.com/office/powerpoint/2010/main" val="1058276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9</a:t>
            </a:fld>
            <a:endParaRPr lang="ru-RU"/>
          </a:p>
        </p:txBody>
      </p:sp>
    </p:spTree>
    <p:extLst>
      <p:ext uri="{BB962C8B-B14F-4D97-AF65-F5344CB8AC3E}">
        <p14:creationId xmlns:p14="http://schemas.microsoft.com/office/powerpoint/2010/main" val="30633168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93</a:t>
            </a:fld>
            <a:endParaRPr lang="ru-RU"/>
          </a:p>
        </p:txBody>
      </p:sp>
    </p:spTree>
    <p:extLst>
      <p:ext uri="{BB962C8B-B14F-4D97-AF65-F5344CB8AC3E}">
        <p14:creationId xmlns:p14="http://schemas.microsoft.com/office/powerpoint/2010/main" val="25906911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94</a:t>
            </a:fld>
            <a:endParaRPr lang="ru-RU"/>
          </a:p>
        </p:txBody>
      </p:sp>
    </p:spTree>
    <p:extLst>
      <p:ext uri="{BB962C8B-B14F-4D97-AF65-F5344CB8AC3E}">
        <p14:creationId xmlns:p14="http://schemas.microsoft.com/office/powerpoint/2010/main" val="18270458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95</a:t>
            </a:fld>
            <a:endParaRPr lang="ru-RU"/>
          </a:p>
        </p:txBody>
      </p:sp>
    </p:spTree>
    <p:extLst>
      <p:ext uri="{BB962C8B-B14F-4D97-AF65-F5344CB8AC3E}">
        <p14:creationId xmlns:p14="http://schemas.microsoft.com/office/powerpoint/2010/main" val="14729263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100</a:t>
            </a:fld>
            <a:endParaRPr lang="ru-RU"/>
          </a:p>
        </p:txBody>
      </p:sp>
    </p:spTree>
    <p:extLst>
      <p:ext uri="{BB962C8B-B14F-4D97-AF65-F5344CB8AC3E}">
        <p14:creationId xmlns:p14="http://schemas.microsoft.com/office/powerpoint/2010/main" val="22114046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101</a:t>
            </a:fld>
            <a:endParaRPr lang="ru-RU"/>
          </a:p>
        </p:txBody>
      </p:sp>
    </p:spTree>
    <p:extLst>
      <p:ext uri="{BB962C8B-B14F-4D97-AF65-F5344CB8AC3E}">
        <p14:creationId xmlns:p14="http://schemas.microsoft.com/office/powerpoint/2010/main" val="22388851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102</a:t>
            </a:fld>
            <a:endParaRPr lang="ru-RU"/>
          </a:p>
        </p:txBody>
      </p:sp>
    </p:spTree>
    <p:extLst>
      <p:ext uri="{BB962C8B-B14F-4D97-AF65-F5344CB8AC3E}">
        <p14:creationId xmlns:p14="http://schemas.microsoft.com/office/powerpoint/2010/main" val="19843264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103</a:t>
            </a:fld>
            <a:endParaRPr lang="ru-RU"/>
          </a:p>
        </p:txBody>
      </p:sp>
    </p:spTree>
    <p:extLst>
      <p:ext uri="{BB962C8B-B14F-4D97-AF65-F5344CB8AC3E}">
        <p14:creationId xmlns:p14="http://schemas.microsoft.com/office/powerpoint/2010/main" val="17395730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104</a:t>
            </a:fld>
            <a:endParaRPr lang="ru-RU"/>
          </a:p>
        </p:txBody>
      </p:sp>
    </p:spTree>
    <p:extLst>
      <p:ext uri="{BB962C8B-B14F-4D97-AF65-F5344CB8AC3E}">
        <p14:creationId xmlns:p14="http://schemas.microsoft.com/office/powerpoint/2010/main" val="553095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105</a:t>
            </a:fld>
            <a:endParaRPr lang="ru-RU"/>
          </a:p>
        </p:txBody>
      </p:sp>
    </p:spTree>
    <p:extLst>
      <p:ext uri="{BB962C8B-B14F-4D97-AF65-F5344CB8AC3E}">
        <p14:creationId xmlns:p14="http://schemas.microsoft.com/office/powerpoint/2010/main" val="30936275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107</a:t>
            </a:fld>
            <a:endParaRPr lang="ru-RU"/>
          </a:p>
        </p:txBody>
      </p:sp>
    </p:spTree>
    <p:extLst>
      <p:ext uri="{BB962C8B-B14F-4D97-AF65-F5344CB8AC3E}">
        <p14:creationId xmlns:p14="http://schemas.microsoft.com/office/powerpoint/2010/main" val="4265312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15</a:t>
            </a:fld>
            <a:endParaRPr lang="ru-RU"/>
          </a:p>
        </p:txBody>
      </p:sp>
    </p:spTree>
    <p:extLst>
      <p:ext uri="{BB962C8B-B14F-4D97-AF65-F5344CB8AC3E}">
        <p14:creationId xmlns:p14="http://schemas.microsoft.com/office/powerpoint/2010/main" val="3328713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108</a:t>
            </a:fld>
            <a:endParaRPr lang="ru-RU"/>
          </a:p>
        </p:txBody>
      </p:sp>
    </p:spTree>
    <p:extLst>
      <p:ext uri="{BB962C8B-B14F-4D97-AF65-F5344CB8AC3E}">
        <p14:creationId xmlns:p14="http://schemas.microsoft.com/office/powerpoint/2010/main" val="29951915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109</a:t>
            </a:fld>
            <a:endParaRPr lang="ru-RU"/>
          </a:p>
        </p:txBody>
      </p:sp>
    </p:spTree>
    <p:extLst>
      <p:ext uri="{BB962C8B-B14F-4D97-AF65-F5344CB8AC3E}">
        <p14:creationId xmlns:p14="http://schemas.microsoft.com/office/powerpoint/2010/main" val="38245691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110</a:t>
            </a:fld>
            <a:endParaRPr lang="ru-RU"/>
          </a:p>
        </p:txBody>
      </p:sp>
    </p:spTree>
    <p:extLst>
      <p:ext uri="{BB962C8B-B14F-4D97-AF65-F5344CB8AC3E}">
        <p14:creationId xmlns:p14="http://schemas.microsoft.com/office/powerpoint/2010/main" val="32773386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111</a:t>
            </a:fld>
            <a:endParaRPr lang="ru-RU"/>
          </a:p>
        </p:txBody>
      </p:sp>
    </p:spTree>
    <p:extLst>
      <p:ext uri="{BB962C8B-B14F-4D97-AF65-F5344CB8AC3E}">
        <p14:creationId xmlns:p14="http://schemas.microsoft.com/office/powerpoint/2010/main" val="35495391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112</a:t>
            </a:fld>
            <a:endParaRPr lang="ru-RU"/>
          </a:p>
        </p:txBody>
      </p:sp>
    </p:spTree>
    <p:extLst>
      <p:ext uri="{BB962C8B-B14F-4D97-AF65-F5344CB8AC3E}">
        <p14:creationId xmlns:p14="http://schemas.microsoft.com/office/powerpoint/2010/main" val="41133960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113</a:t>
            </a:fld>
            <a:endParaRPr lang="ru-RU"/>
          </a:p>
        </p:txBody>
      </p:sp>
    </p:spTree>
    <p:extLst>
      <p:ext uri="{BB962C8B-B14F-4D97-AF65-F5344CB8AC3E}">
        <p14:creationId xmlns:p14="http://schemas.microsoft.com/office/powerpoint/2010/main" val="209571588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115</a:t>
            </a:fld>
            <a:endParaRPr lang="ru-RU"/>
          </a:p>
        </p:txBody>
      </p:sp>
    </p:spTree>
    <p:extLst>
      <p:ext uri="{BB962C8B-B14F-4D97-AF65-F5344CB8AC3E}">
        <p14:creationId xmlns:p14="http://schemas.microsoft.com/office/powerpoint/2010/main" val="16485209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116</a:t>
            </a:fld>
            <a:endParaRPr lang="ru-RU"/>
          </a:p>
        </p:txBody>
      </p:sp>
    </p:spTree>
    <p:extLst>
      <p:ext uri="{BB962C8B-B14F-4D97-AF65-F5344CB8AC3E}">
        <p14:creationId xmlns:p14="http://schemas.microsoft.com/office/powerpoint/2010/main" val="266089885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117</a:t>
            </a:fld>
            <a:endParaRPr lang="ru-RU"/>
          </a:p>
        </p:txBody>
      </p:sp>
    </p:spTree>
    <p:extLst>
      <p:ext uri="{BB962C8B-B14F-4D97-AF65-F5344CB8AC3E}">
        <p14:creationId xmlns:p14="http://schemas.microsoft.com/office/powerpoint/2010/main" val="402422169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118</a:t>
            </a:fld>
            <a:endParaRPr lang="ru-RU"/>
          </a:p>
        </p:txBody>
      </p:sp>
    </p:spTree>
    <p:extLst>
      <p:ext uri="{BB962C8B-B14F-4D97-AF65-F5344CB8AC3E}">
        <p14:creationId xmlns:p14="http://schemas.microsoft.com/office/powerpoint/2010/main" val="366759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17</a:t>
            </a:fld>
            <a:endParaRPr lang="ru-RU"/>
          </a:p>
        </p:txBody>
      </p:sp>
    </p:spTree>
    <p:extLst>
      <p:ext uri="{BB962C8B-B14F-4D97-AF65-F5344CB8AC3E}">
        <p14:creationId xmlns:p14="http://schemas.microsoft.com/office/powerpoint/2010/main" val="252545165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120</a:t>
            </a:fld>
            <a:endParaRPr lang="ru-RU"/>
          </a:p>
        </p:txBody>
      </p:sp>
    </p:spTree>
    <p:extLst>
      <p:ext uri="{BB962C8B-B14F-4D97-AF65-F5344CB8AC3E}">
        <p14:creationId xmlns:p14="http://schemas.microsoft.com/office/powerpoint/2010/main" val="131592320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121</a:t>
            </a:fld>
            <a:endParaRPr lang="ru-RU"/>
          </a:p>
        </p:txBody>
      </p:sp>
    </p:spTree>
    <p:extLst>
      <p:ext uri="{BB962C8B-B14F-4D97-AF65-F5344CB8AC3E}">
        <p14:creationId xmlns:p14="http://schemas.microsoft.com/office/powerpoint/2010/main" val="294860495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122</a:t>
            </a:fld>
            <a:endParaRPr lang="ru-RU"/>
          </a:p>
        </p:txBody>
      </p:sp>
    </p:spTree>
    <p:extLst>
      <p:ext uri="{BB962C8B-B14F-4D97-AF65-F5344CB8AC3E}">
        <p14:creationId xmlns:p14="http://schemas.microsoft.com/office/powerpoint/2010/main" val="406053167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126</a:t>
            </a:fld>
            <a:endParaRPr lang="ru-RU"/>
          </a:p>
        </p:txBody>
      </p:sp>
    </p:spTree>
    <p:extLst>
      <p:ext uri="{BB962C8B-B14F-4D97-AF65-F5344CB8AC3E}">
        <p14:creationId xmlns:p14="http://schemas.microsoft.com/office/powerpoint/2010/main" val="88263653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127</a:t>
            </a:fld>
            <a:endParaRPr lang="ru-RU"/>
          </a:p>
        </p:txBody>
      </p:sp>
    </p:spTree>
    <p:extLst>
      <p:ext uri="{BB962C8B-B14F-4D97-AF65-F5344CB8AC3E}">
        <p14:creationId xmlns:p14="http://schemas.microsoft.com/office/powerpoint/2010/main" val="249509969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128</a:t>
            </a:fld>
            <a:endParaRPr lang="ru-RU"/>
          </a:p>
        </p:txBody>
      </p:sp>
    </p:spTree>
    <p:extLst>
      <p:ext uri="{BB962C8B-B14F-4D97-AF65-F5344CB8AC3E}">
        <p14:creationId xmlns:p14="http://schemas.microsoft.com/office/powerpoint/2010/main" val="293358410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129</a:t>
            </a:fld>
            <a:endParaRPr lang="ru-RU"/>
          </a:p>
        </p:txBody>
      </p:sp>
    </p:spTree>
    <p:extLst>
      <p:ext uri="{BB962C8B-B14F-4D97-AF65-F5344CB8AC3E}">
        <p14:creationId xmlns:p14="http://schemas.microsoft.com/office/powerpoint/2010/main" val="252228110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130</a:t>
            </a:fld>
            <a:endParaRPr lang="ru-RU"/>
          </a:p>
        </p:txBody>
      </p:sp>
    </p:spTree>
    <p:extLst>
      <p:ext uri="{BB962C8B-B14F-4D97-AF65-F5344CB8AC3E}">
        <p14:creationId xmlns:p14="http://schemas.microsoft.com/office/powerpoint/2010/main" val="226788789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047EA-FD15-44D3-92C0-759F805B214D}" type="slidenum">
              <a:rPr lang="ru-RU" smtClean="0"/>
              <a:t>131</a:t>
            </a:fld>
            <a:endParaRPr lang="ru-RU"/>
          </a:p>
        </p:txBody>
      </p:sp>
    </p:spTree>
    <p:extLst>
      <p:ext uri="{BB962C8B-B14F-4D97-AF65-F5344CB8AC3E}">
        <p14:creationId xmlns:p14="http://schemas.microsoft.com/office/powerpoint/2010/main" val="396645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C5047EA-FD15-44D3-92C0-759F805B214D}" type="slidenum">
              <a:rPr lang="ru-RU" smtClean="0"/>
              <a:t>20</a:t>
            </a:fld>
            <a:endParaRPr lang="ru-RU"/>
          </a:p>
        </p:txBody>
      </p:sp>
    </p:spTree>
    <p:extLst>
      <p:ext uri="{BB962C8B-B14F-4D97-AF65-F5344CB8AC3E}">
        <p14:creationId xmlns:p14="http://schemas.microsoft.com/office/powerpoint/2010/main" val="3259488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C5047EA-FD15-44D3-92C0-759F805B214D}" type="slidenum">
              <a:rPr lang="ru-RU" smtClean="0"/>
              <a:t>21</a:t>
            </a:fld>
            <a:endParaRPr lang="ru-RU"/>
          </a:p>
        </p:txBody>
      </p:sp>
    </p:spTree>
    <p:extLst>
      <p:ext uri="{BB962C8B-B14F-4D97-AF65-F5344CB8AC3E}">
        <p14:creationId xmlns:p14="http://schemas.microsoft.com/office/powerpoint/2010/main" val="1446768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pPr>
              <a:defRPr/>
            </a:pPr>
            <a:fld id="{4C8D8EF7-50E8-4DDB-9486-FA79A77FE5C8}" type="datetimeFigureOut">
              <a:rPr lang="en-US" smtClean="0"/>
              <a:pPr>
                <a:defRPr/>
              </a:pPr>
              <a:t>11/20/2020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9435A84-D73E-4D7C-80F0-7019109A0778}" type="slidenum">
              <a:rPr lang="en-US" smtClean="0"/>
              <a:pPr>
                <a:defRPr/>
              </a:pPr>
              <a:t>‹#›</a:t>
            </a:fld>
            <a:endParaRPr lang="en-US"/>
          </a:p>
        </p:txBody>
      </p:sp>
    </p:spTree>
    <p:extLst>
      <p:ext uri="{BB962C8B-B14F-4D97-AF65-F5344CB8AC3E}">
        <p14:creationId xmlns:p14="http://schemas.microsoft.com/office/powerpoint/2010/main" val="3359998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fld id="{A883D3DF-CF0A-4E65-9A6E-6DDB4A530FF9}" type="datetimeFigureOut">
              <a:rPr lang="en-US" smtClean="0"/>
              <a:pPr>
                <a:defRPr/>
              </a:pPr>
              <a:t>11/20/2020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FCF5DAC-9991-452B-8DCA-1B27307F9A91}" type="slidenum">
              <a:rPr lang="en-US" smtClean="0"/>
              <a:pPr>
                <a:defRPr/>
              </a:pPr>
              <a:t>‹#›</a:t>
            </a:fld>
            <a:endParaRPr lang="en-US"/>
          </a:p>
        </p:txBody>
      </p:sp>
    </p:spTree>
    <p:extLst>
      <p:ext uri="{BB962C8B-B14F-4D97-AF65-F5344CB8AC3E}">
        <p14:creationId xmlns:p14="http://schemas.microsoft.com/office/powerpoint/2010/main" val="408425123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fld id="{A883D3DF-CF0A-4E65-9A6E-6DDB4A530FF9}" type="datetimeFigureOut">
              <a:rPr lang="en-US" smtClean="0"/>
              <a:pPr>
                <a:defRPr/>
              </a:pPr>
              <a:t>11/20/2020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FCF5DAC-9991-452B-8DCA-1B27307F9A91}" type="slidenum">
              <a:rPr lang="en-US" smtClean="0"/>
              <a:pPr>
                <a:defRPr/>
              </a:pPr>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71537436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fld id="{A883D3DF-CF0A-4E65-9A6E-6DDB4A530FF9}" type="datetimeFigureOut">
              <a:rPr lang="en-US" smtClean="0"/>
              <a:pPr>
                <a:defRPr/>
              </a:pPr>
              <a:t>11/20/2020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FCF5DAC-9991-452B-8DCA-1B27307F9A91}" type="slidenum">
              <a:rPr lang="en-US" smtClean="0"/>
              <a:pPr>
                <a:defRPr/>
              </a:pPr>
              <a:t>‹#›</a:t>
            </a:fld>
            <a:endParaRPr lang="en-US"/>
          </a:p>
        </p:txBody>
      </p:sp>
    </p:spTree>
    <p:extLst>
      <p:ext uri="{BB962C8B-B14F-4D97-AF65-F5344CB8AC3E}">
        <p14:creationId xmlns:p14="http://schemas.microsoft.com/office/powerpoint/2010/main" val="404280139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fld id="{A883D3DF-CF0A-4E65-9A6E-6DDB4A530FF9}" type="datetimeFigureOut">
              <a:rPr lang="en-US" smtClean="0"/>
              <a:pPr>
                <a:defRPr/>
              </a:pPr>
              <a:t>11/20/2020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FCF5DAC-9991-452B-8DCA-1B27307F9A91}" type="slidenum">
              <a:rPr lang="en-US" smtClean="0"/>
              <a:pPr>
                <a:defRPr/>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114827470"/>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fld id="{A883D3DF-CF0A-4E65-9A6E-6DDB4A530FF9}" type="datetimeFigureOut">
              <a:rPr lang="en-US" smtClean="0"/>
              <a:pPr>
                <a:defRPr/>
              </a:pPr>
              <a:t>11/20/2020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FCF5DAC-9991-452B-8DCA-1B27307F9A91}" type="slidenum">
              <a:rPr lang="en-US" smtClean="0"/>
              <a:pPr>
                <a:defRPr/>
              </a:pPr>
              <a:t>‹#›</a:t>
            </a:fld>
            <a:endParaRPr lang="en-US"/>
          </a:p>
        </p:txBody>
      </p:sp>
    </p:spTree>
    <p:extLst>
      <p:ext uri="{BB962C8B-B14F-4D97-AF65-F5344CB8AC3E}">
        <p14:creationId xmlns:p14="http://schemas.microsoft.com/office/powerpoint/2010/main" val="3906218411"/>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a:defRPr/>
            </a:pPr>
            <a:fld id="{D9D51D2A-2F3F-46A8-9E43-A03ECD97704D}" type="datetimeFigureOut">
              <a:rPr lang="en-US" smtClean="0"/>
              <a:pPr>
                <a:defRPr/>
              </a:pPr>
              <a:t>11/20/2020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3280C0B-0637-4C3E-94E7-719343F5C869}" type="slidenum">
              <a:rPr lang="en-US" smtClean="0"/>
              <a:pPr>
                <a:defRPr/>
              </a:pPr>
              <a:t>‹#›</a:t>
            </a:fld>
            <a:endParaRPr lang="en-US"/>
          </a:p>
        </p:txBody>
      </p:sp>
    </p:spTree>
    <p:extLst>
      <p:ext uri="{BB962C8B-B14F-4D97-AF65-F5344CB8AC3E}">
        <p14:creationId xmlns:p14="http://schemas.microsoft.com/office/powerpoint/2010/main" val="5153228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a:defRPr/>
            </a:pPr>
            <a:fld id="{AC6AE270-72D7-42D5-AAD4-4502DBA694A4}" type="datetimeFigureOut">
              <a:rPr lang="en-US" smtClean="0"/>
              <a:pPr>
                <a:defRPr/>
              </a:pPr>
              <a:t>11/20/2020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CF1AC59-CDC7-4C8E-AA97-B73C84A895BB}" type="slidenum">
              <a:rPr lang="en-US" smtClean="0"/>
              <a:pPr>
                <a:defRPr/>
              </a:pPr>
              <a:t>‹#›</a:t>
            </a:fld>
            <a:endParaRPr lang="en-US"/>
          </a:p>
        </p:txBody>
      </p:sp>
    </p:spTree>
    <p:extLst>
      <p:ext uri="{BB962C8B-B14F-4D97-AF65-F5344CB8AC3E}">
        <p14:creationId xmlns:p14="http://schemas.microsoft.com/office/powerpoint/2010/main" val="23525659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6113" y="452438"/>
            <a:ext cx="9404350" cy="1400175"/>
          </a:xfrm>
        </p:spPr>
        <p:txBody>
          <a:bodyPr/>
          <a:lstStyle/>
          <a:p>
            <a:r>
              <a:rPr lang="ru-RU"/>
              <a:t>Образец заголовка</a:t>
            </a:r>
          </a:p>
        </p:txBody>
      </p:sp>
      <p:sp>
        <p:nvSpPr>
          <p:cNvPr id="3" name="Таблица 2"/>
          <p:cNvSpPr>
            <a:spLocks noGrp="1"/>
          </p:cNvSpPr>
          <p:nvPr>
            <p:ph type="tbl" idx="1"/>
          </p:nvPr>
        </p:nvSpPr>
        <p:spPr>
          <a:xfrm>
            <a:off x="1103313" y="2052638"/>
            <a:ext cx="8947150" cy="4195762"/>
          </a:xfrm>
        </p:spPr>
        <p:txBody>
          <a:bodyPr/>
          <a:lstStyle/>
          <a:p>
            <a:pPr lvl="0"/>
            <a:endParaRPr lang="ru-RU" noProof="0"/>
          </a:p>
        </p:txBody>
      </p:sp>
      <p:sp>
        <p:nvSpPr>
          <p:cNvPr id="4" name="Date Placeholder 3"/>
          <p:cNvSpPr>
            <a:spLocks noGrp="1"/>
          </p:cNvSpPr>
          <p:nvPr>
            <p:ph type="dt" sz="half" idx="10"/>
          </p:nvPr>
        </p:nvSpPr>
        <p:spPr/>
        <p:txBody>
          <a:bodyPr/>
          <a:lstStyle>
            <a:lvl1pPr>
              <a:defRPr/>
            </a:lvl1pPr>
          </a:lstStyle>
          <a:p>
            <a:pPr>
              <a:defRPr/>
            </a:pPr>
            <a:fld id="{1764EC9B-D0AF-408E-97D6-DE62844A49BD}" type="datetimeFigureOut">
              <a:rPr lang="en-US"/>
              <a:pPr>
                <a:defRPr/>
              </a:pPr>
              <a:t>11/20/2020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1680BAB-151D-447B-8915-F5C13381FCCC}" type="slidenum">
              <a:rPr lang="en-US"/>
              <a:pPr>
                <a:defRPr/>
              </a:pPr>
              <a:t>‹#›</a:t>
            </a:fld>
            <a:endParaRPr lang="en-US"/>
          </a:p>
        </p:txBody>
      </p:sp>
    </p:spTree>
    <p:extLst>
      <p:ext uri="{BB962C8B-B14F-4D97-AF65-F5344CB8AC3E}">
        <p14:creationId xmlns:p14="http://schemas.microsoft.com/office/powerpoint/2010/main" val="30904522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x">
  <p:cSld name="Заголовок, объект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6113" y="452438"/>
            <a:ext cx="9404350" cy="1400175"/>
          </a:xfrm>
        </p:spPr>
        <p:txBody>
          <a:bodyPr/>
          <a:lstStyle/>
          <a:p>
            <a:r>
              <a:rPr lang="ru-RU"/>
              <a:t>Образец заголовка</a:t>
            </a:r>
          </a:p>
        </p:txBody>
      </p:sp>
      <p:sp>
        <p:nvSpPr>
          <p:cNvPr id="3" name="Содержимое 2"/>
          <p:cNvSpPr>
            <a:spLocks noGrp="1"/>
          </p:cNvSpPr>
          <p:nvPr>
            <p:ph sz="half" idx="1"/>
          </p:nvPr>
        </p:nvSpPr>
        <p:spPr>
          <a:xfrm>
            <a:off x="1103313" y="2052638"/>
            <a:ext cx="4397375" cy="41957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5653088" y="2052638"/>
            <a:ext cx="4397375" cy="41957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Date Placeholder 3"/>
          <p:cNvSpPr>
            <a:spLocks noGrp="1"/>
          </p:cNvSpPr>
          <p:nvPr>
            <p:ph type="dt" sz="half" idx="10"/>
          </p:nvPr>
        </p:nvSpPr>
        <p:spPr/>
        <p:txBody>
          <a:bodyPr/>
          <a:lstStyle>
            <a:lvl1pPr>
              <a:defRPr/>
            </a:lvl1pPr>
          </a:lstStyle>
          <a:p>
            <a:pPr>
              <a:defRPr/>
            </a:pPr>
            <a:fld id="{F62B1969-9158-4DBA-8885-38B738D2DD6E}" type="datetimeFigureOut">
              <a:rPr lang="en-US"/>
              <a:pPr>
                <a:defRPr/>
              </a:pPr>
              <a:t>11/20/2020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480EF9F-1822-4ABF-BD99-51508F0903ED}" type="slidenum">
              <a:rPr lang="en-US"/>
              <a:pPr>
                <a:defRPr/>
              </a:pPr>
              <a:t>‹#›</a:t>
            </a:fld>
            <a:endParaRPr lang="en-US"/>
          </a:p>
        </p:txBody>
      </p:sp>
    </p:spTree>
    <p:extLst>
      <p:ext uri="{BB962C8B-B14F-4D97-AF65-F5344CB8AC3E}">
        <p14:creationId xmlns:p14="http://schemas.microsoft.com/office/powerpoint/2010/main" val="9788009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646113" y="452438"/>
            <a:ext cx="9404350" cy="57959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Date Placeholder 3"/>
          <p:cNvSpPr>
            <a:spLocks noGrp="1"/>
          </p:cNvSpPr>
          <p:nvPr>
            <p:ph type="dt" sz="half" idx="10"/>
          </p:nvPr>
        </p:nvSpPr>
        <p:spPr/>
        <p:txBody>
          <a:bodyPr/>
          <a:lstStyle>
            <a:lvl1pPr>
              <a:defRPr/>
            </a:lvl1pPr>
          </a:lstStyle>
          <a:p>
            <a:pPr>
              <a:defRPr/>
            </a:pPr>
            <a:fld id="{A100E02E-BAAC-4E23-AA82-1467185CC6D8}" type="datetimeFigureOut">
              <a:rPr lang="en-US"/>
              <a:pPr>
                <a:defRPr/>
              </a:pPr>
              <a:t>11/20/2020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D3ADB78-1227-4642-935C-33186F8FD0C5}" type="slidenum">
              <a:rPr lang="en-US"/>
              <a:pPr>
                <a:defRPr/>
              </a:pPr>
              <a:t>‹#›</a:t>
            </a:fld>
            <a:endParaRPr lang="en-US"/>
          </a:p>
        </p:txBody>
      </p:sp>
    </p:spTree>
    <p:extLst>
      <p:ext uri="{BB962C8B-B14F-4D97-AF65-F5344CB8AC3E}">
        <p14:creationId xmlns:p14="http://schemas.microsoft.com/office/powerpoint/2010/main" val="318304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a:defRPr/>
            </a:pPr>
            <a:fld id="{285CB992-1BD4-4EC3-92A0-45FF254CEC9C}" type="datetimeFigureOut">
              <a:rPr lang="en-US" smtClean="0"/>
              <a:pPr>
                <a:defRPr/>
              </a:pPr>
              <a:t>11/20/2020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7ACFB54-F33B-40C4-9C09-A3F4345AFFD9}" type="slidenum">
              <a:rPr lang="en-US" smtClean="0"/>
              <a:pPr>
                <a:defRPr/>
              </a:pPr>
              <a:t>‹#›</a:t>
            </a:fld>
            <a:endParaRPr lang="en-US"/>
          </a:p>
        </p:txBody>
      </p:sp>
    </p:spTree>
    <p:extLst>
      <p:ext uri="{BB962C8B-B14F-4D97-AF65-F5344CB8AC3E}">
        <p14:creationId xmlns:p14="http://schemas.microsoft.com/office/powerpoint/2010/main" val="8821110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a:defRPr/>
            </a:pPr>
            <a:fld id="{FC78FA4F-1C44-4700-AC01-4EE12EF9DE85}" type="datetimeFigureOut">
              <a:rPr lang="en-US" smtClean="0"/>
              <a:pPr>
                <a:defRPr/>
              </a:pPr>
              <a:t>11/20/2020</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AC07CFC-2AC2-403F-AECE-626E9C3E9A91}" type="slidenum">
              <a:rPr lang="en-US" smtClean="0"/>
              <a:pPr>
                <a:defRPr/>
              </a:pPr>
              <a:t>‹#›</a:t>
            </a:fld>
            <a:endParaRPr lang="en-US"/>
          </a:p>
        </p:txBody>
      </p:sp>
    </p:spTree>
    <p:extLst>
      <p:ext uri="{BB962C8B-B14F-4D97-AF65-F5344CB8AC3E}">
        <p14:creationId xmlns:p14="http://schemas.microsoft.com/office/powerpoint/2010/main" val="2688014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fld id="{768C4598-34DE-45AA-9A4B-375EEC7DDF0C}" type="datetimeFigureOut">
              <a:rPr lang="en-US" smtClean="0"/>
              <a:pPr>
                <a:defRPr/>
              </a:pPr>
              <a:t>11/20/2020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279890D-2DD0-4ED5-91C0-F641DCB5427A}" type="slidenum">
              <a:rPr lang="en-US" smtClean="0"/>
              <a:pPr>
                <a:defRPr/>
              </a:pPr>
              <a:t>‹#›</a:t>
            </a:fld>
            <a:endParaRPr lang="en-US"/>
          </a:p>
        </p:txBody>
      </p:sp>
    </p:spTree>
    <p:extLst>
      <p:ext uri="{BB962C8B-B14F-4D97-AF65-F5344CB8AC3E}">
        <p14:creationId xmlns:p14="http://schemas.microsoft.com/office/powerpoint/2010/main" val="2259584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pPr>
              <a:defRPr/>
            </a:pPr>
            <a:fld id="{838623E3-5CA7-4ADE-8A95-9F36B89962AD}" type="datetimeFigureOut">
              <a:rPr lang="en-US" smtClean="0"/>
              <a:pPr>
                <a:defRPr/>
              </a:pPr>
              <a:t>11/20/2020</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97B5F1F-0CC6-4474-A4C5-6FED2A35B802}" type="slidenum">
              <a:rPr lang="en-US" smtClean="0"/>
              <a:pPr>
                <a:defRPr/>
              </a:pPr>
              <a:t>‹#›</a:t>
            </a:fld>
            <a:endParaRPr lang="en-US"/>
          </a:p>
        </p:txBody>
      </p:sp>
    </p:spTree>
    <p:extLst>
      <p:ext uri="{BB962C8B-B14F-4D97-AF65-F5344CB8AC3E}">
        <p14:creationId xmlns:p14="http://schemas.microsoft.com/office/powerpoint/2010/main" val="3813141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pPr>
              <a:defRPr/>
            </a:pPr>
            <a:fld id="{A74DCEAF-C1FB-4250-ABD3-BE31A571D143}" type="datetimeFigureOut">
              <a:rPr lang="en-US" smtClean="0"/>
              <a:pPr>
                <a:defRPr/>
              </a:pPr>
              <a:t>11/20/2020</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E165B0AD-6152-4D6D-9F69-8A9143F648DB}" type="slidenum">
              <a:rPr lang="en-US" smtClean="0"/>
              <a:pPr>
                <a:defRPr/>
              </a:pPr>
              <a:t>‹#›</a:t>
            </a:fld>
            <a:endParaRPr lang="en-US"/>
          </a:p>
        </p:txBody>
      </p:sp>
    </p:spTree>
    <p:extLst>
      <p:ext uri="{BB962C8B-B14F-4D97-AF65-F5344CB8AC3E}">
        <p14:creationId xmlns:p14="http://schemas.microsoft.com/office/powerpoint/2010/main" val="3824798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pPr>
              <a:defRPr/>
            </a:pPr>
            <a:fld id="{2BD9870D-9847-4462-8822-B503B3606E87}" type="datetimeFigureOut">
              <a:rPr lang="en-US" smtClean="0"/>
              <a:pPr>
                <a:defRPr/>
              </a:pPr>
              <a:t>11/20/2020</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A4D918D6-9613-46E3-96B2-EF07A0EADC6C}" type="slidenum">
              <a:rPr lang="en-US" smtClean="0"/>
              <a:pPr>
                <a:defRPr/>
              </a:pPr>
              <a:t>‹#›</a:t>
            </a:fld>
            <a:endParaRPr lang="en-US"/>
          </a:p>
        </p:txBody>
      </p:sp>
    </p:spTree>
    <p:extLst>
      <p:ext uri="{BB962C8B-B14F-4D97-AF65-F5344CB8AC3E}">
        <p14:creationId xmlns:p14="http://schemas.microsoft.com/office/powerpoint/2010/main" val="945722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6C5112EE-89C6-4D3E-A3B0-7A3479E9C18A}" type="datetimeFigureOut">
              <a:rPr lang="en-US" smtClean="0"/>
              <a:pPr>
                <a:defRPr/>
              </a:pPr>
              <a:t>11/20/2020</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6E79ACF3-58B3-4A8C-A47B-60F70A07B8F2}" type="slidenum">
              <a:rPr lang="en-US" smtClean="0"/>
              <a:pPr>
                <a:defRPr/>
              </a:pPr>
              <a:t>‹#›</a:t>
            </a:fld>
            <a:endParaRPr lang="en-US"/>
          </a:p>
        </p:txBody>
      </p:sp>
    </p:spTree>
    <p:extLst>
      <p:ext uri="{BB962C8B-B14F-4D97-AF65-F5344CB8AC3E}">
        <p14:creationId xmlns:p14="http://schemas.microsoft.com/office/powerpoint/2010/main" val="1364173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pPr>
              <a:defRPr/>
            </a:pPr>
            <a:fld id="{3CB19261-C777-40A9-AA52-9F6F03303563}" type="datetimeFigureOut">
              <a:rPr lang="en-US" smtClean="0"/>
              <a:pPr>
                <a:defRPr/>
              </a:pPr>
              <a:t>11/20/2020</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3E8C552-D4EF-4A8D-9AF0-34AE1452B2CF}" type="slidenum">
              <a:rPr lang="en-US" smtClean="0"/>
              <a:pPr>
                <a:defRPr/>
              </a:pPr>
              <a:t>‹#›</a:t>
            </a:fld>
            <a:endParaRPr lang="en-US"/>
          </a:p>
        </p:txBody>
      </p:sp>
    </p:spTree>
    <p:extLst>
      <p:ext uri="{BB962C8B-B14F-4D97-AF65-F5344CB8AC3E}">
        <p14:creationId xmlns:p14="http://schemas.microsoft.com/office/powerpoint/2010/main" val="1733584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a:defRPr/>
            </a:pPr>
            <a:fld id="{AC02FA11-8DFC-42E5-A83D-5D77993D4838}" type="datetimeFigureOut">
              <a:rPr lang="en-US" smtClean="0"/>
              <a:pPr>
                <a:defRPr/>
              </a:pPr>
              <a:t>11/20/2020</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AB1F77F-C5D4-4483-9E69-876219DB9583}" type="slidenum">
              <a:rPr lang="en-US" smtClean="0"/>
              <a:pPr>
                <a:defRPr/>
              </a:pPr>
              <a:t>‹#›</a:t>
            </a:fld>
            <a:endParaRPr lang="en-US"/>
          </a:p>
        </p:txBody>
      </p:sp>
    </p:spTree>
    <p:extLst>
      <p:ext uri="{BB962C8B-B14F-4D97-AF65-F5344CB8AC3E}">
        <p14:creationId xmlns:p14="http://schemas.microsoft.com/office/powerpoint/2010/main" val="4177983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A883D3DF-CF0A-4E65-9A6E-6DDB4A530FF9}" type="datetimeFigureOut">
              <a:rPr lang="en-US" smtClean="0"/>
              <a:pPr>
                <a:defRPr/>
              </a:pPr>
              <a:t>11/20/2020</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a:defRPr/>
            </a:pPr>
            <a:fld id="{6FCF5DAC-9991-452B-8DCA-1B27307F9A91}" type="slidenum">
              <a:rPr lang="en-US" smtClean="0"/>
              <a:pPr>
                <a:defRPr/>
              </a:pPr>
              <a:t>‹#›</a:t>
            </a:fld>
            <a:endParaRPr lang="en-US"/>
          </a:p>
        </p:txBody>
      </p:sp>
    </p:spTree>
    <p:extLst>
      <p:ext uri="{BB962C8B-B14F-4D97-AF65-F5344CB8AC3E}">
        <p14:creationId xmlns:p14="http://schemas.microsoft.com/office/powerpoint/2010/main" val="2063148383"/>
      </p:ext>
    </p:extLst>
  </p:cSld>
  <p:clrMap bg1="lt1" tx1="dk1" bg2="lt2" tx2="dk2" accent1="accent1" accent2="accent2" accent3="accent3" accent4="accent4" accent5="accent5" accent6="accent6" hlink="hlink" folHlink="folHlink"/>
  <p:sldLayoutIdLst>
    <p:sldLayoutId id="2147485996" r:id="rId1"/>
    <p:sldLayoutId id="2147485997" r:id="rId2"/>
    <p:sldLayoutId id="2147485998" r:id="rId3"/>
    <p:sldLayoutId id="2147485999" r:id="rId4"/>
    <p:sldLayoutId id="2147486000" r:id="rId5"/>
    <p:sldLayoutId id="2147486001" r:id="rId6"/>
    <p:sldLayoutId id="2147486002" r:id="rId7"/>
    <p:sldLayoutId id="2147486003" r:id="rId8"/>
    <p:sldLayoutId id="2147486004" r:id="rId9"/>
    <p:sldLayoutId id="2147486005" r:id="rId10"/>
    <p:sldLayoutId id="2147486006" r:id="rId11"/>
    <p:sldLayoutId id="2147486007" r:id="rId12"/>
    <p:sldLayoutId id="2147486008" r:id="rId13"/>
    <p:sldLayoutId id="2147486009" r:id="rId14"/>
    <p:sldLayoutId id="2147486010" r:id="rId15"/>
    <p:sldLayoutId id="2147486011" r:id="rId16"/>
    <p:sldLayoutId id="2147486012" r:id="rId17"/>
    <p:sldLayoutId id="2147486013" r:id="rId18"/>
    <p:sldLayoutId id="2147486014" r:id="rId19"/>
    <p:sldLayoutId id="2147486015" r:id="rId20"/>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0.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9.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9.xml"/></Relationships>
</file>

<file path=ppt/slides/_rels/slide11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9.xml"/></Relationships>
</file>

<file path=ppt/slides/_rels/slide1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9.xml"/></Relationships>
</file>

<file path=ppt/slides/_rels/slide1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77.xml"/><Relationship Id="rId1" Type="http://schemas.openxmlformats.org/officeDocument/2006/relationships/slideLayout" Target="../slideLayouts/slideLayout18.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chart" Target="../charts/char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3553" name="Заголовок 1"/>
          <p:cNvSpPr>
            <a:spLocks noGrp="1"/>
          </p:cNvSpPr>
          <p:nvPr>
            <p:ph type="ctrTitle"/>
          </p:nvPr>
        </p:nvSpPr>
        <p:spPr>
          <a:xfrm>
            <a:off x="975360" y="6547104"/>
            <a:ext cx="10777727" cy="219456"/>
          </a:xfrm>
        </p:spPr>
        <p:txBody>
          <a:bodyPr>
            <a:normAutofit fontScale="90000"/>
          </a:bodyPr>
          <a:lstStyle/>
          <a:p>
            <a:pPr algn="ctr"/>
            <a:r>
              <a:rPr lang="ru-RU" sz="6000" b="1" dirty="0">
                <a:latin typeface="Times New Roman" pitchFamily="18" charset="0"/>
              </a:rPr>
              <a:t/>
            </a:r>
            <a:br>
              <a:rPr lang="ru-RU" sz="6000" b="1" dirty="0">
                <a:latin typeface="Times New Roman" pitchFamily="18" charset="0"/>
              </a:rPr>
            </a:br>
            <a:r>
              <a:rPr lang="ru-RU" b="1" dirty="0">
                <a:solidFill>
                  <a:schemeClr val="tx1"/>
                </a:solidFill>
                <a:latin typeface="Times New Roman" panose="02020603050405020304" pitchFamily="18" charset="0"/>
                <a:cs typeface="Times New Roman" panose="02020603050405020304" pitchFamily="18" charset="0"/>
              </a:rPr>
              <a:t>Бюджет для граждан</a:t>
            </a:r>
            <a:br>
              <a:rPr lang="ru-RU" b="1" dirty="0">
                <a:solidFill>
                  <a:schemeClr val="tx1"/>
                </a:solidFill>
                <a:latin typeface="Times New Roman" panose="02020603050405020304" pitchFamily="18" charset="0"/>
                <a:cs typeface="Times New Roman" panose="02020603050405020304" pitchFamily="18" charset="0"/>
              </a:rPr>
            </a:br>
            <a:r>
              <a:rPr lang="ru-RU" b="1" dirty="0">
                <a:latin typeface="Times New Roman" pitchFamily="18" charset="0"/>
              </a:rPr>
              <a:t/>
            </a:r>
            <a:br>
              <a:rPr lang="ru-RU" b="1" dirty="0">
                <a:latin typeface="Times New Roman" pitchFamily="18" charset="0"/>
              </a:rPr>
            </a:br>
            <a:r>
              <a:rPr lang="ru-RU" b="1" dirty="0">
                <a:latin typeface="Times New Roman" pitchFamily="18" charset="0"/>
              </a:rPr>
              <a:t/>
            </a:r>
            <a:br>
              <a:rPr lang="ru-RU" b="1" dirty="0">
                <a:latin typeface="Times New Roman" pitchFamily="18" charset="0"/>
              </a:rPr>
            </a:br>
            <a:r>
              <a:rPr lang="ru-RU" b="1" dirty="0">
                <a:latin typeface="Times New Roman" pitchFamily="18" charset="0"/>
              </a:rPr>
              <a:t/>
            </a:r>
            <a:br>
              <a:rPr lang="ru-RU" b="1" dirty="0">
                <a:latin typeface="Times New Roman" pitchFamily="18" charset="0"/>
              </a:rPr>
            </a:br>
            <a:r>
              <a:rPr lang="ru-RU" b="1" dirty="0">
                <a:latin typeface="Times New Roman" pitchFamily="18" charset="0"/>
              </a:rPr>
              <a:t/>
            </a:r>
            <a:br>
              <a:rPr lang="ru-RU" b="1" dirty="0">
                <a:latin typeface="Times New Roman" pitchFamily="18" charset="0"/>
              </a:rPr>
            </a:br>
            <a:r>
              <a:rPr lang="ru-RU" b="1" dirty="0">
                <a:latin typeface="Times New Roman" pitchFamily="18" charset="0"/>
              </a:rPr>
              <a:t/>
            </a:r>
            <a:br>
              <a:rPr lang="ru-RU" b="1" dirty="0">
                <a:latin typeface="Times New Roman" pitchFamily="18" charset="0"/>
              </a:rPr>
            </a:br>
            <a:r>
              <a:rPr lang="ru-RU" sz="4000" b="1" dirty="0">
                <a:solidFill>
                  <a:schemeClr val="tx1"/>
                </a:solidFill>
                <a:latin typeface="Times New Roman" panose="02020603050405020304" pitchFamily="18" charset="0"/>
                <a:cs typeface="Times New Roman" panose="02020603050405020304" pitchFamily="18" charset="0"/>
              </a:rPr>
              <a:t>Проект бюджета </a:t>
            </a:r>
            <a:br>
              <a:rPr lang="ru-RU" sz="4000" b="1" dirty="0">
                <a:solidFill>
                  <a:schemeClr val="tx1"/>
                </a:solidFill>
                <a:latin typeface="Times New Roman" panose="02020603050405020304" pitchFamily="18" charset="0"/>
                <a:cs typeface="Times New Roman" panose="02020603050405020304" pitchFamily="18" charset="0"/>
              </a:rPr>
            </a:br>
            <a:r>
              <a:rPr lang="ru-RU" sz="4000" b="1" dirty="0">
                <a:solidFill>
                  <a:schemeClr val="tx1"/>
                </a:solidFill>
                <a:latin typeface="Times New Roman" panose="02020603050405020304" pitchFamily="18" charset="0"/>
                <a:cs typeface="Times New Roman" panose="02020603050405020304" pitchFamily="18" charset="0"/>
              </a:rPr>
              <a:t>городского округа Серебряные Пруды на 2021 год и на плановый период 2022 и 2023 годов</a:t>
            </a:r>
            <a:r>
              <a:rPr lang="ru-RU" b="1" dirty="0">
                <a:latin typeface="Times New Roman" pitchFamily="18" charset="0"/>
              </a:rPr>
              <a:t/>
            </a:r>
            <a:br>
              <a:rPr lang="ru-RU" b="1" dirty="0">
                <a:latin typeface="Times New Roman" pitchFamily="18" charset="0"/>
              </a:rPr>
            </a:br>
            <a:r>
              <a:rPr lang="ru-RU" sz="2800" b="1" dirty="0">
                <a:solidFill>
                  <a:schemeClr val="tx1"/>
                </a:solidFill>
                <a:latin typeface="Times New Roman" pitchFamily="18" charset="0"/>
              </a:rPr>
              <a:t/>
            </a:r>
            <a:br>
              <a:rPr lang="ru-RU" sz="2800" b="1" dirty="0">
                <a:solidFill>
                  <a:schemeClr val="tx1"/>
                </a:solidFill>
                <a:latin typeface="Times New Roman" pitchFamily="18" charset="0"/>
              </a:rPr>
            </a:br>
            <a:r>
              <a:rPr lang="ru-RU" sz="2800" b="1" dirty="0">
                <a:solidFill>
                  <a:schemeClr val="tx1"/>
                </a:solidFill>
                <a:latin typeface="Times New Roman" pitchFamily="18" charset="0"/>
              </a:rPr>
              <a:t> </a:t>
            </a:r>
          </a:p>
        </p:txBody>
      </p:sp>
      <p:pic>
        <p:nvPicPr>
          <p:cNvPr id="2" name="Рисунок 1"/>
          <p:cNvPicPr>
            <a:picLocks noChangeAspect="1"/>
          </p:cNvPicPr>
          <p:nvPr/>
        </p:nvPicPr>
        <p:blipFill>
          <a:blip r:embed="rId2"/>
          <a:stretch>
            <a:fillRect/>
          </a:stretch>
        </p:blipFill>
        <p:spPr>
          <a:xfrm>
            <a:off x="5108447" y="1289495"/>
            <a:ext cx="2438401" cy="296977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8673" name="Rectangle 2"/>
          <p:cNvSpPr>
            <a:spLocks noGrp="1"/>
          </p:cNvSpPr>
          <p:nvPr>
            <p:ph type="title"/>
          </p:nvPr>
        </p:nvSpPr>
        <p:spPr>
          <a:xfrm>
            <a:off x="1050324" y="222422"/>
            <a:ext cx="10033687" cy="605481"/>
          </a:xfrm>
        </p:spPr>
        <p:txBody>
          <a:bodyPr>
            <a:noAutofit/>
          </a:bodyPr>
          <a:lstStyle/>
          <a:p>
            <a:pPr algn="ctr"/>
            <a:r>
              <a:rPr lang="ru-RU" sz="2400" b="1" dirty="0">
                <a:solidFill>
                  <a:schemeClr val="bg1"/>
                </a:solidFill>
                <a:latin typeface="Times New Roman" pitchFamily="18" charset="0"/>
              </a:rPr>
              <a:t>Основные показатели прогноза социально-экономического развития городского округа Серебряные Пруды</a:t>
            </a:r>
          </a:p>
        </p:txBody>
      </p:sp>
      <p:graphicFrame>
        <p:nvGraphicFramePr>
          <p:cNvPr id="432227" name="Group 99"/>
          <p:cNvGraphicFramePr>
            <a:graphicFrameLocks noGrp="1"/>
          </p:cNvGraphicFramePr>
          <p:nvPr>
            <p:extLst>
              <p:ext uri="{D42A27DB-BD31-4B8C-83A1-F6EECF244321}">
                <p14:modId xmlns:p14="http://schemas.microsoft.com/office/powerpoint/2010/main" val="1159353104"/>
              </p:ext>
            </p:extLst>
          </p:nvPr>
        </p:nvGraphicFramePr>
        <p:xfrm>
          <a:off x="472273" y="1175655"/>
          <a:ext cx="11203913" cy="5194944"/>
        </p:xfrm>
        <a:graphic>
          <a:graphicData uri="http://schemas.openxmlformats.org/drawingml/2006/table">
            <a:tbl>
              <a:tblPr/>
              <a:tblGrid>
                <a:gridCol w="2978063">
                  <a:extLst>
                    <a:ext uri="{9D8B030D-6E8A-4147-A177-3AD203B41FA5}">
                      <a16:colId xmlns="" xmlns:a16="http://schemas.microsoft.com/office/drawing/2014/main" val="20000"/>
                    </a:ext>
                  </a:extLst>
                </a:gridCol>
                <a:gridCol w="1431102">
                  <a:extLst>
                    <a:ext uri="{9D8B030D-6E8A-4147-A177-3AD203B41FA5}">
                      <a16:colId xmlns="" xmlns:a16="http://schemas.microsoft.com/office/drawing/2014/main" val="20001"/>
                    </a:ext>
                  </a:extLst>
                </a:gridCol>
                <a:gridCol w="1103303">
                  <a:extLst>
                    <a:ext uri="{9D8B030D-6E8A-4147-A177-3AD203B41FA5}">
                      <a16:colId xmlns="" xmlns:a16="http://schemas.microsoft.com/office/drawing/2014/main" val="20002"/>
                    </a:ext>
                  </a:extLst>
                </a:gridCol>
                <a:gridCol w="1342816">
                  <a:extLst>
                    <a:ext uri="{9D8B030D-6E8A-4147-A177-3AD203B41FA5}">
                      <a16:colId xmlns="" xmlns:a16="http://schemas.microsoft.com/office/drawing/2014/main" val="20003"/>
                    </a:ext>
                  </a:extLst>
                </a:gridCol>
                <a:gridCol w="1112108">
                  <a:extLst>
                    <a:ext uri="{9D8B030D-6E8A-4147-A177-3AD203B41FA5}">
                      <a16:colId xmlns="" xmlns:a16="http://schemas.microsoft.com/office/drawing/2014/main" val="20004"/>
                    </a:ext>
                  </a:extLst>
                </a:gridCol>
                <a:gridCol w="1655805">
                  <a:extLst>
                    <a:ext uri="{9D8B030D-6E8A-4147-A177-3AD203B41FA5}">
                      <a16:colId xmlns="" xmlns:a16="http://schemas.microsoft.com/office/drawing/2014/main" val="20005"/>
                    </a:ext>
                  </a:extLst>
                </a:gridCol>
                <a:gridCol w="1580716">
                  <a:extLst>
                    <a:ext uri="{9D8B030D-6E8A-4147-A177-3AD203B41FA5}">
                      <a16:colId xmlns="" xmlns:a16="http://schemas.microsoft.com/office/drawing/2014/main" val="20006"/>
                    </a:ext>
                  </a:extLst>
                </a:gridCol>
              </a:tblGrid>
              <a:tr h="1222384">
                <a:tc>
                  <a:txBody>
                    <a:bodyPr/>
                    <a:lstStyle/>
                    <a:p>
                      <a:pPr marL="0" marR="0" lvl="0" indent="0" algn="ctr"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Показатели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Единицы измерения</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2019 отчет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2020 оценка</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2021</a:t>
                      </a:r>
                    </a:p>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прогноз</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2022 </a:t>
                      </a:r>
                    </a:p>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прогноз</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2023</a:t>
                      </a:r>
                    </a:p>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 прогноз</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extLst>
                  <a:ext uri="{0D108BD9-81ED-4DB2-BD59-A6C34878D82A}">
                    <a16:rowId xmlns="" xmlns:a16="http://schemas.microsoft.com/office/drawing/2014/main" val="10000"/>
                  </a:ext>
                </a:extLst>
              </a:tr>
              <a:tr h="804444">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a:ln>
                            <a:noFill/>
                          </a:ln>
                          <a:solidFill>
                            <a:schemeClr val="bg1"/>
                          </a:solidFill>
                          <a:effectLst/>
                          <a:latin typeface="Times New Roman" pitchFamily="18" charset="0"/>
                        </a:rPr>
                        <a:t>Фонд заработной платы</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a:ln>
                            <a:noFill/>
                          </a:ln>
                          <a:solidFill>
                            <a:schemeClr val="bg1"/>
                          </a:solidFill>
                          <a:effectLst/>
                          <a:latin typeface="Times New Roman" pitchFamily="18" charset="0"/>
                        </a:rPr>
                        <a:t>млн.</a:t>
                      </a:r>
                    </a:p>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a:ln>
                            <a:noFill/>
                          </a:ln>
                          <a:solidFill>
                            <a:schemeClr val="bg1"/>
                          </a:solidFill>
                          <a:effectLst/>
                          <a:latin typeface="Times New Roman" pitchFamily="18" charset="0"/>
                        </a:rPr>
                        <a:t>рублей</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2123,0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2223,4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2335,6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2447,1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2565,8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extLst>
                  <a:ext uri="{0D108BD9-81ED-4DB2-BD59-A6C34878D82A}">
                    <a16:rowId xmlns="" xmlns:a16="http://schemas.microsoft.com/office/drawing/2014/main" val="10001"/>
                  </a:ext>
                </a:extLst>
              </a:tr>
              <a:tr h="958940">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Среднемесячная номинальная начисленная заработная плата</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рублей</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40 773,6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41 370,8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43 338,5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45 306,6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47 325,5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extLst>
                  <a:ext uri="{0D108BD9-81ED-4DB2-BD59-A6C34878D82A}">
                    <a16:rowId xmlns="" xmlns:a16="http://schemas.microsoft.com/office/drawing/2014/main" val="10002"/>
                  </a:ext>
                </a:extLst>
              </a:tr>
              <a:tr h="804444">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Потребительский рынок</a:t>
                      </a:r>
                    </a:p>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Оборот розничной торговли</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млн.</a:t>
                      </a:r>
                    </a:p>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рублей</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4 153,5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4 371,6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4 614,9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4 900,4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5 234,0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extLst>
                  <a:ext uri="{0D108BD9-81ED-4DB2-BD59-A6C34878D82A}">
                    <a16:rowId xmlns="" xmlns:a16="http://schemas.microsoft.com/office/drawing/2014/main" val="10003"/>
                  </a:ext>
                </a:extLst>
              </a:tr>
              <a:tr h="671257">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Уровень обеспеченности населения жильем</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a:ln>
                            <a:noFill/>
                          </a:ln>
                          <a:solidFill>
                            <a:schemeClr val="bg1"/>
                          </a:solidFill>
                          <a:effectLst/>
                          <a:latin typeface="Times New Roman" pitchFamily="18" charset="0"/>
                        </a:rPr>
                        <a:t>кв.м. на человека</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29,97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30,88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31,74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32,64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33,15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extLst>
                  <a:ext uri="{0D108BD9-81ED-4DB2-BD59-A6C34878D82A}">
                    <a16:rowId xmlns="" xmlns:a16="http://schemas.microsoft.com/office/drawing/2014/main" val="10004"/>
                  </a:ext>
                </a:extLst>
              </a:tr>
            </a:tbl>
          </a:graphicData>
        </a:graphic>
      </p:graphicFrame>
    </p:spTree>
  </p:cSld>
  <p:clrMapOvr>
    <a:overrideClrMapping bg1="dk1" tx1="lt1" bg2="dk2" tx2="lt2" accent1="accent1" accent2="accent2" accent3="accent3" accent4="accent4" accent5="accent5" accent6="accent6" hlink="hlink" folHlink="folHlink"/>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19456"/>
            <a:ext cx="8664402" cy="1710944"/>
          </a:xfrm>
        </p:spPr>
        <p:txBody>
          <a:bodyPr>
            <a:noAutofit/>
          </a:bodyPr>
          <a:lstStyle/>
          <a:p>
            <a:r>
              <a:rPr lang="ru-RU" sz="2800" dirty="0">
                <a:latin typeface="Times New Roman" panose="02020603050405020304" pitchFamily="18" charset="0"/>
                <a:cs typeface="Times New Roman" panose="02020603050405020304" pitchFamily="18" charset="0"/>
              </a:rPr>
              <a:t/>
            </a:r>
            <a:br>
              <a:rPr lang="ru-RU" sz="2800" dirty="0">
                <a:latin typeface="Times New Roman" panose="02020603050405020304" pitchFamily="18" charset="0"/>
                <a:cs typeface="Times New Roman" panose="02020603050405020304" pitchFamily="18" charset="0"/>
              </a:rPr>
            </a:br>
            <a:r>
              <a:rPr lang="ru-RU" sz="2400" b="1" dirty="0">
                <a:solidFill>
                  <a:schemeClr val="tx2"/>
                </a:solidFill>
                <a:latin typeface="Times New Roman" panose="02020603050405020304" pitchFamily="18" charset="0"/>
                <a:cs typeface="Times New Roman" panose="02020603050405020304" pitchFamily="18" charset="0"/>
              </a:rPr>
              <a:t>Муниципальная программа</a:t>
            </a:r>
            <a:br>
              <a:rPr lang="ru-RU" sz="2400" b="1" dirty="0">
                <a:solidFill>
                  <a:schemeClr val="tx2"/>
                </a:solidFill>
                <a:latin typeface="Times New Roman" panose="02020603050405020304" pitchFamily="18" charset="0"/>
                <a:cs typeface="Times New Roman" panose="02020603050405020304" pitchFamily="18" charset="0"/>
              </a:rPr>
            </a:br>
            <a:r>
              <a:rPr lang="ru-RU" sz="2400" b="1" dirty="0">
                <a:solidFill>
                  <a:schemeClr val="tx2"/>
                </a:solidFill>
                <a:latin typeface="Times New Roman" panose="02020603050405020304" pitchFamily="18" charset="0"/>
                <a:cs typeface="Times New Roman" panose="02020603050405020304" pitchFamily="18" charset="0"/>
              </a:rPr>
              <a:t> «Предпринимательство»</a:t>
            </a:r>
            <a:br>
              <a:rPr lang="ru-RU" sz="2400" b="1" dirty="0">
                <a:solidFill>
                  <a:schemeClr val="tx2"/>
                </a:solidFill>
                <a:latin typeface="Times New Roman" panose="02020603050405020304" pitchFamily="18" charset="0"/>
                <a:cs typeface="Times New Roman" panose="02020603050405020304" pitchFamily="18" charset="0"/>
              </a:rPr>
            </a:br>
            <a:r>
              <a:rPr lang="ru-RU" sz="3200" b="1" dirty="0">
                <a:latin typeface="Times New Roman" panose="02020603050405020304" pitchFamily="18" charset="0"/>
                <a:cs typeface="Times New Roman" panose="02020603050405020304" pitchFamily="18" charset="0"/>
              </a:rPr>
              <a:t> </a:t>
            </a:r>
            <a:r>
              <a:rPr lang="ru-RU" sz="2800" dirty="0">
                <a:latin typeface="Times New Roman" panose="02020603050405020304" pitchFamily="18" charset="0"/>
                <a:cs typeface="Times New Roman" panose="02020603050405020304" pitchFamily="18" charset="0"/>
              </a:rPr>
              <a:t/>
            </a:r>
            <a:br>
              <a:rPr lang="ru-RU" sz="2800" dirty="0">
                <a:latin typeface="Times New Roman" panose="02020603050405020304" pitchFamily="18" charset="0"/>
                <a:cs typeface="Times New Roman" panose="02020603050405020304" pitchFamily="18" charset="0"/>
              </a:rPr>
            </a:br>
            <a:r>
              <a:rPr lang="ru-RU" sz="2800" dirty="0" smtClean="0">
                <a:latin typeface="Times New Roman" panose="02020603050405020304" pitchFamily="18" charset="0"/>
                <a:cs typeface="Times New Roman" panose="02020603050405020304" pitchFamily="18" charset="0"/>
              </a:rPr>
              <a:t/>
            </a:r>
            <a:br>
              <a:rPr lang="ru-RU" sz="2800" dirty="0" smtClean="0">
                <a:latin typeface="Times New Roman" panose="02020603050405020304" pitchFamily="18" charset="0"/>
                <a:cs typeface="Times New Roman" panose="02020603050405020304" pitchFamily="18" charset="0"/>
              </a:rPr>
            </a:br>
            <a:r>
              <a:rPr lang="ru-RU" sz="2800" dirty="0" smtClean="0">
                <a:solidFill>
                  <a:schemeClr val="tx2"/>
                </a:solidFill>
                <a:latin typeface="Times New Roman" panose="02020603050405020304" pitchFamily="18" charset="0"/>
                <a:cs typeface="Times New Roman" panose="02020603050405020304" pitchFamily="18" charset="0"/>
              </a:rPr>
              <a:t>Подпрограммы</a:t>
            </a:r>
            <a:r>
              <a:rPr lang="ru-RU" sz="2800" dirty="0">
                <a:solidFill>
                  <a:schemeClr val="tx2"/>
                </a:solidFill>
                <a:latin typeface="Times New Roman" panose="02020603050405020304" pitchFamily="18" charset="0"/>
                <a:cs typeface="Times New Roman" panose="02020603050405020304" pitchFamily="18" charset="0"/>
              </a:rPr>
              <a:t>:</a:t>
            </a:r>
            <a:br>
              <a:rPr lang="ru-RU" sz="2800" dirty="0">
                <a:solidFill>
                  <a:schemeClr val="tx2"/>
                </a:solidFill>
                <a:latin typeface="Times New Roman" panose="02020603050405020304" pitchFamily="18" charset="0"/>
                <a:cs typeface="Times New Roman" panose="02020603050405020304" pitchFamily="18" charset="0"/>
              </a:rPr>
            </a:br>
            <a:r>
              <a:rPr lang="ru-RU" sz="2400" dirty="0">
                <a:solidFill>
                  <a:schemeClr val="tx2"/>
                </a:solidFill>
                <a:latin typeface="Times New Roman" panose="02020603050405020304" pitchFamily="18" charset="0"/>
                <a:cs typeface="Times New Roman" panose="02020603050405020304" pitchFamily="18" charset="0"/>
              </a:rPr>
              <a:t> «Инвестиции» </a:t>
            </a:r>
            <a:br>
              <a:rPr lang="ru-RU" sz="2400" dirty="0">
                <a:solidFill>
                  <a:schemeClr val="tx2"/>
                </a:solidFill>
                <a:latin typeface="Times New Roman" panose="02020603050405020304" pitchFamily="18" charset="0"/>
                <a:cs typeface="Times New Roman" panose="02020603050405020304" pitchFamily="18" charset="0"/>
              </a:rPr>
            </a:br>
            <a:r>
              <a:rPr lang="ru-RU" sz="2400" dirty="0">
                <a:solidFill>
                  <a:schemeClr val="tx2"/>
                </a:solidFill>
                <a:latin typeface="Times New Roman" panose="02020603050405020304" pitchFamily="18" charset="0"/>
                <a:cs typeface="Times New Roman" panose="02020603050405020304" pitchFamily="18" charset="0"/>
              </a:rPr>
              <a:t> « Развитие конкуренции»          </a:t>
            </a:r>
            <a:br>
              <a:rPr lang="ru-RU" sz="2400" dirty="0">
                <a:solidFill>
                  <a:schemeClr val="tx2"/>
                </a:solidFill>
                <a:latin typeface="Times New Roman" panose="02020603050405020304" pitchFamily="18" charset="0"/>
                <a:cs typeface="Times New Roman" panose="02020603050405020304" pitchFamily="18" charset="0"/>
              </a:rPr>
            </a:br>
            <a:r>
              <a:rPr lang="ru-RU" sz="2400" dirty="0">
                <a:solidFill>
                  <a:schemeClr val="tx2"/>
                </a:solidFill>
                <a:latin typeface="Times New Roman" panose="02020603050405020304" pitchFamily="18" charset="0"/>
                <a:cs typeface="Times New Roman" panose="02020603050405020304" pitchFamily="18" charset="0"/>
              </a:rPr>
              <a:t> «Развитие малого и </a:t>
            </a:r>
            <a:r>
              <a:rPr lang="ru-RU" sz="2400" dirty="0" smtClean="0">
                <a:solidFill>
                  <a:schemeClr val="tx2"/>
                </a:solidFill>
                <a:latin typeface="Times New Roman" panose="02020603050405020304" pitchFamily="18" charset="0"/>
                <a:cs typeface="Times New Roman" panose="02020603050405020304" pitchFamily="18" charset="0"/>
              </a:rPr>
              <a:t>среднего</a:t>
            </a:r>
            <a:br>
              <a:rPr lang="ru-RU" sz="2400" dirty="0" smtClean="0">
                <a:solidFill>
                  <a:schemeClr val="tx2"/>
                </a:solidFill>
                <a:latin typeface="Times New Roman" panose="02020603050405020304" pitchFamily="18" charset="0"/>
                <a:cs typeface="Times New Roman" panose="02020603050405020304" pitchFamily="18" charset="0"/>
              </a:rPr>
            </a:br>
            <a:r>
              <a:rPr lang="ru-RU" sz="2400" dirty="0" smtClean="0">
                <a:solidFill>
                  <a:schemeClr val="tx2"/>
                </a:solidFill>
                <a:latin typeface="Times New Roman" panose="02020603050405020304" pitchFamily="18" charset="0"/>
                <a:cs typeface="Times New Roman" panose="02020603050405020304" pitchFamily="18" charset="0"/>
              </a:rPr>
              <a:t> </a:t>
            </a:r>
            <a:r>
              <a:rPr lang="ru-RU" sz="2400" dirty="0">
                <a:solidFill>
                  <a:schemeClr val="tx2"/>
                </a:solidFill>
                <a:latin typeface="Times New Roman" panose="02020603050405020304" pitchFamily="18" charset="0"/>
                <a:cs typeface="Times New Roman" panose="02020603050405020304" pitchFamily="18" charset="0"/>
              </a:rPr>
              <a:t>предпринимательства»                                                                 «Развитие потребительского </a:t>
            </a:r>
            <a:r>
              <a:rPr lang="ru-RU" sz="2400" dirty="0" smtClean="0">
                <a:solidFill>
                  <a:schemeClr val="tx2"/>
                </a:solidFill>
                <a:latin typeface="Times New Roman" panose="02020603050405020304" pitchFamily="18" charset="0"/>
                <a:cs typeface="Times New Roman" panose="02020603050405020304" pitchFamily="18" charset="0"/>
              </a:rPr>
              <a:t/>
            </a:r>
            <a:br>
              <a:rPr lang="ru-RU" sz="2400" dirty="0" smtClean="0">
                <a:solidFill>
                  <a:schemeClr val="tx2"/>
                </a:solidFill>
                <a:latin typeface="Times New Roman" panose="02020603050405020304" pitchFamily="18" charset="0"/>
                <a:cs typeface="Times New Roman" panose="02020603050405020304" pitchFamily="18" charset="0"/>
              </a:rPr>
            </a:br>
            <a:r>
              <a:rPr lang="ru-RU" sz="2400" dirty="0" smtClean="0">
                <a:solidFill>
                  <a:schemeClr val="tx2"/>
                </a:solidFill>
                <a:latin typeface="Times New Roman" panose="02020603050405020304" pitchFamily="18" charset="0"/>
                <a:cs typeface="Times New Roman" panose="02020603050405020304" pitchFamily="18" charset="0"/>
              </a:rPr>
              <a:t>рынка </a:t>
            </a:r>
            <a:r>
              <a:rPr lang="ru-RU" sz="2400" dirty="0">
                <a:solidFill>
                  <a:schemeClr val="tx2"/>
                </a:solidFill>
                <a:latin typeface="Times New Roman" panose="02020603050405020304" pitchFamily="18" charset="0"/>
                <a:cs typeface="Times New Roman" panose="02020603050405020304" pitchFamily="18" charset="0"/>
              </a:rPr>
              <a:t>и услуг»</a:t>
            </a:r>
            <a:br>
              <a:rPr lang="ru-RU" sz="2400" dirty="0">
                <a:solidFill>
                  <a:schemeClr val="tx2"/>
                </a:solidFill>
                <a:latin typeface="Times New Roman" panose="02020603050405020304" pitchFamily="18" charset="0"/>
                <a:cs typeface="Times New Roman" panose="02020603050405020304" pitchFamily="18" charset="0"/>
              </a:rPr>
            </a:br>
            <a:r>
              <a:rPr lang="ru-RU" sz="2400" dirty="0">
                <a:solidFill>
                  <a:schemeClr val="tx2"/>
                </a:solidFill>
                <a:latin typeface="Times New Roman" panose="02020603050405020304" pitchFamily="18" charset="0"/>
                <a:cs typeface="Times New Roman" panose="02020603050405020304" pitchFamily="18" charset="0"/>
              </a:rPr>
              <a:t>«Обеспечивающая  подпрограмма»</a:t>
            </a:r>
            <a:br>
              <a:rPr lang="ru-RU" sz="2400" dirty="0">
                <a:solidFill>
                  <a:schemeClr val="tx2"/>
                </a:solidFill>
                <a:latin typeface="Times New Roman" panose="02020603050405020304" pitchFamily="18" charset="0"/>
                <a:cs typeface="Times New Roman" panose="02020603050405020304" pitchFamily="18" charset="0"/>
              </a:rPr>
            </a:br>
            <a:endParaRPr lang="ru-RU" sz="2400" dirty="0">
              <a:solidFill>
                <a:schemeClr val="tx2"/>
              </a:solidFill>
              <a:latin typeface="Times New Roman" panose="02020603050405020304" pitchFamily="18" charset="0"/>
              <a:cs typeface="Times New Roman" panose="02020603050405020304" pitchFamily="18" charset="0"/>
            </a:endParaRPr>
          </a:p>
        </p:txBody>
      </p:sp>
      <p:graphicFrame>
        <p:nvGraphicFramePr>
          <p:cNvPr id="6" name="Объект 5"/>
          <p:cNvGraphicFramePr>
            <a:graphicFrameLocks noGrp="1"/>
          </p:cNvGraphicFramePr>
          <p:nvPr>
            <p:ph idx="1"/>
            <p:extLst>
              <p:ext uri="{D42A27DB-BD31-4B8C-83A1-F6EECF244321}">
                <p14:modId xmlns:p14="http://schemas.microsoft.com/office/powerpoint/2010/main" val="3663325095"/>
              </p:ext>
            </p:extLst>
          </p:nvPr>
        </p:nvGraphicFramePr>
        <p:xfrm>
          <a:off x="5559552" y="2468563"/>
          <a:ext cx="5887910" cy="4090733"/>
        </p:xfrm>
        <a:graphic>
          <a:graphicData uri="http://schemas.openxmlformats.org/drawingml/2006/chart">
            <c:chart xmlns:c="http://schemas.openxmlformats.org/drawingml/2006/chart" xmlns:r="http://schemas.openxmlformats.org/officeDocument/2006/relationships" r:id="rId3"/>
          </a:graphicData>
        </a:graphic>
      </p:graphicFrame>
      <p:pic>
        <p:nvPicPr>
          <p:cNvPr id="3" name="Рисунок 2"/>
          <p:cNvPicPr>
            <a:picLocks noChangeAspect="1"/>
          </p:cNvPicPr>
          <p:nvPr/>
        </p:nvPicPr>
        <p:blipFill>
          <a:blip r:embed="rId4"/>
          <a:stretch>
            <a:fillRect/>
          </a:stretch>
        </p:blipFill>
        <p:spPr>
          <a:xfrm>
            <a:off x="8138930" y="92311"/>
            <a:ext cx="3791160" cy="2528970"/>
          </a:xfrm>
          <a:prstGeom prst="rect">
            <a:avLst/>
          </a:prstGeom>
        </p:spPr>
      </p:pic>
    </p:spTree>
    <p:extLst>
      <p:ext uri="{BB962C8B-B14F-4D97-AF65-F5344CB8AC3E}">
        <p14:creationId xmlns:p14="http://schemas.microsoft.com/office/powerpoint/2010/main" val="391490208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04287" y="182879"/>
            <a:ext cx="9746743" cy="621793"/>
          </a:xfrm>
        </p:spPr>
        <p:txBody>
          <a:bodyPr>
            <a:normAutofit/>
          </a:bodyPr>
          <a:lstStyle/>
          <a:p>
            <a:r>
              <a:rPr lang="ru-RU" sz="2400" b="1" dirty="0">
                <a:solidFill>
                  <a:schemeClr val="tx2"/>
                </a:solidFill>
                <a:latin typeface="Times New Roman" panose="02020603050405020304" pitchFamily="18" charset="0"/>
                <a:cs typeface="Times New Roman" panose="02020603050405020304" pitchFamily="18" charset="0"/>
              </a:rPr>
              <a:t>Показатели подпрограммы «Инвестиции»</a:t>
            </a:r>
          </a:p>
        </p:txBody>
      </p:sp>
      <p:graphicFrame>
        <p:nvGraphicFramePr>
          <p:cNvPr id="4" name="Объект 3"/>
          <p:cNvGraphicFramePr>
            <a:graphicFrameLocks noGrp="1"/>
          </p:cNvGraphicFramePr>
          <p:nvPr>
            <p:ph idx="1"/>
            <p:extLst>
              <p:ext uri="{D42A27DB-BD31-4B8C-83A1-F6EECF244321}">
                <p14:modId xmlns:p14="http://schemas.microsoft.com/office/powerpoint/2010/main" val="4160204198"/>
              </p:ext>
            </p:extLst>
          </p:nvPr>
        </p:nvGraphicFramePr>
        <p:xfrm>
          <a:off x="140969" y="780288"/>
          <a:ext cx="11910062" cy="5871401"/>
        </p:xfrm>
        <a:graphic>
          <a:graphicData uri="http://schemas.openxmlformats.org/drawingml/2006/table">
            <a:tbl>
              <a:tblPr firstRow="1" bandRow="1">
                <a:tableStyleId>{5C22544A-7EE6-4342-B048-85BDC9FD1C3A}</a:tableStyleId>
              </a:tblPr>
              <a:tblGrid>
                <a:gridCol w="7377446">
                  <a:extLst>
                    <a:ext uri="{9D8B030D-6E8A-4147-A177-3AD203B41FA5}">
                      <a16:colId xmlns="" xmlns:a16="http://schemas.microsoft.com/office/drawing/2014/main" val="20000"/>
                    </a:ext>
                  </a:extLst>
                </a:gridCol>
                <a:gridCol w="976582">
                  <a:extLst>
                    <a:ext uri="{9D8B030D-6E8A-4147-A177-3AD203B41FA5}">
                      <a16:colId xmlns="" xmlns:a16="http://schemas.microsoft.com/office/drawing/2014/main" val="20001"/>
                    </a:ext>
                  </a:extLst>
                </a:gridCol>
                <a:gridCol w="849202">
                  <a:extLst>
                    <a:ext uri="{9D8B030D-6E8A-4147-A177-3AD203B41FA5}">
                      <a16:colId xmlns="" xmlns:a16="http://schemas.microsoft.com/office/drawing/2014/main" val="20002"/>
                    </a:ext>
                  </a:extLst>
                </a:gridCol>
                <a:gridCol w="849202"/>
                <a:gridCol w="605057">
                  <a:extLst>
                    <a:ext uri="{9D8B030D-6E8A-4147-A177-3AD203B41FA5}">
                      <a16:colId xmlns="" xmlns:a16="http://schemas.microsoft.com/office/drawing/2014/main" val="20003"/>
                    </a:ext>
                  </a:extLst>
                </a:gridCol>
                <a:gridCol w="700592">
                  <a:extLst>
                    <a:ext uri="{9D8B030D-6E8A-4147-A177-3AD203B41FA5}">
                      <a16:colId xmlns="" xmlns:a16="http://schemas.microsoft.com/office/drawing/2014/main" val="20004"/>
                    </a:ext>
                  </a:extLst>
                </a:gridCol>
                <a:gridCol w="551981">
                  <a:extLst>
                    <a:ext uri="{9D8B030D-6E8A-4147-A177-3AD203B41FA5}">
                      <a16:colId xmlns="" xmlns:a16="http://schemas.microsoft.com/office/drawing/2014/main" val="20005"/>
                    </a:ext>
                  </a:extLst>
                </a:gridCol>
              </a:tblGrid>
              <a:tr h="731520">
                <a:tc>
                  <a:txBody>
                    <a:bodyPr/>
                    <a:lstStyle/>
                    <a:p>
                      <a:pPr algn="ctr"/>
                      <a:r>
                        <a:rPr lang="ru-RU" sz="1400" dirty="0">
                          <a:solidFill>
                            <a:schemeClr val="tx2"/>
                          </a:solidFill>
                          <a:latin typeface="Times New Roman" panose="02020603050405020304" pitchFamily="18" charset="0"/>
                          <a:cs typeface="Times New Roman" panose="02020603050405020304" pitchFamily="18" charset="0"/>
                        </a:rPr>
                        <a:t>Показатель реализации мероприятий</a:t>
                      </a:r>
                    </a:p>
                  </a:txBody>
                  <a:tcPr>
                    <a:solidFill>
                      <a:schemeClr val="bg1">
                        <a:lumMod val="75000"/>
                      </a:schemeClr>
                    </a:solidFill>
                  </a:tcPr>
                </a:tc>
                <a:tc>
                  <a:txBody>
                    <a:bodyPr/>
                    <a:lstStyle/>
                    <a:p>
                      <a:pPr algn="ctr">
                        <a:lnSpc>
                          <a:spcPct val="115000"/>
                        </a:lnSpc>
                        <a:spcAft>
                          <a:spcPts val="0"/>
                        </a:spcAft>
                      </a:pPr>
                      <a:r>
                        <a:rPr lang="ru-RU" sz="14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Тип показателя</a:t>
                      </a:r>
                    </a:p>
                  </a:txBody>
                  <a:tcPr marL="39370" marR="39370" marT="64770" marB="64770" anchor="ctr">
                    <a:solidFill>
                      <a:schemeClr val="bg1">
                        <a:lumMod val="75000"/>
                      </a:schemeClr>
                    </a:solidFill>
                  </a:tcPr>
                </a:tc>
                <a:tc>
                  <a:txBody>
                    <a:bodyPr/>
                    <a:lstStyle/>
                    <a:p>
                      <a:pPr algn="ctr">
                        <a:lnSpc>
                          <a:spcPct val="115000"/>
                        </a:lnSpc>
                        <a:spcAft>
                          <a:spcPts val="0"/>
                        </a:spcAft>
                      </a:pPr>
                      <a:r>
                        <a:rPr lang="ru-RU" sz="12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Единица измерения</a:t>
                      </a:r>
                    </a:p>
                  </a:txBody>
                  <a:tcPr marL="39370" marR="39370" marT="64770" marB="64770" anchor="ctr">
                    <a:solidFill>
                      <a:schemeClr val="bg1">
                        <a:lumMod val="75000"/>
                      </a:schemeClr>
                    </a:solidFill>
                  </a:tcPr>
                </a:tc>
                <a:tc>
                  <a:txBody>
                    <a:bodyPr/>
                    <a:lstStyle/>
                    <a:p>
                      <a:pPr algn="ctr">
                        <a:lnSpc>
                          <a:spcPct val="115000"/>
                        </a:lnSpc>
                        <a:spcAft>
                          <a:spcPts val="0"/>
                        </a:spcAft>
                      </a:pPr>
                      <a:r>
                        <a:rPr lang="ru-RU" sz="1200" dirty="0" smtClean="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2020</a:t>
                      </a:r>
                      <a:endParaRPr lang="ru-RU" sz="12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bg1">
                        <a:lumMod val="75000"/>
                      </a:schemeClr>
                    </a:solidFill>
                  </a:tcPr>
                </a:tc>
                <a:tc>
                  <a:txBody>
                    <a:bodyPr/>
                    <a:lstStyle/>
                    <a:p>
                      <a:pPr algn="ctr"/>
                      <a:r>
                        <a:rPr lang="ru-RU" sz="1400" dirty="0" smtClean="0">
                          <a:solidFill>
                            <a:schemeClr val="tx2"/>
                          </a:solidFill>
                          <a:latin typeface="Times New Roman" panose="02020603050405020304" pitchFamily="18" charset="0"/>
                          <a:cs typeface="Times New Roman" panose="02020603050405020304" pitchFamily="18" charset="0"/>
                        </a:rPr>
                        <a:t>2021</a:t>
                      </a:r>
                      <a:endParaRPr lang="ru-RU" sz="1400" dirty="0">
                        <a:solidFill>
                          <a:schemeClr val="tx2"/>
                        </a:solidFill>
                        <a:latin typeface="Times New Roman" panose="02020603050405020304" pitchFamily="18" charset="0"/>
                        <a:cs typeface="Times New Roman" panose="02020603050405020304" pitchFamily="18" charset="0"/>
                      </a:endParaRPr>
                    </a:p>
                  </a:txBody>
                  <a:tcPr>
                    <a:solidFill>
                      <a:schemeClr val="bg1">
                        <a:lumMod val="75000"/>
                      </a:schemeClr>
                    </a:solidFill>
                  </a:tcPr>
                </a:tc>
                <a:tc>
                  <a:txBody>
                    <a:bodyPr/>
                    <a:lstStyle/>
                    <a:p>
                      <a:pPr algn="ctr"/>
                      <a:r>
                        <a:rPr lang="ru-RU" sz="1400" dirty="0" smtClean="0">
                          <a:solidFill>
                            <a:schemeClr val="tx2"/>
                          </a:solidFill>
                          <a:latin typeface="Times New Roman" panose="02020603050405020304" pitchFamily="18" charset="0"/>
                          <a:cs typeface="Times New Roman" panose="02020603050405020304" pitchFamily="18" charset="0"/>
                        </a:rPr>
                        <a:t>2022</a:t>
                      </a:r>
                      <a:endParaRPr lang="ru-RU" sz="1400" dirty="0">
                        <a:solidFill>
                          <a:schemeClr val="tx2"/>
                        </a:solidFill>
                        <a:latin typeface="Times New Roman" panose="02020603050405020304" pitchFamily="18" charset="0"/>
                        <a:cs typeface="Times New Roman" panose="02020603050405020304" pitchFamily="18" charset="0"/>
                      </a:endParaRPr>
                    </a:p>
                  </a:txBody>
                  <a:tcPr>
                    <a:solidFill>
                      <a:schemeClr val="bg1">
                        <a:lumMod val="75000"/>
                      </a:schemeClr>
                    </a:solidFill>
                  </a:tcPr>
                </a:tc>
                <a:tc>
                  <a:txBody>
                    <a:bodyPr/>
                    <a:lstStyle/>
                    <a:p>
                      <a:pPr algn="ctr"/>
                      <a:r>
                        <a:rPr lang="ru-RU" sz="1400" dirty="0" smtClean="0">
                          <a:solidFill>
                            <a:schemeClr val="tx2"/>
                          </a:solidFill>
                          <a:latin typeface="Times New Roman" panose="02020603050405020304" pitchFamily="18" charset="0"/>
                          <a:cs typeface="Times New Roman" panose="02020603050405020304" pitchFamily="18" charset="0"/>
                        </a:rPr>
                        <a:t>2023</a:t>
                      </a:r>
                      <a:endParaRPr lang="ru-RU" sz="1400" dirty="0">
                        <a:solidFill>
                          <a:schemeClr val="tx2"/>
                        </a:solidFill>
                        <a:latin typeface="Times New Roman" panose="02020603050405020304" pitchFamily="18" charset="0"/>
                        <a:cs typeface="Times New Roman" panose="02020603050405020304" pitchFamily="18" charset="0"/>
                      </a:endParaRPr>
                    </a:p>
                  </a:txBody>
                  <a:tcPr>
                    <a:solidFill>
                      <a:schemeClr val="bg1">
                        <a:lumMod val="75000"/>
                      </a:schemeClr>
                    </a:solidFill>
                  </a:tcPr>
                </a:tc>
                <a:extLst>
                  <a:ext uri="{0D108BD9-81ED-4DB2-BD59-A6C34878D82A}">
                    <a16:rowId xmlns="" xmlns:a16="http://schemas.microsoft.com/office/drawing/2014/main" val="10000"/>
                  </a:ext>
                </a:extLst>
              </a:tr>
              <a:tr h="611992">
                <a:tc>
                  <a:txBody>
                    <a:bodyPr/>
                    <a:lstStyle/>
                    <a:p>
                      <a:pP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Объем инвестиций , привлеченных в основной капитал( без учета бюджетных  инвестиций), на душу населения</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bg1">
                        <a:lumMod val="75000"/>
                      </a:schemeClr>
                    </a:solidFill>
                  </a:tcPr>
                </a:tc>
                <a:tc>
                  <a:txBody>
                    <a:bodyPr/>
                    <a:lstStyle/>
                    <a:p>
                      <a:pP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Рейтинг- 50</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bg1">
                        <a:lumMod val="75000"/>
                      </a:schemeClr>
                    </a:solidFill>
                  </a:tcPr>
                </a:tc>
                <a:tc>
                  <a:txBody>
                    <a:bodyPr/>
                    <a:lstStyle/>
                    <a:p>
                      <a:pPr>
                        <a:lnSpc>
                          <a:spcPct val="115000"/>
                        </a:lnSpc>
                        <a:spcAft>
                          <a:spcPts val="0"/>
                        </a:spcAft>
                      </a:pPr>
                      <a:r>
                        <a:rPr lang="ru-RU" sz="1400">
                          <a:effectLst/>
                          <a:latin typeface="Times New Roman" panose="02020603050405020304" pitchFamily="18" charset="0"/>
                          <a:ea typeface="Times New Roman" panose="02020603050405020304" pitchFamily="18" charset="0"/>
                          <a:cs typeface="Times New Roman" panose="02020603050405020304" pitchFamily="18" charset="0"/>
                        </a:rPr>
                        <a:t> Тыс. рублей</a:t>
                      </a:r>
                      <a:endParaRPr lang="ru-RU"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bg1">
                        <a:lumMod val="75000"/>
                      </a:schemeClr>
                    </a:solidFill>
                  </a:tcPr>
                </a:tc>
                <a:tc>
                  <a:txBody>
                    <a:bodyPr/>
                    <a:lstStyle/>
                    <a:p>
                      <a:pPr>
                        <a:lnSpc>
                          <a:spcPct val="115000"/>
                        </a:lnSpc>
                        <a:spcAft>
                          <a:spcPts val="0"/>
                        </a:spcAft>
                      </a:pPr>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13,68</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70" marR="39370" marT="64770" marB="64770">
                    <a:solidFill>
                      <a:schemeClr val="bg1">
                        <a:lumMod val="75000"/>
                      </a:schemeClr>
                    </a:solidFill>
                  </a:tcPr>
                </a:tc>
                <a:tc>
                  <a:txBody>
                    <a:bodyPr/>
                    <a:lstStyle/>
                    <a:p>
                      <a:pPr>
                        <a:lnSpc>
                          <a:spcPct val="115000"/>
                        </a:lnSpc>
                        <a:spcAft>
                          <a:spcPts val="0"/>
                        </a:spcAft>
                      </a:pPr>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13.99</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bg1">
                        <a:lumMod val="75000"/>
                      </a:schemeClr>
                    </a:solidFill>
                  </a:tcPr>
                </a:tc>
                <a:tc>
                  <a:txBody>
                    <a:bodyPr/>
                    <a:lstStyle/>
                    <a:p>
                      <a:pPr>
                        <a:lnSpc>
                          <a:spcPct val="115000"/>
                        </a:lnSpc>
                        <a:spcAft>
                          <a:spcPts val="0"/>
                        </a:spcAft>
                      </a:pPr>
                      <a:r>
                        <a:rPr lang="ru-RU" sz="1100" dirty="0" smtClean="0">
                          <a:effectLst/>
                          <a:latin typeface="Calibri" panose="020F0502020204030204" pitchFamily="34" charset="0"/>
                          <a:ea typeface="Times New Roman" panose="02020603050405020304" pitchFamily="18" charset="0"/>
                          <a:cs typeface="Times New Roman" panose="02020603050405020304" pitchFamily="18" charset="0"/>
                        </a:rPr>
                        <a:t>14.43</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bg1">
                        <a:lumMod val="75000"/>
                      </a:schemeClr>
                    </a:solidFill>
                  </a:tcPr>
                </a:tc>
                <a:tc>
                  <a:txBody>
                    <a:bodyPr/>
                    <a:lstStyle/>
                    <a:p>
                      <a:pP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14.43</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bg1">
                        <a:lumMod val="75000"/>
                      </a:schemeClr>
                    </a:solidFill>
                  </a:tcPr>
                </a:tc>
                <a:extLst>
                  <a:ext uri="{0D108BD9-81ED-4DB2-BD59-A6C34878D82A}">
                    <a16:rowId xmlns="" xmlns:a16="http://schemas.microsoft.com/office/drawing/2014/main" val="10001"/>
                  </a:ext>
                </a:extLst>
              </a:tr>
              <a:tr h="548640">
                <a:tc>
                  <a:txBody>
                    <a:bodyPr/>
                    <a:lstStyle/>
                    <a:p>
                      <a:pP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Процент заполняемости многопрофильных индустриальных парков. технологических парков, промышленных площадок индустриальных парков</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bg1">
                        <a:lumMod val="75000"/>
                      </a:schemeClr>
                    </a:solidFill>
                  </a:tcPr>
                </a:tc>
                <a:tc>
                  <a:txBody>
                    <a:bodyPr/>
                    <a:lstStyle/>
                    <a:p>
                      <a:pP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Отраслевой показатель   </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bg1">
                        <a:lumMod val="75000"/>
                      </a:schemeClr>
                    </a:solidFill>
                  </a:tcPr>
                </a:tc>
                <a:tc>
                  <a:txBody>
                    <a:bodyPr/>
                    <a:lstStyle/>
                    <a:p>
                      <a:pP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bg1">
                        <a:lumMod val="75000"/>
                      </a:schemeClr>
                    </a:solidFill>
                  </a:tcPr>
                </a:tc>
                <a:tc>
                  <a:txBody>
                    <a:bodyPr/>
                    <a:lstStyle/>
                    <a:p>
                      <a:pPr>
                        <a:lnSpc>
                          <a:spcPct val="115000"/>
                        </a:lnSpc>
                        <a:spcAft>
                          <a:spcPts val="0"/>
                        </a:spcAft>
                      </a:pPr>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70" marR="39370" marT="64770" marB="64770">
                    <a:solidFill>
                      <a:schemeClr val="bg1">
                        <a:lumMod val="75000"/>
                      </a:schemeClr>
                    </a:solidFill>
                  </a:tcPr>
                </a:tc>
                <a:tc>
                  <a:txBody>
                    <a:bodyPr/>
                    <a:lstStyle/>
                    <a:p>
                      <a:pPr>
                        <a:lnSpc>
                          <a:spcPct val="115000"/>
                        </a:lnSpc>
                        <a:spcAft>
                          <a:spcPts val="0"/>
                        </a:spcAft>
                      </a:pPr>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bg1">
                        <a:lumMod val="75000"/>
                      </a:schemeClr>
                    </a:solidFill>
                  </a:tcPr>
                </a:tc>
                <a:tc>
                  <a:txBody>
                    <a:bodyPr/>
                    <a:lstStyle/>
                    <a:p>
                      <a:pP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bg1">
                        <a:lumMod val="75000"/>
                      </a:schemeClr>
                    </a:solidFill>
                  </a:tcPr>
                </a:tc>
                <a:tc>
                  <a:txBody>
                    <a:bodyPr/>
                    <a:lstStyle/>
                    <a:p>
                      <a:pPr>
                        <a:lnSpc>
                          <a:spcPct val="115000"/>
                        </a:lnSpc>
                        <a:spcAft>
                          <a:spcPts val="0"/>
                        </a:spcAft>
                      </a:pPr>
                      <a:r>
                        <a:rPr lang="ru-RU" sz="1400">
                          <a:effectLst/>
                          <a:latin typeface="Times New Roman" panose="02020603050405020304" pitchFamily="18" charset="0"/>
                          <a:ea typeface="Times New Roman" panose="02020603050405020304" pitchFamily="18" charset="0"/>
                          <a:cs typeface="Times New Roman" panose="02020603050405020304" pitchFamily="18" charset="0"/>
                        </a:rPr>
                        <a:t> 20</a:t>
                      </a:r>
                      <a:endParaRPr lang="ru-RU"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bg1">
                        <a:lumMod val="75000"/>
                      </a:schemeClr>
                    </a:solidFill>
                  </a:tcPr>
                </a:tc>
                <a:extLst>
                  <a:ext uri="{0D108BD9-81ED-4DB2-BD59-A6C34878D82A}">
                    <a16:rowId xmlns="" xmlns:a16="http://schemas.microsoft.com/office/drawing/2014/main" val="10002"/>
                  </a:ext>
                </a:extLst>
              </a:tr>
              <a:tr h="595439">
                <a:tc>
                  <a:txBody>
                    <a:bodyPr/>
                    <a:lstStyle/>
                    <a:p>
                      <a:pPr>
                        <a:lnSpc>
                          <a:spcPct val="115000"/>
                        </a:lnSpc>
                        <a:spcAft>
                          <a:spcPts val="0"/>
                        </a:spcAft>
                      </a:pPr>
                      <a:r>
                        <a:rPr lang="ru-RU" sz="1400">
                          <a:effectLst/>
                          <a:latin typeface="Times New Roman" panose="02020603050405020304" pitchFamily="18" charset="0"/>
                          <a:ea typeface="Times New Roman" panose="02020603050405020304" pitchFamily="18" charset="0"/>
                          <a:cs typeface="Times New Roman" panose="02020603050405020304" pitchFamily="18" charset="0"/>
                        </a:rPr>
                        <a:t>Количество многопрофильных индустриальных парков, технологических парков, промышленных площадок</a:t>
                      </a:r>
                      <a:endParaRPr lang="ru-RU"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bg1">
                        <a:lumMod val="75000"/>
                      </a:schemeClr>
                    </a:solidFill>
                  </a:tcPr>
                </a:tc>
                <a:tc>
                  <a:txBody>
                    <a:bodyPr/>
                    <a:lstStyle/>
                    <a:p>
                      <a:pP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Обращение Губернатора  </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bg1">
                        <a:lumMod val="75000"/>
                      </a:schemeClr>
                    </a:solidFill>
                  </a:tcPr>
                </a:tc>
                <a:tc>
                  <a:txBody>
                    <a:bodyPr/>
                    <a:lstStyle/>
                    <a:p>
                      <a:pP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Единиц </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bg1">
                        <a:lumMod val="75000"/>
                      </a:schemeClr>
                    </a:solidFill>
                  </a:tcPr>
                </a:tc>
                <a:tc>
                  <a:txBody>
                    <a:bodyPr/>
                    <a:lstStyle/>
                    <a:p>
                      <a:pPr>
                        <a:lnSpc>
                          <a:spcPct val="115000"/>
                        </a:lnSpc>
                        <a:spcAft>
                          <a:spcPts val="0"/>
                        </a:spcAft>
                      </a:pPr>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70" marR="39370" marT="64770" marB="64770">
                    <a:solidFill>
                      <a:schemeClr val="bg1">
                        <a:lumMod val="75000"/>
                      </a:schemeClr>
                    </a:solidFill>
                  </a:tcPr>
                </a:tc>
                <a:tc>
                  <a:txBody>
                    <a:bodyPr/>
                    <a:lstStyle/>
                    <a:p>
                      <a:pP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bg1">
                        <a:lumMod val="75000"/>
                      </a:schemeClr>
                    </a:solidFill>
                  </a:tcPr>
                </a:tc>
                <a:tc>
                  <a:txBody>
                    <a:bodyPr/>
                    <a:lstStyle/>
                    <a:p>
                      <a:pPr>
                        <a:lnSpc>
                          <a:spcPct val="115000"/>
                        </a:lnSpc>
                        <a:spcAft>
                          <a:spcPts val="0"/>
                        </a:spcAft>
                      </a:pPr>
                      <a:r>
                        <a:rPr lang="ru-RU" sz="1400">
                          <a:effectLst/>
                          <a:latin typeface="Times New Roman" panose="02020603050405020304" pitchFamily="18" charset="0"/>
                          <a:ea typeface="Times New Roman" panose="02020603050405020304" pitchFamily="18" charset="0"/>
                          <a:cs typeface="Times New Roman" panose="02020603050405020304" pitchFamily="18" charset="0"/>
                        </a:rPr>
                        <a:t>    1</a:t>
                      </a:r>
                      <a:endParaRPr lang="ru-RU"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bg1">
                        <a:lumMod val="75000"/>
                      </a:schemeClr>
                    </a:solidFill>
                  </a:tcPr>
                </a:tc>
                <a:tc>
                  <a:txBody>
                    <a:bodyPr/>
                    <a:lstStyle/>
                    <a:p>
                      <a:pP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1</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bg1">
                        <a:lumMod val="75000"/>
                      </a:schemeClr>
                    </a:solidFill>
                  </a:tcPr>
                </a:tc>
                <a:extLst>
                  <a:ext uri="{0D108BD9-81ED-4DB2-BD59-A6C34878D82A}">
                    <a16:rowId xmlns="" xmlns:a16="http://schemas.microsoft.com/office/drawing/2014/main" val="10003"/>
                  </a:ext>
                </a:extLst>
              </a:tr>
              <a:tr h="396668">
                <a:tc>
                  <a:txBody>
                    <a:bodyPr/>
                    <a:lstStyle/>
                    <a:p>
                      <a:pPr>
                        <a:lnSpc>
                          <a:spcPct val="115000"/>
                        </a:lnSpc>
                        <a:spcAft>
                          <a:spcPts val="0"/>
                        </a:spcAft>
                      </a:pPr>
                      <a:r>
                        <a:rPr lang="ru-RU" sz="1400">
                          <a:effectLst/>
                          <a:latin typeface="Times New Roman" panose="02020603050405020304" pitchFamily="18" charset="0"/>
                          <a:ea typeface="Times New Roman" panose="02020603050405020304" pitchFamily="18" charset="0"/>
                          <a:cs typeface="Times New Roman" panose="02020603050405020304" pitchFamily="18" charset="0"/>
                        </a:rPr>
                        <a:t>Количество привлеченных резидентов на территории  муниципальных образований Московской области</a:t>
                      </a:r>
                      <a:endParaRPr lang="ru-RU"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bg1">
                        <a:lumMod val="75000"/>
                      </a:schemeClr>
                    </a:solidFill>
                  </a:tcPr>
                </a:tc>
                <a:tc>
                  <a:txBody>
                    <a:bodyPr/>
                    <a:lstStyle/>
                    <a:p>
                      <a:pP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Отраслевой показатель </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bg1">
                        <a:lumMod val="75000"/>
                      </a:schemeClr>
                    </a:solidFill>
                  </a:tcPr>
                </a:tc>
                <a:tc>
                  <a:txBody>
                    <a:bodyPr/>
                    <a:lstStyle/>
                    <a:p>
                      <a:pP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единиц</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bg1">
                        <a:lumMod val="75000"/>
                      </a:schemeClr>
                    </a:solidFill>
                  </a:tcPr>
                </a:tc>
                <a:tc>
                  <a:txBody>
                    <a:bodyPr/>
                    <a:lstStyle/>
                    <a:p>
                      <a:pPr>
                        <a:lnSpc>
                          <a:spcPct val="115000"/>
                        </a:lnSpc>
                        <a:spcAft>
                          <a:spcPts val="0"/>
                        </a:spcAft>
                      </a:pPr>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70" marR="39370" marT="64770" marB="64770">
                    <a:solidFill>
                      <a:schemeClr val="bg1">
                        <a:lumMod val="75000"/>
                      </a:schemeClr>
                    </a:solidFill>
                  </a:tcPr>
                </a:tc>
                <a:tc>
                  <a:txBody>
                    <a:bodyPr/>
                    <a:lstStyle/>
                    <a:p>
                      <a:pP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bg1">
                        <a:lumMod val="75000"/>
                      </a:schemeClr>
                    </a:solidFill>
                  </a:tcPr>
                </a:tc>
                <a:tc>
                  <a:txBody>
                    <a:bodyPr/>
                    <a:lstStyle/>
                    <a:p>
                      <a:pPr>
                        <a:lnSpc>
                          <a:spcPct val="115000"/>
                        </a:lnSpc>
                        <a:spcAft>
                          <a:spcPts val="0"/>
                        </a:spcAft>
                      </a:pPr>
                      <a:r>
                        <a:rPr lang="ru-RU" sz="1400">
                          <a:effectLst/>
                          <a:latin typeface="Times New Roman" panose="02020603050405020304" pitchFamily="18" charset="0"/>
                          <a:ea typeface="Times New Roman" panose="02020603050405020304" pitchFamily="18" charset="0"/>
                          <a:cs typeface="Times New Roman" panose="02020603050405020304" pitchFamily="18" charset="0"/>
                        </a:rPr>
                        <a:t>    1</a:t>
                      </a:r>
                      <a:endParaRPr lang="ru-RU"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bg1">
                        <a:lumMod val="75000"/>
                      </a:schemeClr>
                    </a:solidFill>
                  </a:tcPr>
                </a:tc>
                <a:tc>
                  <a:txBody>
                    <a:bodyPr/>
                    <a:lstStyle/>
                    <a:p>
                      <a:pPr>
                        <a:lnSpc>
                          <a:spcPct val="115000"/>
                        </a:lnSpc>
                        <a:spcAft>
                          <a:spcPts val="0"/>
                        </a:spcAft>
                      </a:pPr>
                      <a:r>
                        <a:rPr lang="ru-RU" sz="1400">
                          <a:effectLst/>
                          <a:latin typeface="Times New Roman" panose="02020603050405020304" pitchFamily="18" charset="0"/>
                          <a:ea typeface="Times New Roman" panose="02020603050405020304" pitchFamily="18" charset="0"/>
                          <a:cs typeface="Times New Roman" panose="02020603050405020304" pitchFamily="18" charset="0"/>
                        </a:rPr>
                        <a:t>   1</a:t>
                      </a:r>
                      <a:endParaRPr lang="ru-RU"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bg1">
                        <a:lumMod val="75000"/>
                      </a:schemeClr>
                    </a:solidFill>
                  </a:tcPr>
                </a:tc>
                <a:extLst>
                  <a:ext uri="{0D108BD9-81ED-4DB2-BD59-A6C34878D82A}">
                    <a16:rowId xmlns="" xmlns:a16="http://schemas.microsoft.com/office/drawing/2014/main" val="10004"/>
                  </a:ext>
                </a:extLst>
              </a:tr>
              <a:tr h="576940">
                <a:tc>
                  <a:txBody>
                    <a:bodyPr/>
                    <a:lstStyle/>
                    <a:p>
                      <a:pPr>
                        <a:lnSpc>
                          <a:spcPct val="115000"/>
                        </a:lnSpc>
                        <a:spcAft>
                          <a:spcPts val="0"/>
                        </a:spcAft>
                      </a:pPr>
                      <a:r>
                        <a:rPr lang="ru-RU" sz="1400">
                          <a:effectLst/>
                          <a:latin typeface="Times New Roman" panose="02020603050405020304" pitchFamily="18" charset="0"/>
                          <a:ea typeface="Times New Roman" panose="02020603050405020304" pitchFamily="18" charset="0"/>
                          <a:cs typeface="Times New Roman" panose="02020603050405020304" pitchFamily="18" charset="0"/>
                        </a:rPr>
                        <a:t>Площадь территории, на которую привлечены новые резиденты</a:t>
                      </a:r>
                      <a:endParaRPr lang="ru-RU"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bg1">
                        <a:lumMod val="75000"/>
                      </a:schemeClr>
                    </a:solidFill>
                  </a:tcPr>
                </a:tc>
                <a:tc>
                  <a:txBody>
                    <a:bodyPr/>
                    <a:lstStyle/>
                    <a:p>
                      <a:pP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Отраслевой показатель</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bg1">
                        <a:lumMod val="75000"/>
                      </a:schemeClr>
                    </a:solidFill>
                  </a:tcPr>
                </a:tc>
                <a:tc>
                  <a:txBody>
                    <a:bodyPr/>
                    <a:lstStyle/>
                    <a:p>
                      <a:pP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га</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bg1">
                        <a:lumMod val="75000"/>
                      </a:schemeClr>
                    </a:solidFill>
                  </a:tcPr>
                </a:tc>
                <a:tc>
                  <a:txBody>
                    <a:bodyPr/>
                    <a:lstStyle/>
                    <a:p>
                      <a:pPr>
                        <a:lnSpc>
                          <a:spcPct val="115000"/>
                        </a:lnSpc>
                        <a:spcAft>
                          <a:spcPts val="0"/>
                        </a:spcAft>
                      </a:pPr>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70" marR="39370" marT="64770" marB="64770">
                    <a:solidFill>
                      <a:schemeClr val="bg1">
                        <a:lumMod val="75000"/>
                      </a:schemeClr>
                    </a:solidFill>
                  </a:tcPr>
                </a:tc>
                <a:tc>
                  <a:txBody>
                    <a:bodyPr/>
                    <a:lstStyle/>
                    <a:p>
                      <a:pP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8,24</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bg1">
                        <a:lumMod val="75000"/>
                      </a:schemeClr>
                    </a:solidFill>
                  </a:tcPr>
                </a:tc>
                <a:tc>
                  <a:txBody>
                    <a:bodyPr/>
                    <a:lstStyle/>
                    <a:p>
                      <a:pP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39.2</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bg1">
                        <a:lumMod val="75000"/>
                      </a:schemeClr>
                    </a:solidFill>
                  </a:tcPr>
                </a:tc>
                <a:tc>
                  <a:txBody>
                    <a:bodyPr/>
                    <a:lstStyle/>
                    <a:p>
                      <a:pP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40</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bg1">
                        <a:lumMod val="75000"/>
                      </a:schemeClr>
                    </a:solidFill>
                  </a:tcPr>
                </a:tc>
                <a:extLst>
                  <a:ext uri="{0D108BD9-81ED-4DB2-BD59-A6C34878D82A}">
                    <a16:rowId xmlns="" xmlns:a16="http://schemas.microsoft.com/office/drawing/2014/main" val="10005"/>
                  </a:ext>
                </a:extLst>
              </a:tr>
              <a:tr h="396668">
                <a:tc>
                  <a:txBody>
                    <a:bodyPr/>
                    <a:lstStyle/>
                    <a:p>
                      <a:pPr>
                        <a:lnSpc>
                          <a:spcPct val="115000"/>
                        </a:lnSpc>
                        <a:spcAft>
                          <a:spcPts val="0"/>
                        </a:spcAft>
                      </a:pPr>
                      <a:r>
                        <a:rPr lang="ru-RU" sz="1400">
                          <a:effectLst/>
                          <a:latin typeface="Times New Roman" panose="02020603050405020304" pitchFamily="18" charset="0"/>
                          <a:ea typeface="Times New Roman" panose="02020603050405020304" pitchFamily="18" charset="0"/>
                          <a:cs typeface="Times New Roman" panose="02020603050405020304" pitchFamily="18" charset="0"/>
                        </a:rPr>
                        <a:t>Увеличение среднемесячной заработной платы работников организаций не относящихся  к субъектам малого предпринимательства</a:t>
                      </a:r>
                      <a:endParaRPr lang="ru-RU"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bg1">
                        <a:lumMod val="75000"/>
                      </a:schemeClr>
                    </a:solidFill>
                  </a:tcPr>
                </a:tc>
                <a:tc>
                  <a:txBody>
                    <a:bodyPr/>
                    <a:lstStyle/>
                    <a:p>
                      <a:pP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Указ Президента</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bg1">
                        <a:lumMod val="75000"/>
                      </a:schemeClr>
                    </a:solidFill>
                  </a:tcPr>
                </a:tc>
                <a:tc>
                  <a:txBody>
                    <a:bodyPr/>
                    <a:lstStyle/>
                    <a:p>
                      <a:pPr>
                        <a:lnSpc>
                          <a:spcPct val="115000"/>
                        </a:lnSpc>
                        <a:spcAft>
                          <a:spcPts val="0"/>
                        </a:spcAft>
                      </a:pPr>
                      <a:r>
                        <a:rPr lang="ru-RU" sz="1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bg1">
                        <a:lumMod val="75000"/>
                      </a:schemeClr>
                    </a:solidFill>
                  </a:tcPr>
                </a:tc>
                <a:tc>
                  <a:txBody>
                    <a:bodyPr/>
                    <a:lstStyle/>
                    <a:p>
                      <a:pPr>
                        <a:lnSpc>
                          <a:spcPct val="115000"/>
                        </a:lnSpc>
                        <a:spcAft>
                          <a:spcPts val="0"/>
                        </a:spcAft>
                      </a:pPr>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70" marR="39370" marT="64770" marB="64770">
                    <a:solidFill>
                      <a:schemeClr val="bg1">
                        <a:lumMod val="75000"/>
                      </a:schemeClr>
                    </a:solidFill>
                  </a:tcPr>
                </a:tc>
                <a:tc>
                  <a:txBody>
                    <a:bodyPr/>
                    <a:lstStyle/>
                    <a:p>
                      <a:pP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104</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bg1">
                        <a:lumMod val="75000"/>
                      </a:schemeClr>
                    </a:solidFill>
                  </a:tcPr>
                </a:tc>
                <a:tc gridSpan="2">
                  <a:txBody>
                    <a:bodyPr/>
                    <a:lstStyle/>
                    <a:p>
                      <a:pP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104</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bg1">
                        <a:lumMod val="75000"/>
                      </a:schemeClr>
                    </a:solidFill>
                  </a:tcPr>
                </a:tc>
                <a:tc hMerge="1">
                  <a:txBody>
                    <a:bodyPr/>
                    <a:lstStyle/>
                    <a:p>
                      <a:endParaRPr lang="ru-RU"/>
                    </a:p>
                  </a:txBody>
                  <a:tcPr/>
                </a:tc>
                <a:extLst>
                  <a:ext uri="{0D108BD9-81ED-4DB2-BD59-A6C34878D82A}">
                    <a16:rowId xmlns="" xmlns:a16="http://schemas.microsoft.com/office/drawing/2014/main" val="10006"/>
                  </a:ext>
                </a:extLst>
              </a:tr>
              <a:tr h="396668">
                <a:tc>
                  <a:txBody>
                    <a:bodyPr/>
                    <a:lstStyle/>
                    <a:p>
                      <a:pP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Количество высокопроизводительных рабочих мест во внебюджетном секторе</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bg1">
                        <a:lumMod val="75000"/>
                      </a:schemeClr>
                    </a:solidFill>
                  </a:tcPr>
                </a:tc>
                <a:tc gridSpan="2">
                  <a:txBody>
                    <a:bodyPr/>
                    <a:lstStyle/>
                    <a:p>
                      <a:pP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Указ</a:t>
                      </a:r>
                    </a:p>
                    <a:p>
                      <a:pP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Президента      единиц</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bg1">
                        <a:lumMod val="75000"/>
                      </a:schemeClr>
                    </a:solidFill>
                  </a:tcPr>
                </a:tc>
                <a:tc hMerge="1">
                  <a:txBody>
                    <a:bodyPr/>
                    <a:lstStyle/>
                    <a:p>
                      <a:endParaRPr lang="ru-RU" dirty="0"/>
                    </a:p>
                  </a:txBody>
                  <a:tcPr/>
                </a:tc>
                <a:tc>
                  <a:txBody>
                    <a:bodyPr/>
                    <a:lstStyle/>
                    <a:p>
                      <a:pPr>
                        <a:lnSpc>
                          <a:spcPct val="115000"/>
                        </a:lnSpc>
                        <a:spcAft>
                          <a:spcPts val="0"/>
                        </a:spcAft>
                      </a:pPr>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70" marR="39370" marT="64770" marB="64770">
                    <a:solidFill>
                      <a:schemeClr val="bg1">
                        <a:lumMod val="75000"/>
                      </a:schemeClr>
                    </a:solidFill>
                  </a:tcPr>
                </a:tc>
                <a:tc gridSpan="2">
                  <a:txBody>
                    <a:bodyPr/>
                    <a:lstStyle/>
                    <a:p>
                      <a:pP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2              2</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bg1">
                        <a:lumMod val="75000"/>
                      </a:schemeClr>
                    </a:solidFill>
                  </a:tcPr>
                </a:tc>
                <a:tc hMerge="1">
                  <a:txBody>
                    <a:bodyPr/>
                    <a:lstStyle/>
                    <a:p>
                      <a:endParaRPr lang="ru-RU"/>
                    </a:p>
                  </a:txBody>
                  <a:tcPr/>
                </a:tc>
                <a:tc>
                  <a:txBody>
                    <a:bodyPr/>
                    <a:lstStyle/>
                    <a:p>
                      <a:pP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2</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bg1">
                        <a:lumMod val="75000"/>
                      </a:schemeClr>
                    </a:solidFill>
                  </a:tcPr>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226512334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56716" y="91441"/>
            <a:ext cx="10698480" cy="1314450"/>
          </a:xfrm>
        </p:spPr>
        <p:txBody>
          <a:bodyPr>
            <a:normAutofit/>
          </a:bodyPr>
          <a:lstStyle/>
          <a:p>
            <a:pPr algn="ctr"/>
            <a:r>
              <a:rPr lang="ru-RU" sz="2400" b="1" dirty="0">
                <a:solidFill>
                  <a:schemeClr val="tx1"/>
                </a:solidFill>
                <a:latin typeface="Times New Roman" panose="02020603050405020304" pitchFamily="18" charset="0"/>
                <a:cs typeface="Times New Roman" panose="02020603050405020304" pitchFamily="18" charset="0"/>
              </a:rPr>
              <a:t>Показатели подпрограммы « Развитие  малого и среднего предпринимательства»</a:t>
            </a:r>
          </a:p>
        </p:txBody>
      </p:sp>
      <p:graphicFrame>
        <p:nvGraphicFramePr>
          <p:cNvPr id="4" name="Объект 3"/>
          <p:cNvGraphicFramePr>
            <a:graphicFrameLocks noGrp="1"/>
          </p:cNvGraphicFramePr>
          <p:nvPr>
            <p:ph idx="1"/>
            <p:extLst>
              <p:ext uri="{D42A27DB-BD31-4B8C-83A1-F6EECF244321}">
                <p14:modId xmlns:p14="http://schemas.microsoft.com/office/powerpoint/2010/main" val="3365312798"/>
              </p:ext>
            </p:extLst>
          </p:nvPr>
        </p:nvGraphicFramePr>
        <p:xfrm>
          <a:off x="274319" y="963168"/>
          <a:ext cx="11564111" cy="5411597"/>
        </p:xfrm>
        <a:graphic>
          <a:graphicData uri="http://schemas.openxmlformats.org/drawingml/2006/table">
            <a:tbl>
              <a:tblPr firstRow="1" bandRow="1">
                <a:tableStyleId>{5C22544A-7EE6-4342-B048-85BDC9FD1C3A}</a:tableStyleId>
              </a:tblPr>
              <a:tblGrid>
                <a:gridCol w="7032813">
                  <a:extLst>
                    <a:ext uri="{9D8B030D-6E8A-4147-A177-3AD203B41FA5}">
                      <a16:colId xmlns="" xmlns:a16="http://schemas.microsoft.com/office/drawing/2014/main" val="20000"/>
                    </a:ext>
                  </a:extLst>
                </a:gridCol>
                <a:gridCol w="1249320">
                  <a:extLst>
                    <a:ext uri="{9D8B030D-6E8A-4147-A177-3AD203B41FA5}">
                      <a16:colId xmlns="" xmlns:a16="http://schemas.microsoft.com/office/drawing/2014/main" val="20001"/>
                    </a:ext>
                  </a:extLst>
                </a:gridCol>
                <a:gridCol w="667740">
                  <a:extLst>
                    <a:ext uri="{9D8B030D-6E8A-4147-A177-3AD203B41FA5}">
                      <a16:colId xmlns="" xmlns:a16="http://schemas.microsoft.com/office/drawing/2014/main" val="20002"/>
                    </a:ext>
                  </a:extLst>
                </a:gridCol>
                <a:gridCol w="667740"/>
                <a:gridCol w="678510">
                  <a:extLst>
                    <a:ext uri="{9D8B030D-6E8A-4147-A177-3AD203B41FA5}">
                      <a16:colId xmlns="" xmlns:a16="http://schemas.microsoft.com/office/drawing/2014/main" val="20003"/>
                    </a:ext>
                  </a:extLst>
                </a:gridCol>
                <a:gridCol w="710820">
                  <a:extLst>
                    <a:ext uri="{9D8B030D-6E8A-4147-A177-3AD203B41FA5}">
                      <a16:colId xmlns="" xmlns:a16="http://schemas.microsoft.com/office/drawing/2014/main" val="20004"/>
                    </a:ext>
                  </a:extLst>
                </a:gridCol>
                <a:gridCol w="557168">
                  <a:extLst>
                    <a:ext uri="{9D8B030D-6E8A-4147-A177-3AD203B41FA5}">
                      <a16:colId xmlns="" xmlns:a16="http://schemas.microsoft.com/office/drawing/2014/main" val="20005"/>
                    </a:ext>
                  </a:extLst>
                </a:gridCol>
              </a:tblGrid>
              <a:tr h="914400">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Показатель реализации мероприятий</a:t>
                      </a:r>
                    </a:p>
                  </a:txBody>
                  <a:tcPr>
                    <a:solidFill>
                      <a:schemeClr val="accent3">
                        <a:lumMod val="20000"/>
                        <a:lumOff val="8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Тип показателя</a:t>
                      </a:r>
                    </a:p>
                  </a:txBody>
                  <a:tcPr marL="39370" marR="39370" marT="64770" marB="64770" anchor="ctr">
                    <a:solidFill>
                      <a:schemeClr val="accent3">
                        <a:lumMod val="20000"/>
                        <a:lumOff val="8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Единица измерения</a:t>
                      </a:r>
                    </a:p>
                  </a:txBody>
                  <a:tcPr marL="39370" marR="39370" marT="64770" marB="64770" anchor="ctr">
                    <a:solidFill>
                      <a:schemeClr val="accent3">
                        <a:lumMod val="20000"/>
                        <a:lumOff val="8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2020</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accent3">
                        <a:lumMod val="20000"/>
                        <a:lumOff val="8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2021</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2022</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2023</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extLst>
                  <a:ext uri="{0D108BD9-81ED-4DB2-BD59-A6C34878D82A}">
                    <a16:rowId xmlns="" xmlns:a16="http://schemas.microsoft.com/office/drawing/2014/main" val="10000"/>
                  </a:ext>
                </a:extLst>
              </a:tr>
              <a:tr h="805924">
                <a:tc>
                  <a:txBody>
                    <a:bodyPr/>
                    <a:lstStyle/>
                    <a:p>
                      <a:pP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Доля среднесписочной численности работников </a:t>
                      </a:r>
                      <a:endParaRPr lang="ru-RU"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без внешних совместителей)малых и средних  предприятий в среднесписочной численности работников (без внешних совместителей) всех  предприятий  и организаций</a:t>
                      </a:r>
                      <a:endParaRPr lang="ru-RU"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20000"/>
                        <a:lumOff val="80000"/>
                      </a:schemeClr>
                    </a:solidFill>
                  </a:tcPr>
                </a:tc>
                <a:tc>
                  <a:txBody>
                    <a:bodyPr/>
                    <a:lstStyle/>
                    <a:p>
                      <a:pP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Указ</a:t>
                      </a:r>
                      <a:r>
                        <a:rPr lang="ru-RU" sz="1400" baseline="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Президента</a:t>
                      </a:r>
                      <a:endParaRPr lang="ru-RU"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20000"/>
                        <a:lumOff val="80000"/>
                      </a:schemeClr>
                    </a:solidFill>
                  </a:tcPr>
                </a:tc>
                <a:tc>
                  <a:txBody>
                    <a:bodyPr/>
                    <a:lstStyle/>
                    <a:p>
                      <a:pP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процент</a:t>
                      </a:r>
                      <a:endParaRPr lang="ru-RU"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20000"/>
                        <a:lumOff val="80000"/>
                      </a:schemeClr>
                    </a:solidFill>
                  </a:tcPr>
                </a:tc>
                <a:tc>
                  <a:txBody>
                    <a:bodyPr/>
                    <a:lstStyle/>
                    <a:p>
                      <a:pPr>
                        <a:lnSpc>
                          <a:spcPct val="115000"/>
                        </a:lnSpc>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18.25</a:t>
                      </a:r>
                      <a:endParaRPr lang="ru-RU" sz="14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20000"/>
                        <a:lumOff val="80000"/>
                      </a:schemeClr>
                    </a:solidFill>
                  </a:tcPr>
                </a:tc>
                <a:tc>
                  <a:txBody>
                    <a:bodyPr/>
                    <a:lstStyle/>
                    <a:p>
                      <a:pP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18.31</a:t>
                      </a:r>
                      <a:endParaRPr lang="ru-RU"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20000"/>
                        <a:lumOff val="80000"/>
                      </a:schemeClr>
                    </a:solidFill>
                  </a:tcPr>
                </a:tc>
                <a:tc>
                  <a:txBody>
                    <a:bodyPr/>
                    <a:lstStyle/>
                    <a:p>
                      <a:pP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19.0</a:t>
                      </a:r>
                      <a:endParaRPr lang="ru-RU"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20000"/>
                        <a:lumOff val="80000"/>
                      </a:schemeClr>
                    </a:solidFill>
                  </a:tcPr>
                </a:tc>
                <a:tc>
                  <a:txBody>
                    <a:bodyPr/>
                    <a:lstStyle/>
                    <a:p>
                      <a:pP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19.1</a:t>
                      </a:r>
                      <a:endParaRPr lang="ru-RU"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20000"/>
                        <a:lumOff val="80000"/>
                      </a:schemeClr>
                    </a:solidFill>
                  </a:tcPr>
                </a:tc>
                <a:extLst>
                  <a:ext uri="{0D108BD9-81ED-4DB2-BD59-A6C34878D82A}">
                    <a16:rowId xmlns="" xmlns:a16="http://schemas.microsoft.com/office/drawing/2014/main" val="10001"/>
                  </a:ext>
                </a:extLst>
              </a:tr>
              <a:tr h="351804">
                <a:tc>
                  <a:txBody>
                    <a:bodyPr/>
                    <a:lstStyle/>
                    <a:p>
                      <a:pP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Число  МСП в расчете  на 10 тыс. человек населения</a:t>
                      </a:r>
                      <a:endParaRPr lang="ru-RU"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20000"/>
                        <a:lumOff val="80000"/>
                      </a:schemeClr>
                    </a:solidFill>
                  </a:tcPr>
                </a:tc>
                <a:tc>
                  <a:txBody>
                    <a:bodyPr/>
                    <a:lstStyle/>
                    <a:p>
                      <a:pP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Указ Президента</a:t>
                      </a:r>
                      <a:endParaRPr lang="ru-RU"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20000"/>
                        <a:lumOff val="80000"/>
                      </a:schemeClr>
                    </a:solidFill>
                  </a:tcPr>
                </a:tc>
                <a:tc>
                  <a:txBody>
                    <a:bodyPr/>
                    <a:lstStyle/>
                    <a:p>
                      <a:pP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единиц</a:t>
                      </a:r>
                      <a:endParaRPr lang="ru-RU"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20000"/>
                        <a:lumOff val="80000"/>
                      </a:schemeClr>
                    </a:solidFill>
                  </a:tcPr>
                </a:tc>
                <a:tc>
                  <a:txBody>
                    <a:bodyPr/>
                    <a:lstStyle/>
                    <a:p>
                      <a:pPr>
                        <a:lnSpc>
                          <a:spcPct val="115000"/>
                        </a:lnSpc>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277.16</a:t>
                      </a:r>
                      <a:endParaRPr lang="ru-RU" sz="14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20000"/>
                        <a:lumOff val="80000"/>
                      </a:schemeClr>
                    </a:solidFill>
                  </a:tcPr>
                </a:tc>
                <a:tc>
                  <a:txBody>
                    <a:bodyPr/>
                    <a:lstStyle/>
                    <a:p>
                      <a:pP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277.38</a:t>
                      </a:r>
                      <a:endParaRPr lang="ru-RU"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20000"/>
                        <a:lumOff val="8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277.55</a:t>
                      </a:r>
                      <a:endParaRPr lang="ru-RU"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20000"/>
                        <a:lumOff val="80000"/>
                      </a:schemeClr>
                    </a:solidFill>
                  </a:tcPr>
                </a:tc>
                <a:tc>
                  <a:txBody>
                    <a:bodyPr/>
                    <a:lstStyle/>
                    <a:p>
                      <a:pPr algn="ctr">
                        <a:lnSpc>
                          <a:spcPct val="115000"/>
                        </a:lnSpc>
                        <a:spcAft>
                          <a:spcPts val="0"/>
                        </a:spcAft>
                      </a:pPr>
                      <a:r>
                        <a:rPr lang="ru-RU" sz="14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277.59</a:t>
                      </a:r>
                      <a:endParaRPr lang="ru-RU"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20000"/>
                        <a:lumOff val="80000"/>
                      </a:schemeClr>
                    </a:solidFill>
                  </a:tcPr>
                </a:tc>
                <a:extLst>
                  <a:ext uri="{0D108BD9-81ED-4DB2-BD59-A6C34878D82A}">
                    <a16:rowId xmlns="" xmlns:a16="http://schemas.microsoft.com/office/drawing/2014/main" val="10002"/>
                  </a:ext>
                </a:extLst>
              </a:tr>
              <a:tr h="351804">
                <a:tc>
                  <a:txBody>
                    <a:bodyPr/>
                    <a:lstStyle/>
                    <a:p>
                      <a:pPr>
                        <a:lnSpc>
                          <a:spcPct val="115000"/>
                        </a:lnSpc>
                        <a:spcAft>
                          <a:spcPts val="0"/>
                        </a:spcAft>
                      </a:pPr>
                      <a:r>
                        <a:rPr lang="ru-RU"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Малый бизнес большого региона.</a:t>
                      </a:r>
                      <a:endParaRPr lang="ru-RU" sz="1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ru-RU"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Прирост количества субъектов малого и среднего предпринимательства на 10 тыс. населения</a:t>
                      </a:r>
                      <a:endParaRPr lang="ru-RU" sz="1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20000"/>
                        <a:lumOff val="80000"/>
                      </a:schemeClr>
                    </a:solidFill>
                  </a:tcPr>
                </a:tc>
                <a:tc>
                  <a:txBody>
                    <a:bodyPr/>
                    <a:lstStyle/>
                    <a:p>
                      <a:pP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Рейтинг-50</a:t>
                      </a:r>
                      <a:endParaRPr lang="ru-RU"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20000"/>
                        <a:lumOff val="80000"/>
                      </a:schemeClr>
                    </a:solidFill>
                  </a:tcPr>
                </a:tc>
                <a:tc>
                  <a:txBody>
                    <a:bodyPr/>
                    <a:lstStyle/>
                    <a:p>
                      <a:pP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единиц</a:t>
                      </a:r>
                      <a:endParaRPr lang="ru-RU"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20000"/>
                        <a:lumOff val="80000"/>
                      </a:schemeClr>
                    </a:solidFill>
                  </a:tcPr>
                </a:tc>
                <a:tc>
                  <a:txBody>
                    <a:bodyPr/>
                    <a:lstStyle/>
                    <a:p>
                      <a:pPr>
                        <a:lnSpc>
                          <a:spcPct val="115000"/>
                        </a:lnSpc>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46.5</a:t>
                      </a:r>
                      <a:endParaRPr lang="ru-RU" sz="14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20000"/>
                        <a:lumOff val="80000"/>
                      </a:schemeClr>
                    </a:solidFill>
                  </a:tcPr>
                </a:tc>
                <a:tc>
                  <a:txBody>
                    <a:bodyPr/>
                    <a:lstStyle/>
                    <a:p>
                      <a:pP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46.65</a:t>
                      </a:r>
                      <a:endParaRPr lang="ru-RU"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20000"/>
                        <a:lumOff val="8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46.85</a:t>
                      </a:r>
                      <a:endParaRPr lang="ru-RU"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20000"/>
                        <a:lumOff val="80000"/>
                      </a:schemeClr>
                    </a:solidFill>
                  </a:tcPr>
                </a:tc>
                <a:tc>
                  <a:txBody>
                    <a:bodyPr/>
                    <a:lstStyle/>
                    <a:p>
                      <a:pPr algn="ctr">
                        <a:lnSpc>
                          <a:spcPct val="115000"/>
                        </a:lnSpc>
                        <a:spcAft>
                          <a:spcPts val="0"/>
                        </a:spcAft>
                      </a:pPr>
                      <a:r>
                        <a:rPr lang="ru-RU" sz="14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46.87</a:t>
                      </a:r>
                      <a:endParaRPr lang="ru-RU"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20000"/>
                        <a:lumOff val="80000"/>
                      </a:schemeClr>
                    </a:solidFill>
                  </a:tcPr>
                </a:tc>
                <a:extLst>
                  <a:ext uri="{0D108BD9-81ED-4DB2-BD59-A6C34878D82A}">
                    <a16:rowId xmlns="" xmlns:a16="http://schemas.microsoft.com/office/drawing/2014/main" val="10003"/>
                  </a:ext>
                </a:extLst>
              </a:tr>
              <a:tr h="351804">
                <a:tc>
                  <a:txBody>
                    <a:bodyPr/>
                    <a:lstStyle/>
                    <a:p>
                      <a:pPr>
                        <a:lnSpc>
                          <a:spcPct val="115000"/>
                        </a:lnSpc>
                        <a:spcAft>
                          <a:spcPts val="0"/>
                        </a:spcAft>
                      </a:pPr>
                      <a:r>
                        <a:rPr lang="ru-RU"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Вновь созданные предприятия МСП в сфере производства или услуг</a:t>
                      </a:r>
                      <a:endParaRPr lang="ru-RU" sz="1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20000"/>
                        <a:lumOff val="80000"/>
                      </a:schemeClr>
                    </a:solidFill>
                  </a:tcPr>
                </a:tc>
                <a:tc>
                  <a:txBody>
                    <a:bodyPr/>
                    <a:lstStyle/>
                    <a:p>
                      <a:pP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Обращение Губернатора  </a:t>
                      </a:r>
                      <a:endParaRPr lang="ru-RU"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20000"/>
                        <a:lumOff val="80000"/>
                      </a:schemeClr>
                    </a:solidFill>
                  </a:tcPr>
                </a:tc>
                <a:tc>
                  <a:txBody>
                    <a:bodyPr/>
                    <a:lstStyle/>
                    <a:p>
                      <a:pP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единиц</a:t>
                      </a:r>
                      <a:endParaRPr lang="ru-RU"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20000"/>
                        <a:lumOff val="80000"/>
                      </a:schemeClr>
                    </a:solidFill>
                  </a:tcPr>
                </a:tc>
                <a:tc>
                  <a:txBody>
                    <a:bodyPr/>
                    <a:lstStyle/>
                    <a:p>
                      <a:pPr>
                        <a:lnSpc>
                          <a:spcPct val="115000"/>
                        </a:lnSpc>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10</a:t>
                      </a:r>
                      <a:endParaRPr lang="ru-RU" sz="14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20000"/>
                        <a:lumOff val="80000"/>
                      </a:schemeClr>
                    </a:solidFill>
                  </a:tcPr>
                </a:tc>
                <a:tc>
                  <a:txBody>
                    <a:bodyPr/>
                    <a:lstStyle/>
                    <a:p>
                      <a:pPr>
                        <a:lnSpc>
                          <a:spcPct val="115000"/>
                        </a:lnSpc>
                        <a:spcAft>
                          <a:spcPts val="0"/>
                        </a:spcAft>
                      </a:pPr>
                      <a:r>
                        <a:rPr lang="ru-RU"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12</a:t>
                      </a:r>
                      <a:endParaRPr lang="ru-RU" sz="1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20000"/>
                        <a:lumOff val="80000"/>
                      </a:schemeClr>
                    </a:solidFill>
                  </a:tcPr>
                </a:tc>
                <a:tc>
                  <a:txBody>
                    <a:bodyPr/>
                    <a:lstStyle/>
                    <a:p>
                      <a:pP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14</a:t>
                      </a:r>
                      <a:endParaRPr lang="ru-RU"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20000"/>
                        <a:lumOff val="80000"/>
                      </a:schemeClr>
                    </a:solidFill>
                  </a:tcPr>
                </a:tc>
                <a:tc>
                  <a:txBody>
                    <a:bodyPr/>
                    <a:lstStyle/>
                    <a:p>
                      <a:pP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14</a:t>
                      </a:r>
                      <a:endParaRPr lang="ru-RU"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20000"/>
                        <a:lumOff val="80000"/>
                      </a:schemeClr>
                    </a:solidFill>
                  </a:tcPr>
                </a:tc>
                <a:extLst>
                  <a:ext uri="{0D108BD9-81ED-4DB2-BD59-A6C34878D82A}">
                    <a16:rowId xmlns="" xmlns:a16="http://schemas.microsoft.com/office/drawing/2014/main" val="10004"/>
                  </a:ext>
                </a:extLst>
              </a:tr>
              <a:tr h="351804">
                <a:tc>
                  <a:txBody>
                    <a:bodyPr/>
                    <a:lstStyle/>
                    <a:p>
                      <a:pPr>
                        <a:lnSpc>
                          <a:spcPct val="115000"/>
                        </a:lnSpc>
                        <a:spcAft>
                          <a:spcPts val="0"/>
                        </a:spcAft>
                      </a:pPr>
                      <a:r>
                        <a:rPr lang="ru-RU"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Количество вновь созданных субъектов МСП участниками проекта</a:t>
                      </a:r>
                      <a:endParaRPr lang="ru-RU" sz="1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20000"/>
                        <a:lumOff val="80000"/>
                      </a:schemeClr>
                    </a:solidFill>
                  </a:tcPr>
                </a:tc>
                <a:tc>
                  <a:txBody>
                    <a:bodyPr/>
                    <a:lstStyle/>
                    <a:p>
                      <a:pP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Показатель Нац. проекта </a:t>
                      </a:r>
                      <a:endParaRPr lang="ru-RU"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20000"/>
                        <a:lumOff val="80000"/>
                      </a:schemeClr>
                    </a:solidFill>
                  </a:tcPr>
                </a:tc>
                <a:tc>
                  <a:txBody>
                    <a:bodyPr/>
                    <a:lstStyle/>
                    <a:p>
                      <a:pP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Тыс. единиц</a:t>
                      </a:r>
                      <a:endParaRPr lang="ru-RU"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20000"/>
                        <a:lumOff val="80000"/>
                      </a:schemeClr>
                    </a:solidFill>
                  </a:tcPr>
                </a:tc>
                <a:tc>
                  <a:txBody>
                    <a:bodyPr/>
                    <a:lstStyle/>
                    <a:p>
                      <a:pPr>
                        <a:lnSpc>
                          <a:spcPct val="115000"/>
                        </a:lnSpc>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0.003</a:t>
                      </a:r>
                      <a:endParaRPr lang="ru-RU" sz="14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20000"/>
                        <a:lumOff val="80000"/>
                      </a:schemeClr>
                    </a:solidFill>
                  </a:tcPr>
                </a:tc>
                <a:tc>
                  <a:txBody>
                    <a:bodyPr/>
                    <a:lstStyle/>
                    <a:p>
                      <a:pP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0.003</a:t>
                      </a:r>
                      <a:endParaRPr lang="ru-RU"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20000"/>
                        <a:lumOff val="80000"/>
                      </a:schemeClr>
                    </a:solidFill>
                  </a:tcPr>
                </a:tc>
                <a:tc>
                  <a:txBody>
                    <a:bodyPr/>
                    <a:lstStyle/>
                    <a:p>
                      <a:pP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0.002</a:t>
                      </a:r>
                      <a:endParaRPr lang="ru-RU"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20000"/>
                        <a:lumOff val="80000"/>
                      </a:schemeClr>
                    </a:solidFill>
                  </a:tcPr>
                </a:tc>
                <a:tc>
                  <a:txBody>
                    <a:bodyPr/>
                    <a:lstStyle/>
                    <a:p>
                      <a:pP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0.002</a:t>
                      </a:r>
                      <a:endParaRPr lang="ru-RU"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20000"/>
                        <a:lumOff val="80000"/>
                      </a:schemeClr>
                    </a:solidFill>
                  </a:tcPr>
                </a:tc>
                <a:extLst>
                  <a:ext uri="{0D108BD9-81ED-4DB2-BD59-A6C34878D82A}">
                    <a16:rowId xmlns="" xmlns:a16="http://schemas.microsoft.com/office/drawing/2014/main" val="10005"/>
                  </a:ext>
                </a:extLst>
              </a:tr>
              <a:tr h="351804">
                <a:tc>
                  <a:txBody>
                    <a:bodyPr/>
                    <a:lstStyle/>
                    <a:p>
                      <a:pPr>
                        <a:lnSpc>
                          <a:spcPct val="115000"/>
                        </a:lnSpc>
                        <a:spcAft>
                          <a:spcPts val="0"/>
                        </a:spcAft>
                      </a:pPr>
                      <a:r>
                        <a:rPr lang="ru-RU"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Численность  занятых в сфере малого и среднего предпринимательства, включая индивидуальных предпринимателей за отчетный период(прошедший год)</a:t>
                      </a:r>
                      <a:endParaRPr lang="ru-RU" sz="1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20000"/>
                        <a:lumOff val="80000"/>
                      </a:schemeClr>
                    </a:solidFill>
                  </a:tcPr>
                </a:tc>
                <a:tc>
                  <a:txBody>
                    <a:bodyPr/>
                    <a:lstStyle/>
                    <a:p>
                      <a:pP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Указ  Президента </a:t>
                      </a:r>
                      <a:endParaRPr lang="ru-RU"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20000"/>
                        <a:lumOff val="80000"/>
                      </a:schemeClr>
                    </a:solidFill>
                  </a:tcPr>
                </a:tc>
                <a:tc>
                  <a:txBody>
                    <a:bodyPr/>
                    <a:lstStyle/>
                    <a:p>
                      <a:pP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Человек</a:t>
                      </a:r>
                      <a:endParaRPr lang="ru-RU"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20000"/>
                        <a:lumOff val="80000"/>
                      </a:schemeClr>
                    </a:solidFill>
                  </a:tcPr>
                </a:tc>
                <a:tc>
                  <a:txBody>
                    <a:bodyPr/>
                    <a:lstStyle/>
                    <a:p>
                      <a:pPr>
                        <a:lnSpc>
                          <a:spcPct val="115000"/>
                        </a:lnSpc>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1991</a:t>
                      </a:r>
                      <a:endParaRPr lang="ru-RU" sz="14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20000"/>
                        <a:lumOff val="80000"/>
                      </a:schemeClr>
                    </a:solidFill>
                  </a:tcPr>
                </a:tc>
                <a:tc>
                  <a:txBody>
                    <a:bodyPr/>
                    <a:lstStyle/>
                    <a:p>
                      <a:pPr>
                        <a:lnSpc>
                          <a:spcPct val="115000"/>
                        </a:lnSpc>
                        <a:spcAft>
                          <a:spcPts val="0"/>
                        </a:spcAft>
                      </a:pPr>
                      <a:r>
                        <a:rPr lang="ru-RU"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2138</a:t>
                      </a:r>
                      <a:endParaRPr lang="ru-RU" sz="1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20000"/>
                        <a:lumOff val="80000"/>
                      </a:schemeClr>
                    </a:solidFill>
                  </a:tcPr>
                </a:tc>
                <a:tc>
                  <a:txBody>
                    <a:bodyPr/>
                    <a:lstStyle/>
                    <a:p>
                      <a:pP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2273</a:t>
                      </a:r>
                      <a:endParaRPr lang="ru-RU"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20000"/>
                        <a:lumOff val="80000"/>
                      </a:schemeClr>
                    </a:solidFill>
                  </a:tcPr>
                </a:tc>
                <a:tc>
                  <a:txBody>
                    <a:bodyPr/>
                    <a:lstStyle/>
                    <a:p>
                      <a:pP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2273</a:t>
                      </a:r>
                      <a:endParaRPr lang="ru-RU"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20000"/>
                        <a:lumOff val="80000"/>
                      </a:schemeClr>
                    </a:solidFill>
                  </a:tcP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171664996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4944" y="195072"/>
            <a:ext cx="10899648" cy="1630553"/>
          </a:xfrm>
        </p:spPr>
        <p:txBody>
          <a:bodyPr>
            <a:normAutofit/>
          </a:bodyPr>
          <a:lstStyle/>
          <a:p>
            <a:pPr algn="ctr"/>
            <a:r>
              <a:rPr lang="ru-RU" sz="2700" b="1" dirty="0">
                <a:solidFill>
                  <a:schemeClr val="tx1"/>
                </a:solidFill>
                <a:latin typeface="Times New Roman" panose="02020603050405020304" pitchFamily="18" charset="0"/>
                <a:cs typeface="Times New Roman" panose="02020603050405020304" pitchFamily="18" charset="0"/>
              </a:rPr>
              <a:t>Муниципальная программа «Управление имуществом и муниципальными финансами» </a:t>
            </a:r>
            <a:r>
              <a:rPr lang="ru-RU" sz="2700" b="1" dirty="0" smtClean="0">
                <a:solidFill>
                  <a:schemeClr val="tx1"/>
                </a:solidFill>
                <a:latin typeface="Times New Roman" panose="02020603050405020304" pitchFamily="18" charset="0"/>
                <a:cs typeface="Times New Roman" panose="02020603050405020304" pitchFamily="18" charset="0"/>
              </a:rPr>
              <a:t/>
            </a:r>
            <a:br>
              <a:rPr lang="ru-RU" sz="2700" b="1" dirty="0" smtClean="0">
                <a:solidFill>
                  <a:schemeClr val="tx1"/>
                </a:solidFill>
                <a:latin typeface="Times New Roman" panose="02020603050405020304" pitchFamily="18" charset="0"/>
                <a:cs typeface="Times New Roman" panose="02020603050405020304" pitchFamily="18" charset="0"/>
              </a:rPr>
            </a:br>
            <a:r>
              <a:rPr lang="ru-RU" sz="2200" dirty="0" smtClean="0">
                <a:solidFill>
                  <a:schemeClr val="tx1"/>
                </a:solidFill>
                <a:latin typeface="Times New Roman" panose="02020603050405020304" pitchFamily="18" charset="0"/>
                <a:cs typeface="Times New Roman" panose="02020603050405020304" pitchFamily="18" charset="0"/>
              </a:rPr>
              <a:t>Цель </a:t>
            </a:r>
            <a:r>
              <a:rPr lang="ru-RU" sz="2200" dirty="0">
                <a:solidFill>
                  <a:schemeClr val="tx1"/>
                </a:solidFill>
                <a:latin typeface="Times New Roman" panose="02020603050405020304" pitchFamily="18" charset="0"/>
                <a:cs typeface="Times New Roman" panose="02020603050405020304" pitchFamily="18" charset="0"/>
              </a:rPr>
              <a:t>программы: повышение эффективности управления имуществом и финансами городского округа  </a:t>
            </a:r>
          </a:p>
        </p:txBody>
      </p:sp>
      <p:graphicFrame>
        <p:nvGraphicFramePr>
          <p:cNvPr id="13" name="Объект 12"/>
          <p:cNvGraphicFramePr>
            <a:graphicFrameLocks noGrp="1"/>
          </p:cNvGraphicFramePr>
          <p:nvPr>
            <p:ph idx="1"/>
            <p:extLst>
              <p:ext uri="{D42A27DB-BD31-4B8C-83A1-F6EECF244321}">
                <p14:modId xmlns:p14="http://schemas.microsoft.com/office/powerpoint/2010/main" val="2211335996"/>
              </p:ext>
            </p:extLst>
          </p:nvPr>
        </p:nvGraphicFramePr>
        <p:xfrm>
          <a:off x="308610" y="1825625"/>
          <a:ext cx="11624310" cy="47923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3441030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3984" y="158496"/>
            <a:ext cx="10241280" cy="1771904"/>
          </a:xfrm>
        </p:spPr>
        <p:txBody>
          <a:bodyPr>
            <a:normAutofit/>
          </a:bodyPr>
          <a:lstStyle/>
          <a:p>
            <a:r>
              <a:rPr lang="ru-RU" sz="2400" b="1" dirty="0">
                <a:solidFill>
                  <a:schemeClr val="tx1"/>
                </a:solidFill>
                <a:latin typeface="Times New Roman" panose="02020603050405020304" pitchFamily="18" charset="0"/>
                <a:cs typeface="Times New Roman" panose="02020603050405020304" pitchFamily="18" charset="0"/>
              </a:rPr>
              <a:t>Показатели подпрограммы «Развитие имущественного комплекса»</a:t>
            </a:r>
          </a:p>
        </p:txBody>
      </p:sp>
      <p:graphicFrame>
        <p:nvGraphicFramePr>
          <p:cNvPr id="4" name="Объект 3"/>
          <p:cNvGraphicFramePr>
            <a:graphicFrameLocks noGrp="1"/>
          </p:cNvGraphicFramePr>
          <p:nvPr>
            <p:ph idx="1"/>
            <p:extLst>
              <p:ext uri="{D42A27DB-BD31-4B8C-83A1-F6EECF244321}">
                <p14:modId xmlns:p14="http://schemas.microsoft.com/office/powerpoint/2010/main" val="1824761870"/>
              </p:ext>
            </p:extLst>
          </p:nvPr>
        </p:nvGraphicFramePr>
        <p:xfrm>
          <a:off x="205741" y="719328"/>
          <a:ext cx="11830047" cy="5569227"/>
        </p:xfrm>
        <a:graphic>
          <a:graphicData uri="http://schemas.openxmlformats.org/drawingml/2006/table">
            <a:tbl>
              <a:tblPr firstRow="1" bandRow="1">
                <a:tableStyleId>{5C22544A-7EE6-4342-B048-85BDC9FD1C3A}</a:tableStyleId>
              </a:tblPr>
              <a:tblGrid>
                <a:gridCol w="6686549">
                  <a:extLst>
                    <a:ext uri="{9D8B030D-6E8A-4147-A177-3AD203B41FA5}">
                      <a16:colId xmlns="" xmlns:a16="http://schemas.microsoft.com/office/drawing/2014/main" val="20000"/>
                    </a:ext>
                  </a:extLst>
                </a:gridCol>
                <a:gridCol w="1165160">
                  <a:extLst>
                    <a:ext uri="{9D8B030D-6E8A-4147-A177-3AD203B41FA5}">
                      <a16:colId xmlns="" xmlns:a16="http://schemas.microsoft.com/office/drawing/2014/main" val="20001"/>
                    </a:ext>
                  </a:extLst>
                </a:gridCol>
                <a:gridCol w="965718">
                  <a:extLst>
                    <a:ext uri="{9D8B030D-6E8A-4147-A177-3AD203B41FA5}">
                      <a16:colId xmlns="" xmlns:a16="http://schemas.microsoft.com/office/drawing/2014/main" val="20002"/>
                    </a:ext>
                  </a:extLst>
                </a:gridCol>
                <a:gridCol w="965718"/>
                <a:gridCol w="682301">
                  <a:extLst>
                    <a:ext uri="{9D8B030D-6E8A-4147-A177-3AD203B41FA5}">
                      <a16:colId xmlns="" xmlns:a16="http://schemas.microsoft.com/office/drawing/2014/main" val="20003"/>
                    </a:ext>
                  </a:extLst>
                </a:gridCol>
                <a:gridCol w="724289">
                  <a:extLst>
                    <a:ext uri="{9D8B030D-6E8A-4147-A177-3AD203B41FA5}">
                      <a16:colId xmlns="" xmlns:a16="http://schemas.microsoft.com/office/drawing/2014/main" val="20004"/>
                    </a:ext>
                  </a:extLst>
                </a:gridCol>
                <a:gridCol w="640312">
                  <a:extLst>
                    <a:ext uri="{9D8B030D-6E8A-4147-A177-3AD203B41FA5}">
                      <a16:colId xmlns="" xmlns:a16="http://schemas.microsoft.com/office/drawing/2014/main" val="20005"/>
                    </a:ext>
                  </a:extLst>
                </a:gridCol>
              </a:tblGrid>
              <a:tr h="694944">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Показатель реализации мероприятий</a:t>
                      </a:r>
                    </a:p>
                  </a:txBody>
                  <a:tcPr>
                    <a:solidFill>
                      <a:schemeClr val="accent1">
                        <a:lumMod val="60000"/>
                        <a:lumOff val="4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Тип показателя</a:t>
                      </a:r>
                    </a:p>
                  </a:txBody>
                  <a:tcPr marL="39370" marR="39370" marT="64770" marB="64770" anchor="ctr">
                    <a:solidFill>
                      <a:schemeClr val="accent1">
                        <a:lumMod val="60000"/>
                        <a:lumOff val="4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Единица измерения</a:t>
                      </a:r>
                    </a:p>
                  </a:txBody>
                  <a:tcPr marL="39370" marR="39370" marT="64770" marB="64770" anchor="ctr">
                    <a:solidFill>
                      <a:schemeClr val="accent1">
                        <a:lumMod val="60000"/>
                        <a:lumOff val="4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2020</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accent1">
                        <a:lumMod val="60000"/>
                        <a:lumOff val="4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2021</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1">
                        <a:lumMod val="60000"/>
                        <a:lumOff val="4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2022</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1">
                        <a:lumMod val="60000"/>
                        <a:lumOff val="4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2023</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1">
                        <a:lumMod val="60000"/>
                        <a:lumOff val="40000"/>
                      </a:schemeClr>
                    </a:solidFill>
                  </a:tcPr>
                </a:tc>
                <a:extLst>
                  <a:ext uri="{0D108BD9-81ED-4DB2-BD59-A6C34878D82A}">
                    <a16:rowId xmlns="" xmlns:a16="http://schemas.microsoft.com/office/drawing/2014/main" val="10000"/>
                  </a:ext>
                </a:extLst>
              </a:tr>
              <a:tr h="435315">
                <a:tc>
                  <a:txBody>
                    <a:bodyPr/>
                    <a:lstStyle/>
                    <a:p>
                      <a:pPr>
                        <a:lnSpc>
                          <a:spcPct val="107000"/>
                        </a:lnSpc>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Эффективность работы по взысканию задолженности по арендной плате за земельные участки, государственная собственность на которые не разграничена</a:t>
                      </a:r>
                    </a:p>
                  </a:txBody>
                  <a:tcPr marL="68580" marR="68580" marT="0" marB="0">
                    <a:solidFill>
                      <a:schemeClr val="accent1">
                        <a:lumMod val="60000"/>
                        <a:lumOff val="40000"/>
                      </a:schemeClr>
                    </a:solidFill>
                  </a:tcPr>
                </a:tc>
                <a:tc>
                  <a:txBody>
                    <a:bodyPr/>
                    <a:lstStyle/>
                    <a:p>
                      <a:pPr algn="ctr">
                        <a:lnSpc>
                          <a:spcPct val="107000"/>
                        </a:lnSpc>
                        <a:spcAft>
                          <a:spcPts val="800"/>
                        </a:spcAft>
                      </a:pPr>
                      <a:r>
                        <a:rPr lang="ru-RU" sz="1400">
                          <a:effectLst/>
                          <a:latin typeface="Times New Roman" panose="02020603050405020304" pitchFamily="18" charset="0"/>
                          <a:ea typeface="Times New Roman" panose="02020603050405020304" pitchFamily="18" charset="0"/>
                          <a:cs typeface="Times New Roman" panose="02020603050405020304" pitchFamily="18" charset="0"/>
                        </a:rPr>
                        <a:t>Рейтинг-50</a:t>
                      </a:r>
                    </a:p>
                  </a:txBody>
                  <a:tcPr marL="68580" marR="68580" marT="0" marB="0">
                    <a:solidFill>
                      <a:schemeClr val="accent1">
                        <a:lumMod val="60000"/>
                        <a:lumOff val="40000"/>
                      </a:schemeClr>
                    </a:solidFill>
                  </a:tcPr>
                </a:tc>
                <a:tc>
                  <a:txBody>
                    <a:bodyPr/>
                    <a:lstStyle/>
                    <a:p>
                      <a:pPr algn="ctr">
                        <a:lnSpc>
                          <a:spcPct val="107000"/>
                        </a:lnSpc>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solidFill>
                      <a:schemeClr val="accent1">
                        <a:lumMod val="60000"/>
                        <a:lumOff val="40000"/>
                      </a:schemeClr>
                    </a:solidFill>
                  </a:tcPr>
                </a:tc>
                <a:tc>
                  <a:txBody>
                    <a:bodyPr/>
                    <a:lstStyle/>
                    <a:p>
                      <a:pPr algn="ctr">
                        <a:lnSpc>
                          <a:spcPct val="107000"/>
                        </a:lnSpc>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100</a:t>
                      </a:r>
                    </a:p>
                  </a:txBody>
                  <a:tcPr marL="68580" marR="68580" marT="0" marB="0">
                    <a:solidFill>
                      <a:schemeClr val="accent1">
                        <a:lumMod val="60000"/>
                        <a:lumOff val="40000"/>
                      </a:schemeClr>
                    </a:solidFill>
                  </a:tcPr>
                </a:tc>
                <a:tc>
                  <a:txBody>
                    <a:bodyPr/>
                    <a:lstStyle/>
                    <a:p>
                      <a:pPr algn="ctr">
                        <a:lnSpc>
                          <a:spcPct val="107000"/>
                        </a:lnSpc>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100</a:t>
                      </a:r>
                    </a:p>
                  </a:txBody>
                  <a:tcPr marL="68580" marR="68580" marT="0" marB="0">
                    <a:solidFill>
                      <a:schemeClr val="accent1">
                        <a:lumMod val="60000"/>
                        <a:lumOff val="40000"/>
                      </a:schemeClr>
                    </a:solidFill>
                  </a:tcPr>
                </a:tc>
                <a:tc>
                  <a:txBody>
                    <a:bodyPr/>
                    <a:lstStyle/>
                    <a:p>
                      <a:pPr algn="ctr">
                        <a:lnSpc>
                          <a:spcPct val="107000"/>
                        </a:lnSpc>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100</a:t>
                      </a:r>
                    </a:p>
                  </a:txBody>
                  <a:tcPr marL="68580" marR="68580" marT="0" marB="0">
                    <a:solidFill>
                      <a:schemeClr val="accent1">
                        <a:lumMod val="60000"/>
                        <a:lumOff val="40000"/>
                      </a:schemeClr>
                    </a:solidFill>
                  </a:tcPr>
                </a:tc>
                <a:tc>
                  <a:txBody>
                    <a:bodyPr/>
                    <a:lstStyle/>
                    <a:p>
                      <a:pPr algn="ctr">
                        <a:lnSpc>
                          <a:spcPct val="107000"/>
                        </a:lnSpc>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100</a:t>
                      </a:r>
                    </a:p>
                  </a:txBody>
                  <a:tcPr marL="68580" marR="68580" marT="0" marB="0">
                    <a:solidFill>
                      <a:schemeClr val="accent1">
                        <a:lumMod val="60000"/>
                        <a:lumOff val="40000"/>
                      </a:schemeClr>
                    </a:solidFill>
                  </a:tcPr>
                </a:tc>
                <a:extLst>
                  <a:ext uri="{0D108BD9-81ED-4DB2-BD59-A6C34878D82A}">
                    <a16:rowId xmlns="" xmlns:a16="http://schemas.microsoft.com/office/drawing/2014/main" val="10001"/>
                  </a:ext>
                </a:extLst>
              </a:tr>
              <a:tr h="435315">
                <a:tc>
                  <a:txBody>
                    <a:bodyPr/>
                    <a:lstStyle/>
                    <a:p>
                      <a:pPr>
                        <a:lnSpc>
                          <a:spcPct val="107000"/>
                        </a:lnSpc>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Эффективность работы по взысканию задолженности по арендной плате за муниципальное имущество </a:t>
                      </a:r>
                    </a:p>
                  </a:txBody>
                  <a:tcPr marL="68580" marR="68580" marT="0" marB="0">
                    <a:solidFill>
                      <a:schemeClr val="accent1">
                        <a:lumMod val="60000"/>
                        <a:lumOff val="40000"/>
                      </a:schemeClr>
                    </a:solidFill>
                  </a:tcPr>
                </a:tc>
                <a:tc>
                  <a:txBody>
                    <a:bodyPr/>
                    <a:lstStyle/>
                    <a:p>
                      <a:pPr algn="ctr">
                        <a:lnSpc>
                          <a:spcPct val="107000"/>
                        </a:lnSpc>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Рейтинг-50</a:t>
                      </a:r>
                    </a:p>
                  </a:txBody>
                  <a:tcPr marL="68580" marR="68580" marT="0" marB="0">
                    <a:solidFill>
                      <a:schemeClr val="accent1">
                        <a:lumMod val="60000"/>
                        <a:lumOff val="40000"/>
                      </a:schemeClr>
                    </a:solidFill>
                  </a:tcPr>
                </a:tc>
                <a:tc>
                  <a:txBody>
                    <a:bodyPr/>
                    <a:lstStyle/>
                    <a:p>
                      <a:pPr algn="ctr">
                        <a:lnSpc>
                          <a:spcPct val="107000"/>
                        </a:lnSpc>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solidFill>
                      <a:schemeClr val="accent1">
                        <a:lumMod val="60000"/>
                        <a:lumOff val="40000"/>
                      </a:schemeClr>
                    </a:solidFill>
                  </a:tcPr>
                </a:tc>
                <a:tc>
                  <a:txBody>
                    <a:bodyPr/>
                    <a:lstStyle/>
                    <a:p>
                      <a:pPr algn="ctr">
                        <a:lnSpc>
                          <a:spcPct val="107000"/>
                        </a:lnSpc>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100</a:t>
                      </a:r>
                    </a:p>
                  </a:txBody>
                  <a:tcPr marL="68580" marR="68580" marT="0" marB="0">
                    <a:solidFill>
                      <a:schemeClr val="accent1">
                        <a:lumMod val="60000"/>
                        <a:lumOff val="40000"/>
                      </a:schemeClr>
                    </a:solidFill>
                  </a:tcPr>
                </a:tc>
                <a:tc>
                  <a:txBody>
                    <a:bodyPr/>
                    <a:lstStyle/>
                    <a:p>
                      <a:pPr algn="ctr">
                        <a:lnSpc>
                          <a:spcPct val="107000"/>
                        </a:lnSpc>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100</a:t>
                      </a:r>
                    </a:p>
                  </a:txBody>
                  <a:tcPr marL="68580" marR="68580" marT="0" marB="0">
                    <a:solidFill>
                      <a:schemeClr val="accent1">
                        <a:lumMod val="60000"/>
                        <a:lumOff val="40000"/>
                      </a:schemeClr>
                    </a:solidFill>
                  </a:tcPr>
                </a:tc>
                <a:tc>
                  <a:txBody>
                    <a:bodyPr/>
                    <a:lstStyle/>
                    <a:p>
                      <a:pPr algn="ctr">
                        <a:lnSpc>
                          <a:spcPct val="107000"/>
                        </a:lnSpc>
                        <a:spcAft>
                          <a:spcPts val="800"/>
                        </a:spcAft>
                      </a:pPr>
                      <a:r>
                        <a:rPr lang="ru-RU" sz="1400">
                          <a:effectLst/>
                          <a:latin typeface="Times New Roman" panose="02020603050405020304" pitchFamily="18" charset="0"/>
                          <a:ea typeface="Times New Roman" panose="02020603050405020304" pitchFamily="18" charset="0"/>
                          <a:cs typeface="Times New Roman" panose="02020603050405020304" pitchFamily="18" charset="0"/>
                        </a:rPr>
                        <a:t>100</a:t>
                      </a:r>
                    </a:p>
                  </a:txBody>
                  <a:tcPr marL="68580" marR="68580" marT="0" marB="0">
                    <a:solidFill>
                      <a:schemeClr val="accent1">
                        <a:lumMod val="60000"/>
                        <a:lumOff val="40000"/>
                      </a:schemeClr>
                    </a:solidFill>
                  </a:tcPr>
                </a:tc>
                <a:tc>
                  <a:txBody>
                    <a:bodyPr/>
                    <a:lstStyle/>
                    <a:p>
                      <a:pPr algn="ctr">
                        <a:lnSpc>
                          <a:spcPct val="107000"/>
                        </a:lnSpc>
                        <a:spcAft>
                          <a:spcPts val="800"/>
                        </a:spcAft>
                      </a:pPr>
                      <a:r>
                        <a:rPr lang="ru-RU" sz="1400">
                          <a:effectLst/>
                          <a:latin typeface="Times New Roman" panose="02020603050405020304" pitchFamily="18" charset="0"/>
                          <a:ea typeface="Times New Roman" panose="02020603050405020304" pitchFamily="18" charset="0"/>
                          <a:cs typeface="Times New Roman" panose="02020603050405020304" pitchFamily="18" charset="0"/>
                        </a:rPr>
                        <a:t>100</a:t>
                      </a:r>
                    </a:p>
                  </a:txBody>
                  <a:tcPr marL="68580" marR="68580" marT="0" marB="0">
                    <a:solidFill>
                      <a:schemeClr val="accent1">
                        <a:lumMod val="60000"/>
                        <a:lumOff val="40000"/>
                      </a:schemeClr>
                    </a:solidFill>
                  </a:tcPr>
                </a:tc>
                <a:extLst>
                  <a:ext uri="{0D108BD9-81ED-4DB2-BD59-A6C34878D82A}">
                    <a16:rowId xmlns="" xmlns:a16="http://schemas.microsoft.com/office/drawing/2014/main" val="10002"/>
                  </a:ext>
                </a:extLst>
              </a:tr>
              <a:tr h="433228">
                <a:tc>
                  <a:txBody>
                    <a:bodyPr/>
                    <a:lstStyle/>
                    <a:p>
                      <a:pPr>
                        <a:lnSpc>
                          <a:spcPct val="107000"/>
                        </a:lnSpc>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Поступления средств в бюджет от аренды и продажи земельных участков, государственная собственность на которые не разграничена</a:t>
                      </a:r>
                    </a:p>
                  </a:txBody>
                  <a:tcPr marL="68580" marR="68580" marT="0" marB="0">
                    <a:solidFill>
                      <a:schemeClr val="accent1">
                        <a:lumMod val="60000"/>
                        <a:lumOff val="40000"/>
                      </a:schemeClr>
                    </a:solidFill>
                  </a:tcPr>
                </a:tc>
                <a:tc>
                  <a:txBody>
                    <a:bodyPr/>
                    <a:lstStyle/>
                    <a:p>
                      <a:pPr algn="ctr">
                        <a:lnSpc>
                          <a:spcPct val="107000"/>
                        </a:lnSpc>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Отраслевой </a:t>
                      </a:r>
                    </a:p>
                    <a:p>
                      <a:pPr algn="ctr">
                        <a:lnSpc>
                          <a:spcPct val="107000"/>
                        </a:lnSpc>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solidFill>
                      <a:schemeClr val="accent1">
                        <a:lumMod val="60000"/>
                        <a:lumOff val="40000"/>
                      </a:schemeClr>
                    </a:solidFill>
                  </a:tcPr>
                </a:tc>
                <a:tc>
                  <a:txBody>
                    <a:bodyPr/>
                    <a:lstStyle/>
                    <a:p>
                      <a:pPr algn="ctr">
                        <a:lnSpc>
                          <a:spcPct val="107000"/>
                        </a:lnSpc>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solidFill>
                      <a:schemeClr val="accent1">
                        <a:lumMod val="60000"/>
                        <a:lumOff val="40000"/>
                      </a:schemeClr>
                    </a:solidFill>
                  </a:tcPr>
                </a:tc>
                <a:tc>
                  <a:txBody>
                    <a:bodyPr/>
                    <a:lstStyle/>
                    <a:p>
                      <a:pPr algn="ctr">
                        <a:lnSpc>
                          <a:spcPct val="107000"/>
                        </a:lnSpc>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100</a:t>
                      </a:r>
                    </a:p>
                  </a:txBody>
                  <a:tcPr marL="68580" marR="68580" marT="0" marB="0">
                    <a:solidFill>
                      <a:schemeClr val="accent1">
                        <a:lumMod val="60000"/>
                        <a:lumOff val="40000"/>
                      </a:schemeClr>
                    </a:solidFill>
                  </a:tcPr>
                </a:tc>
                <a:tc>
                  <a:txBody>
                    <a:bodyPr/>
                    <a:lstStyle/>
                    <a:p>
                      <a:pPr algn="ctr">
                        <a:lnSpc>
                          <a:spcPct val="107000"/>
                        </a:lnSpc>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100</a:t>
                      </a:r>
                    </a:p>
                  </a:txBody>
                  <a:tcPr marL="68580" marR="68580" marT="0" marB="0">
                    <a:solidFill>
                      <a:schemeClr val="accent1">
                        <a:lumMod val="60000"/>
                        <a:lumOff val="40000"/>
                      </a:schemeClr>
                    </a:solidFill>
                  </a:tcPr>
                </a:tc>
                <a:tc>
                  <a:txBody>
                    <a:bodyPr/>
                    <a:lstStyle/>
                    <a:p>
                      <a:pPr algn="ctr">
                        <a:lnSpc>
                          <a:spcPct val="107000"/>
                        </a:lnSpc>
                        <a:spcAft>
                          <a:spcPts val="800"/>
                        </a:spcAft>
                      </a:pPr>
                      <a:r>
                        <a:rPr lang="ru-RU" sz="1400">
                          <a:effectLst/>
                          <a:latin typeface="Times New Roman" panose="02020603050405020304" pitchFamily="18" charset="0"/>
                          <a:ea typeface="Times New Roman" panose="02020603050405020304" pitchFamily="18" charset="0"/>
                          <a:cs typeface="Times New Roman" panose="02020603050405020304" pitchFamily="18" charset="0"/>
                        </a:rPr>
                        <a:t>100</a:t>
                      </a:r>
                    </a:p>
                  </a:txBody>
                  <a:tcPr marL="68580" marR="68580" marT="0" marB="0">
                    <a:solidFill>
                      <a:schemeClr val="accent1">
                        <a:lumMod val="60000"/>
                        <a:lumOff val="40000"/>
                      </a:schemeClr>
                    </a:solidFill>
                  </a:tcPr>
                </a:tc>
                <a:tc>
                  <a:txBody>
                    <a:bodyPr/>
                    <a:lstStyle/>
                    <a:p>
                      <a:pPr algn="ctr">
                        <a:lnSpc>
                          <a:spcPct val="107000"/>
                        </a:lnSpc>
                        <a:spcAft>
                          <a:spcPts val="800"/>
                        </a:spcAft>
                      </a:pPr>
                      <a:r>
                        <a:rPr lang="ru-RU" sz="1400">
                          <a:effectLst/>
                          <a:latin typeface="Times New Roman" panose="02020603050405020304" pitchFamily="18" charset="0"/>
                          <a:ea typeface="Times New Roman" panose="02020603050405020304" pitchFamily="18" charset="0"/>
                          <a:cs typeface="Times New Roman" panose="02020603050405020304" pitchFamily="18" charset="0"/>
                        </a:rPr>
                        <a:t>100</a:t>
                      </a:r>
                    </a:p>
                  </a:txBody>
                  <a:tcPr marL="68580" marR="68580" marT="0" marB="0">
                    <a:solidFill>
                      <a:schemeClr val="accent1">
                        <a:lumMod val="60000"/>
                        <a:lumOff val="40000"/>
                      </a:schemeClr>
                    </a:solidFill>
                  </a:tcPr>
                </a:tc>
                <a:extLst>
                  <a:ext uri="{0D108BD9-81ED-4DB2-BD59-A6C34878D82A}">
                    <a16:rowId xmlns="" xmlns:a16="http://schemas.microsoft.com/office/drawing/2014/main" val="10003"/>
                  </a:ext>
                </a:extLst>
              </a:tr>
              <a:tr h="435315">
                <a:tc>
                  <a:txBody>
                    <a:bodyPr/>
                    <a:lstStyle/>
                    <a:p>
                      <a:pPr>
                        <a:lnSpc>
                          <a:spcPct val="107000"/>
                        </a:lnSpc>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Поступления средств  от аренды и продажи муниципального имущества</a:t>
                      </a:r>
                    </a:p>
                  </a:txBody>
                  <a:tcPr marL="68580" marR="68580" marT="0" marB="0">
                    <a:solidFill>
                      <a:schemeClr val="accent1">
                        <a:lumMod val="60000"/>
                        <a:lumOff val="40000"/>
                      </a:schemeClr>
                    </a:solidFill>
                  </a:tcPr>
                </a:tc>
                <a:tc>
                  <a:txBody>
                    <a:bodyPr/>
                    <a:lstStyle/>
                    <a:p>
                      <a:pPr algn="ctr">
                        <a:lnSpc>
                          <a:spcPct val="107000"/>
                        </a:lnSpc>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Приоритетный  </a:t>
                      </a:r>
                    </a:p>
                  </a:txBody>
                  <a:tcPr marL="68580" marR="68580" marT="0" marB="0">
                    <a:solidFill>
                      <a:schemeClr val="accent1">
                        <a:lumMod val="60000"/>
                        <a:lumOff val="40000"/>
                      </a:schemeClr>
                    </a:solidFill>
                  </a:tcPr>
                </a:tc>
                <a:tc>
                  <a:txBody>
                    <a:bodyPr/>
                    <a:lstStyle/>
                    <a:p>
                      <a:pPr algn="ctr">
                        <a:lnSpc>
                          <a:spcPct val="107000"/>
                        </a:lnSpc>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solidFill>
                      <a:schemeClr val="accent1">
                        <a:lumMod val="60000"/>
                        <a:lumOff val="40000"/>
                      </a:schemeClr>
                    </a:solidFill>
                  </a:tcPr>
                </a:tc>
                <a:tc>
                  <a:txBody>
                    <a:bodyPr/>
                    <a:lstStyle/>
                    <a:p>
                      <a:pPr algn="ctr">
                        <a:lnSpc>
                          <a:spcPct val="107000"/>
                        </a:lnSpc>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100</a:t>
                      </a:r>
                    </a:p>
                  </a:txBody>
                  <a:tcPr marL="68580" marR="68580" marT="0" marB="0">
                    <a:solidFill>
                      <a:schemeClr val="accent1">
                        <a:lumMod val="60000"/>
                        <a:lumOff val="40000"/>
                      </a:schemeClr>
                    </a:solidFill>
                  </a:tcPr>
                </a:tc>
                <a:tc>
                  <a:txBody>
                    <a:bodyPr/>
                    <a:lstStyle/>
                    <a:p>
                      <a:pPr algn="ctr">
                        <a:lnSpc>
                          <a:spcPct val="107000"/>
                        </a:lnSpc>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100</a:t>
                      </a:r>
                    </a:p>
                  </a:txBody>
                  <a:tcPr marL="68580" marR="68580" marT="0" marB="0">
                    <a:solidFill>
                      <a:schemeClr val="accent1">
                        <a:lumMod val="60000"/>
                        <a:lumOff val="40000"/>
                      </a:schemeClr>
                    </a:solidFill>
                  </a:tcPr>
                </a:tc>
                <a:tc>
                  <a:txBody>
                    <a:bodyPr/>
                    <a:lstStyle/>
                    <a:p>
                      <a:pPr algn="ctr">
                        <a:lnSpc>
                          <a:spcPct val="107000"/>
                        </a:lnSpc>
                        <a:spcAft>
                          <a:spcPts val="800"/>
                        </a:spcAft>
                      </a:pPr>
                      <a:r>
                        <a:rPr lang="ru-RU" sz="1400">
                          <a:effectLst/>
                          <a:latin typeface="Times New Roman" panose="02020603050405020304" pitchFamily="18" charset="0"/>
                          <a:ea typeface="Times New Roman" panose="02020603050405020304" pitchFamily="18" charset="0"/>
                          <a:cs typeface="Times New Roman" panose="02020603050405020304" pitchFamily="18" charset="0"/>
                        </a:rPr>
                        <a:t>100</a:t>
                      </a:r>
                    </a:p>
                  </a:txBody>
                  <a:tcPr marL="68580" marR="68580" marT="0" marB="0">
                    <a:solidFill>
                      <a:schemeClr val="accent1">
                        <a:lumMod val="60000"/>
                        <a:lumOff val="40000"/>
                      </a:schemeClr>
                    </a:solidFill>
                  </a:tcPr>
                </a:tc>
                <a:tc>
                  <a:txBody>
                    <a:bodyPr/>
                    <a:lstStyle/>
                    <a:p>
                      <a:pPr algn="ctr">
                        <a:lnSpc>
                          <a:spcPct val="107000"/>
                        </a:lnSpc>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100</a:t>
                      </a:r>
                    </a:p>
                  </a:txBody>
                  <a:tcPr marL="68580" marR="68580" marT="0" marB="0">
                    <a:solidFill>
                      <a:schemeClr val="accent1">
                        <a:lumMod val="60000"/>
                        <a:lumOff val="40000"/>
                      </a:schemeClr>
                    </a:solidFill>
                  </a:tcPr>
                </a:tc>
                <a:extLst>
                  <a:ext uri="{0D108BD9-81ED-4DB2-BD59-A6C34878D82A}">
                    <a16:rowId xmlns="" xmlns:a16="http://schemas.microsoft.com/office/drawing/2014/main" val="10004"/>
                  </a:ext>
                </a:extLst>
              </a:tr>
              <a:tr h="435315">
                <a:tc>
                  <a:txBody>
                    <a:bodyPr/>
                    <a:lstStyle/>
                    <a:p>
                      <a:pPr>
                        <a:lnSpc>
                          <a:spcPct val="107000"/>
                        </a:lnSpc>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Предоставление земельных участков многодетным семьям</a:t>
                      </a:r>
                    </a:p>
                  </a:txBody>
                  <a:tcPr marL="68580" marR="68580" marT="0" marB="0">
                    <a:solidFill>
                      <a:schemeClr val="accent1">
                        <a:lumMod val="60000"/>
                        <a:lumOff val="40000"/>
                      </a:schemeClr>
                    </a:solidFill>
                  </a:tcPr>
                </a:tc>
                <a:tc>
                  <a:txBody>
                    <a:bodyPr/>
                    <a:lstStyle/>
                    <a:p>
                      <a:pPr algn="ctr">
                        <a:lnSpc>
                          <a:spcPct val="107000"/>
                        </a:lnSpc>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Приоритетный  </a:t>
                      </a:r>
                    </a:p>
                  </a:txBody>
                  <a:tcPr marL="68580" marR="68580" marT="0" marB="0">
                    <a:solidFill>
                      <a:schemeClr val="accent1">
                        <a:lumMod val="60000"/>
                        <a:lumOff val="40000"/>
                      </a:schemeClr>
                    </a:solidFill>
                  </a:tcPr>
                </a:tc>
                <a:tc>
                  <a:txBody>
                    <a:bodyPr/>
                    <a:lstStyle/>
                    <a:p>
                      <a:pPr algn="ctr">
                        <a:lnSpc>
                          <a:spcPct val="107000"/>
                        </a:lnSpc>
                        <a:spcAft>
                          <a:spcPts val="800"/>
                        </a:spcAft>
                      </a:pPr>
                      <a:r>
                        <a:rPr lang="ru-RU" sz="140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solidFill>
                      <a:schemeClr val="accent1">
                        <a:lumMod val="60000"/>
                        <a:lumOff val="40000"/>
                      </a:schemeClr>
                    </a:solidFill>
                  </a:tcPr>
                </a:tc>
                <a:tc>
                  <a:txBody>
                    <a:bodyPr/>
                    <a:lstStyle/>
                    <a:p>
                      <a:pPr algn="ctr">
                        <a:lnSpc>
                          <a:spcPct val="107000"/>
                        </a:lnSpc>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100</a:t>
                      </a:r>
                    </a:p>
                  </a:txBody>
                  <a:tcPr marL="68580" marR="68580" marT="0" marB="0">
                    <a:solidFill>
                      <a:schemeClr val="accent1">
                        <a:lumMod val="60000"/>
                        <a:lumOff val="40000"/>
                      </a:schemeClr>
                    </a:solidFill>
                  </a:tcPr>
                </a:tc>
                <a:tc>
                  <a:txBody>
                    <a:bodyPr/>
                    <a:lstStyle/>
                    <a:p>
                      <a:pPr algn="ctr">
                        <a:lnSpc>
                          <a:spcPct val="107000"/>
                        </a:lnSpc>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100</a:t>
                      </a:r>
                    </a:p>
                  </a:txBody>
                  <a:tcPr marL="68580" marR="68580" marT="0" marB="0">
                    <a:solidFill>
                      <a:schemeClr val="accent1">
                        <a:lumMod val="60000"/>
                        <a:lumOff val="40000"/>
                      </a:schemeClr>
                    </a:solidFill>
                  </a:tcPr>
                </a:tc>
                <a:tc>
                  <a:txBody>
                    <a:bodyPr/>
                    <a:lstStyle/>
                    <a:p>
                      <a:pPr algn="ctr">
                        <a:lnSpc>
                          <a:spcPct val="107000"/>
                        </a:lnSpc>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100</a:t>
                      </a:r>
                    </a:p>
                  </a:txBody>
                  <a:tcPr marL="68580" marR="68580" marT="0" marB="0">
                    <a:solidFill>
                      <a:schemeClr val="accent1">
                        <a:lumMod val="60000"/>
                        <a:lumOff val="40000"/>
                      </a:schemeClr>
                    </a:solidFill>
                  </a:tcPr>
                </a:tc>
                <a:tc>
                  <a:txBody>
                    <a:bodyPr/>
                    <a:lstStyle/>
                    <a:p>
                      <a:pPr algn="ctr">
                        <a:lnSpc>
                          <a:spcPct val="107000"/>
                        </a:lnSpc>
                        <a:spcAft>
                          <a:spcPts val="800"/>
                        </a:spcAft>
                      </a:pPr>
                      <a:r>
                        <a:rPr lang="ru-RU" sz="1400">
                          <a:effectLst/>
                          <a:latin typeface="Times New Roman" panose="02020603050405020304" pitchFamily="18" charset="0"/>
                          <a:ea typeface="Times New Roman" panose="02020603050405020304" pitchFamily="18" charset="0"/>
                          <a:cs typeface="Times New Roman" panose="02020603050405020304" pitchFamily="18" charset="0"/>
                        </a:rPr>
                        <a:t>100</a:t>
                      </a:r>
                    </a:p>
                  </a:txBody>
                  <a:tcPr marL="68580" marR="68580" marT="0" marB="0">
                    <a:solidFill>
                      <a:schemeClr val="accent1">
                        <a:lumMod val="60000"/>
                        <a:lumOff val="40000"/>
                      </a:schemeClr>
                    </a:solidFill>
                  </a:tcPr>
                </a:tc>
                <a:extLst>
                  <a:ext uri="{0D108BD9-81ED-4DB2-BD59-A6C34878D82A}">
                    <a16:rowId xmlns="" xmlns:a16="http://schemas.microsoft.com/office/drawing/2014/main" val="10005"/>
                  </a:ext>
                </a:extLst>
              </a:tr>
              <a:tr h="435315">
                <a:tc>
                  <a:txBody>
                    <a:bodyPr/>
                    <a:lstStyle/>
                    <a:p>
                      <a:pPr>
                        <a:lnSpc>
                          <a:spcPct val="107000"/>
                        </a:lnSpc>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Проверка использования земель</a:t>
                      </a:r>
                    </a:p>
                  </a:txBody>
                  <a:tcPr marL="68580" marR="68580" marT="0" marB="0">
                    <a:solidFill>
                      <a:schemeClr val="accent1">
                        <a:lumMod val="60000"/>
                        <a:lumOff val="40000"/>
                      </a:schemeClr>
                    </a:solidFill>
                  </a:tcPr>
                </a:tc>
                <a:tc>
                  <a:txBody>
                    <a:bodyPr/>
                    <a:lstStyle/>
                    <a:p>
                      <a:pPr algn="ctr">
                        <a:lnSpc>
                          <a:spcPct val="107000"/>
                        </a:lnSpc>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Приоритетный  </a:t>
                      </a:r>
                    </a:p>
                  </a:txBody>
                  <a:tcPr marL="68580" marR="68580" marT="0" marB="0">
                    <a:solidFill>
                      <a:schemeClr val="accent1">
                        <a:lumMod val="60000"/>
                        <a:lumOff val="40000"/>
                      </a:schemeClr>
                    </a:solidFill>
                  </a:tcPr>
                </a:tc>
                <a:tc>
                  <a:txBody>
                    <a:bodyPr/>
                    <a:lstStyle/>
                    <a:p>
                      <a:pPr algn="ctr">
                        <a:lnSpc>
                          <a:spcPct val="107000"/>
                        </a:lnSpc>
                        <a:spcAft>
                          <a:spcPts val="800"/>
                        </a:spcAft>
                      </a:pPr>
                      <a:r>
                        <a:rPr lang="ru-RU" sz="140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solidFill>
                      <a:schemeClr val="accent1">
                        <a:lumMod val="60000"/>
                        <a:lumOff val="40000"/>
                      </a:schemeClr>
                    </a:solidFill>
                  </a:tcPr>
                </a:tc>
                <a:tc>
                  <a:txBody>
                    <a:bodyPr/>
                    <a:lstStyle/>
                    <a:p>
                      <a:pPr algn="ctr">
                        <a:lnSpc>
                          <a:spcPct val="107000"/>
                        </a:lnSpc>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100</a:t>
                      </a:r>
                    </a:p>
                  </a:txBody>
                  <a:tcPr marL="68580" marR="68580" marT="0" marB="0">
                    <a:solidFill>
                      <a:schemeClr val="accent1">
                        <a:lumMod val="60000"/>
                        <a:lumOff val="40000"/>
                      </a:schemeClr>
                    </a:solidFill>
                  </a:tcPr>
                </a:tc>
                <a:tc>
                  <a:txBody>
                    <a:bodyPr/>
                    <a:lstStyle/>
                    <a:p>
                      <a:pPr algn="ctr">
                        <a:lnSpc>
                          <a:spcPct val="107000"/>
                        </a:lnSpc>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100</a:t>
                      </a:r>
                    </a:p>
                  </a:txBody>
                  <a:tcPr marL="68580" marR="68580" marT="0" marB="0">
                    <a:solidFill>
                      <a:schemeClr val="accent1">
                        <a:lumMod val="60000"/>
                        <a:lumOff val="40000"/>
                      </a:schemeClr>
                    </a:solidFill>
                  </a:tcPr>
                </a:tc>
                <a:tc>
                  <a:txBody>
                    <a:bodyPr/>
                    <a:lstStyle/>
                    <a:p>
                      <a:pPr algn="ctr">
                        <a:lnSpc>
                          <a:spcPct val="107000"/>
                        </a:lnSpc>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100</a:t>
                      </a:r>
                    </a:p>
                  </a:txBody>
                  <a:tcPr marL="68580" marR="68580" marT="0" marB="0">
                    <a:solidFill>
                      <a:schemeClr val="accent1">
                        <a:lumMod val="60000"/>
                        <a:lumOff val="40000"/>
                      </a:schemeClr>
                    </a:solidFill>
                  </a:tcPr>
                </a:tc>
                <a:tc>
                  <a:txBody>
                    <a:bodyPr/>
                    <a:lstStyle/>
                    <a:p>
                      <a:pPr algn="ctr">
                        <a:lnSpc>
                          <a:spcPct val="107000"/>
                        </a:lnSpc>
                        <a:spcAft>
                          <a:spcPts val="800"/>
                        </a:spcAft>
                      </a:pPr>
                      <a:r>
                        <a:rPr lang="ru-RU" sz="1400">
                          <a:effectLst/>
                          <a:latin typeface="Times New Roman" panose="02020603050405020304" pitchFamily="18" charset="0"/>
                          <a:ea typeface="Times New Roman" panose="02020603050405020304" pitchFamily="18" charset="0"/>
                          <a:cs typeface="Times New Roman" panose="02020603050405020304" pitchFamily="18" charset="0"/>
                        </a:rPr>
                        <a:t>100</a:t>
                      </a:r>
                    </a:p>
                  </a:txBody>
                  <a:tcPr marL="68580" marR="68580" marT="0" marB="0">
                    <a:solidFill>
                      <a:schemeClr val="accent1">
                        <a:lumMod val="60000"/>
                        <a:lumOff val="40000"/>
                      </a:schemeClr>
                    </a:solidFill>
                  </a:tcPr>
                </a:tc>
                <a:extLst>
                  <a:ext uri="{0D108BD9-81ED-4DB2-BD59-A6C34878D82A}">
                    <a16:rowId xmlns="" xmlns:a16="http://schemas.microsoft.com/office/drawing/2014/main" val="10006"/>
                  </a:ext>
                </a:extLst>
              </a:tr>
              <a:tr h="652973">
                <a:tc>
                  <a:txBody>
                    <a:bodyPr/>
                    <a:lstStyle/>
                    <a:p>
                      <a:pPr>
                        <a:lnSpc>
                          <a:spcPct val="107000"/>
                        </a:lnSpc>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Доля государственных и муниципальных услуг в области земельных отношений, по которым соблюдены регламентные сроки оказания услуг,</a:t>
                      </a:r>
                      <a:r>
                        <a:rPr lang="ru-RU" sz="1400"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к общему количеству государственных и муниципальных услуг в области земельных отношений </a:t>
                      </a:r>
                    </a:p>
                  </a:txBody>
                  <a:tcPr marL="68580" marR="68580" marT="0" marB="0">
                    <a:solidFill>
                      <a:schemeClr val="accent1">
                        <a:lumMod val="60000"/>
                        <a:lumOff val="40000"/>
                      </a:schemeClr>
                    </a:solidFill>
                  </a:tcPr>
                </a:tc>
                <a:tc>
                  <a:txBody>
                    <a:bodyPr/>
                    <a:lstStyle/>
                    <a:p>
                      <a:pPr algn="ctr">
                        <a:lnSpc>
                          <a:spcPct val="107000"/>
                        </a:lnSpc>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Рейтинг-50</a:t>
                      </a:r>
                    </a:p>
                  </a:txBody>
                  <a:tcPr marL="68580" marR="68580" marT="0" marB="0">
                    <a:solidFill>
                      <a:schemeClr val="accent1">
                        <a:lumMod val="60000"/>
                        <a:lumOff val="40000"/>
                      </a:schemeClr>
                    </a:solidFill>
                  </a:tcPr>
                </a:tc>
                <a:tc>
                  <a:txBody>
                    <a:bodyPr/>
                    <a:lstStyle/>
                    <a:p>
                      <a:pPr algn="ctr">
                        <a:lnSpc>
                          <a:spcPct val="107000"/>
                        </a:lnSpc>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solidFill>
                      <a:schemeClr val="accent1">
                        <a:lumMod val="60000"/>
                        <a:lumOff val="40000"/>
                      </a:schemeClr>
                    </a:solidFill>
                  </a:tcPr>
                </a:tc>
                <a:tc>
                  <a:txBody>
                    <a:bodyPr/>
                    <a:lstStyle/>
                    <a:p>
                      <a:pPr algn="ctr">
                        <a:lnSpc>
                          <a:spcPct val="107000"/>
                        </a:lnSpc>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100</a:t>
                      </a:r>
                    </a:p>
                  </a:txBody>
                  <a:tcPr marL="68580" marR="68580" marT="0" marB="0">
                    <a:solidFill>
                      <a:schemeClr val="accent1">
                        <a:lumMod val="60000"/>
                        <a:lumOff val="40000"/>
                      </a:schemeClr>
                    </a:solidFill>
                  </a:tcPr>
                </a:tc>
                <a:tc>
                  <a:txBody>
                    <a:bodyPr/>
                    <a:lstStyle/>
                    <a:p>
                      <a:pPr algn="ctr">
                        <a:lnSpc>
                          <a:spcPct val="107000"/>
                        </a:lnSpc>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100</a:t>
                      </a:r>
                    </a:p>
                  </a:txBody>
                  <a:tcPr marL="68580" marR="68580" marT="0" marB="0">
                    <a:solidFill>
                      <a:schemeClr val="accent1">
                        <a:lumMod val="60000"/>
                        <a:lumOff val="40000"/>
                      </a:schemeClr>
                    </a:solidFill>
                  </a:tcPr>
                </a:tc>
                <a:tc>
                  <a:txBody>
                    <a:bodyPr/>
                    <a:lstStyle/>
                    <a:p>
                      <a:pPr algn="ctr">
                        <a:lnSpc>
                          <a:spcPct val="107000"/>
                        </a:lnSpc>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100</a:t>
                      </a:r>
                    </a:p>
                  </a:txBody>
                  <a:tcPr marL="68580" marR="68580" marT="0" marB="0">
                    <a:solidFill>
                      <a:schemeClr val="accent1">
                        <a:lumMod val="60000"/>
                        <a:lumOff val="40000"/>
                      </a:schemeClr>
                    </a:solidFill>
                  </a:tcPr>
                </a:tc>
                <a:tc>
                  <a:txBody>
                    <a:bodyPr/>
                    <a:lstStyle/>
                    <a:p>
                      <a:pPr algn="ctr">
                        <a:lnSpc>
                          <a:spcPct val="107000"/>
                        </a:lnSpc>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100</a:t>
                      </a:r>
                    </a:p>
                  </a:txBody>
                  <a:tcPr marL="68580" marR="68580" marT="0" marB="0">
                    <a:solidFill>
                      <a:schemeClr val="accent1">
                        <a:lumMod val="60000"/>
                        <a:lumOff val="40000"/>
                      </a:schemeClr>
                    </a:solidFill>
                  </a:tcPr>
                </a:tc>
                <a:extLst>
                  <a:ext uri="{0D108BD9-81ED-4DB2-BD59-A6C34878D82A}">
                    <a16:rowId xmlns="" xmlns:a16="http://schemas.microsoft.com/office/drawing/2014/main" val="10007"/>
                  </a:ext>
                </a:extLst>
              </a:tr>
              <a:tr h="435315">
                <a:tc>
                  <a:txBody>
                    <a:bodyPr/>
                    <a:lstStyle/>
                    <a:p>
                      <a:pPr>
                        <a:lnSpc>
                          <a:spcPct val="107000"/>
                        </a:lnSpc>
                        <a:spcAft>
                          <a:spcPts val="800"/>
                        </a:spcAft>
                      </a:pPr>
                      <a:r>
                        <a:rPr lang="ru-RU" sz="1400">
                          <a:effectLst/>
                          <a:latin typeface="Times New Roman" panose="02020603050405020304" pitchFamily="18" charset="0"/>
                          <a:ea typeface="Times New Roman" panose="02020603050405020304" pitchFamily="18" charset="0"/>
                          <a:cs typeface="Times New Roman" panose="02020603050405020304" pitchFamily="18" charset="0"/>
                        </a:rPr>
                        <a:t>Исключение незаконных решений по земле</a:t>
                      </a:r>
                    </a:p>
                  </a:txBody>
                  <a:tcPr marL="68580" marR="68580" marT="0" marB="0">
                    <a:solidFill>
                      <a:schemeClr val="accent1">
                        <a:lumMod val="60000"/>
                        <a:lumOff val="40000"/>
                      </a:schemeClr>
                    </a:solidFill>
                  </a:tcPr>
                </a:tc>
                <a:tc>
                  <a:txBody>
                    <a:bodyPr/>
                    <a:lstStyle/>
                    <a:p>
                      <a:pPr algn="ctr">
                        <a:lnSpc>
                          <a:spcPct val="107000"/>
                        </a:lnSpc>
                        <a:spcAft>
                          <a:spcPts val="800"/>
                        </a:spcAft>
                      </a:pPr>
                      <a:r>
                        <a:rPr lang="ru-RU" sz="1400">
                          <a:effectLst/>
                          <a:latin typeface="Times New Roman" panose="02020603050405020304" pitchFamily="18" charset="0"/>
                          <a:ea typeface="Times New Roman" panose="02020603050405020304" pitchFamily="18" charset="0"/>
                          <a:cs typeface="Times New Roman" panose="02020603050405020304" pitchFamily="18" charset="0"/>
                        </a:rPr>
                        <a:t>Рейтинг-50</a:t>
                      </a:r>
                    </a:p>
                  </a:txBody>
                  <a:tcPr marL="68580" marR="68580" marT="0" marB="0">
                    <a:solidFill>
                      <a:schemeClr val="accent1">
                        <a:lumMod val="60000"/>
                        <a:lumOff val="40000"/>
                      </a:schemeClr>
                    </a:solidFill>
                  </a:tcPr>
                </a:tc>
                <a:tc>
                  <a:txBody>
                    <a:bodyPr/>
                    <a:lstStyle/>
                    <a:p>
                      <a:pPr algn="ctr">
                        <a:lnSpc>
                          <a:spcPct val="107000"/>
                        </a:lnSpc>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Шт.</a:t>
                      </a:r>
                    </a:p>
                  </a:txBody>
                  <a:tcPr marL="68580" marR="68580" marT="0" marB="0">
                    <a:solidFill>
                      <a:schemeClr val="accent1">
                        <a:lumMod val="60000"/>
                        <a:lumOff val="40000"/>
                      </a:schemeClr>
                    </a:solidFill>
                  </a:tcPr>
                </a:tc>
                <a:tc>
                  <a:txBody>
                    <a:bodyPr/>
                    <a:lstStyle/>
                    <a:p>
                      <a:pPr algn="ctr">
                        <a:lnSpc>
                          <a:spcPct val="107000"/>
                        </a:lnSpc>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0</a:t>
                      </a:r>
                    </a:p>
                  </a:txBody>
                  <a:tcPr marL="68580" marR="68580" marT="0" marB="0">
                    <a:solidFill>
                      <a:schemeClr val="accent1">
                        <a:lumMod val="60000"/>
                        <a:lumOff val="40000"/>
                      </a:schemeClr>
                    </a:solidFill>
                  </a:tcPr>
                </a:tc>
                <a:tc>
                  <a:txBody>
                    <a:bodyPr/>
                    <a:lstStyle/>
                    <a:p>
                      <a:pPr algn="ctr">
                        <a:lnSpc>
                          <a:spcPct val="107000"/>
                        </a:lnSpc>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0</a:t>
                      </a:r>
                    </a:p>
                  </a:txBody>
                  <a:tcPr marL="68580" marR="68580" marT="0" marB="0">
                    <a:solidFill>
                      <a:schemeClr val="accent1">
                        <a:lumMod val="60000"/>
                        <a:lumOff val="40000"/>
                      </a:schemeClr>
                    </a:solidFill>
                  </a:tcPr>
                </a:tc>
                <a:tc>
                  <a:txBody>
                    <a:bodyPr/>
                    <a:lstStyle/>
                    <a:p>
                      <a:pPr algn="ctr">
                        <a:lnSpc>
                          <a:spcPct val="107000"/>
                        </a:lnSpc>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0</a:t>
                      </a:r>
                    </a:p>
                  </a:txBody>
                  <a:tcPr marL="68580" marR="68580" marT="0" marB="0">
                    <a:solidFill>
                      <a:schemeClr val="accent1">
                        <a:lumMod val="60000"/>
                        <a:lumOff val="40000"/>
                      </a:schemeClr>
                    </a:solidFill>
                  </a:tcPr>
                </a:tc>
                <a:tc>
                  <a:txBody>
                    <a:bodyPr/>
                    <a:lstStyle/>
                    <a:p>
                      <a:pPr algn="ctr">
                        <a:lnSpc>
                          <a:spcPct val="107000"/>
                        </a:lnSpc>
                        <a:spcAft>
                          <a:spcPts val="800"/>
                        </a:spcAft>
                      </a:pPr>
                      <a:r>
                        <a:rPr lang="ru-RU" sz="1400">
                          <a:effectLst/>
                          <a:latin typeface="Times New Roman" panose="02020603050405020304" pitchFamily="18" charset="0"/>
                          <a:ea typeface="Times New Roman" panose="02020603050405020304" pitchFamily="18" charset="0"/>
                          <a:cs typeface="Times New Roman" panose="02020603050405020304" pitchFamily="18" charset="0"/>
                        </a:rPr>
                        <a:t>0</a:t>
                      </a:r>
                    </a:p>
                  </a:txBody>
                  <a:tcPr marL="68580" marR="68580" marT="0" marB="0">
                    <a:solidFill>
                      <a:schemeClr val="accent1">
                        <a:lumMod val="60000"/>
                        <a:lumOff val="40000"/>
                      </a:schemeClr>
                    </a:solidFill>
                  </a:tcPr>
                </a:tc>
                <a:extLst>
                  <a:ext uri="{0D108BD9-81ED-4DB2-BD59-A6C34878D82A}">
                    <a16:rowId xmlns="" xmlns:a16="http://schemas.microsoft.com/office/drawing/2014/main" val="10008"/>
                  </a:ext>
                </a:extLst>
              </a:tr>
              <a:tr h="435315">
                <a:tc>
                  <a:txBody>
                    <a:bodyPr/>
                    <a:lstStyle/>
                    <a:p>
                      <a:pPr>
                        <a:lnSpc>
                          <a:spcPct val="107000"/>
                        </a:lnSpc>
                        <a:spcAft>
                          <a:spcPts val="800"/>
                        </a:spcAft>
                      </a:pPr>
                      <a:r>
                        <a:rPr lang="ru-RU" sz="1400">
                          <a:effectLst/>
                          <a:latin typeface="Times New Roman" panose="02020603050405020304" pitchFamily="18" charset="0"/>
                          <a:ea typeface="Times New Roman" panose="02020603050405020304" pitchFamily="18" charset="0"/>
                          <a:cs typeface="Times New Roman" panose="02020603050405020304" pitchFamily="18" charset="0"/>
                        </a:rPr>
                        <a:t>Доля объектов недвижимого имущества, поставленных на кадастровый учет от выявленных земельных участков с объектами без прав	</a:t>
                      </a:r>
                    </a:p>
                  </a:txBody>
                  <a:tcPr marL="68580" marR="68580" marT="0" marB="0">
                    <a:solidFill>
                      <a:schemeClr val="accent1">
                        <a:lumMod val="60000"/>
                        <a:lumOff val="40000"/>
                      </a:schemeClr>
                    </a:solidFill>
                  </a:tcPr>
                </a:tc>
                <a:tc>
                  <a:txBody>
                    <a:bodyPr/>
                    <a:lstStyle/>
                    <a:p>
                      <a:pPr algn="ctr">
                        <a:lnSpc>
                          <a:spcPct val="107000"/>
                        </a:lnSpc>
                        <a:spcAft>
                          <a:spcPts val="800"/>
                        </a:spcAft>
                      </a:pPr>
                      <a:r>
                        <a:rPr lang="ru-RU" sz="1400">
                          <a:effectLst/>
                          <a:latin typeface="Times New Roman" panose="02020603050405020304" pitchFamily="18" charset="0"/>
                          <a:ea typeface="Times New Roman" panose="02020603050405020304" pitchFamily="18" charset="0"/>
                          <a:cs typeface="Times New Roman" panose="02020603050405020304" pitchFamily="18" charset="0"/>
                        </a:rPr>
                        <a:t>Рейтинг-50</a:t>
                      </a:r>
                    </a:p>
                  </a:txBody>
                  <a:tcPr marL="68580" marR="68580" marT="0" marB="0">
                    <a:solidFill>
                      <a:schemeClr val="accent1">
                        <a:lumMod val="60000"/>
                        <a:lumOff val="40000"/>
                      </a:schemeClr>
                    </a:solidFill>
                  </a:tcPr>
                </a:tc>
                <a:tc>
                  <a:txBody>
                    <a:bodyPr/>
                    <a:lstStyle/>
                    <a:p>
                      <a:pPr algn="ctr">
                        <a:lnSpc>
                          <a:spcPct val="107000"/>
                        </a:lnSpc>
                        <a:spcAft>
                          <a:spcPts val="800"/>
                        </a:spcAft>
                      </a:pPr>
                      <a:r>
                        <a:rPr lang="ru-RU" sz="140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solidFill>
                      <a:schemeClr val="accent1">
                        <a:lumMod val="60000"/>
                        <a:lumOff val="40000"/>
                      </a:schemeClr>
                    </a:solidFill>
                  </a:tcPr>
                </a:tc>
                <a:tc>
                  <a:txBody>
                    <a:bodyPr/>
                    <a:lstStyle/>
                    <a:p>
                      <a:pPr algn="ctr">
                        <a:lnSpc>
                          <a:spcPct val="107000"/>
                        </a:lnSpc>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30</a:t>
                      </a:r>
                    </a:p>
                  </a:txBody>
                  <a:tcPr marL="68580" marR="68580" marT="0" marB="0">
                    <a:solidFill>
                      <a:schemeClr val="accent1">
                        <a:lumMod val="60000"/>
                        <a:lumOff val="40000"/>
                      </a:schemeClr>
                    </a:solidFill>
                  </a:tcPr>
                </a:tc>
                <a:tc>
                  <a:txBody>
                    <a:bodyPr/>
                    <a:lstStyle/>
                    <a:p>
                      <a:pPr algn="ctr">
                        <a:lnSpc>
                          <a:spcPct val="107000"/>
                        </a:lnSpc>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30</a:t>
                      </a:r>
                    </a:p>
                  </a:txBody>
                  <a:tcPr marL="68580" marR="68580" marT="0" marB="0">
                    <a:solidFill>
                      <a:schemeClr val="accent1">
                        <a:lumMod val="60000"/>
                        <a:lumOff val="40000"/>
                      </a:schemeClr>
                    </a:solidFill>
                  </a:tcPr>
                </a:tc>
                <a:tc>
                  <a:txBody>
                    <a:bodyPr/>
                    <a:lstStyle/>
                    <a:p>
                      <a:pPr algn="ctr">
                        <a:lnSpc>
                          <a:spcPct val="107000"/>
                        </a:lnSpc>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30</a:t>
                      </a:r>
                    </a:p>
                  </a:txBody>
                  <a:tcPr marL="68580" marR="68580" marT="0" marB="0">
                    <a:solidFill>
                      <a:schemeClr val="accent1">
                        <a:lumMod val="60000"/>
                        <a:lumOff val="40000"/>
                      </a:schemeClr>
                    </a:solidFill>
                  </a:tcPr>
                </a:tc>
                <a:tc>
                  <a:txBody>
                    <a:bodyPr/>
                    <a:lstStyle/>
                    <a:p>
                      <a:pPr algn="ctr">
                        <a:lnSpc>
                          <a:spcPct val="107000"/>
                        </a:lnSpc>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30</a:t>
                      </a:r>
                    </a:p>
                  </a:txBody>
                  <a:tcPr marL="68580" marR="68580" marT="0" marB="0">
                    <a:solidFill>
                      <a:schemeClr val="accent1">
                        <a:lumMod val="60000"/>
                        <a:lumOff val="40000"/>
                      </a:schemeClr>
                    </a:solidFill>
                  </a:tcPr>
                </a:tc>
                <a:extLst>
                  <a:ext uri="{0D108BD9-81ED-4DB2-BD59-A6C34878D82A}">
                    <a16:rowId xmlns="" xmlns:a16="http://schemas.microsoft.com/office/drawing/2014/main" val="10009"/>
                  </a:ext>
                </a:extLst>
              </a:tr>
              <a:tr h="435315">
                <a:tc>
                  <a:txBody>
                    <a:bodyPr/>
                    <a:lstStyle/>
                    <a:p>
                      <a:pPr>
                        <a:lnSpc>
                          <a:spcPct val="107000"/>
                        </a:lnSpc>
                        <a:spcAft>
                          <a:spcPts val="800"/>
                        </a:spcAft>
                      </a:pPr>
                      <a:r>
                        <a:rPr lang="ru-RU" sz="1400">
                          <a:effectLst/>
                          <a:latin typeface="Times New Roman" panose="02020603050405020304" pitchFamily="18" charset="0"/>
                          <a:ea typeface="Times New Roman" panose="02020603050405020304" pitchFamily="18" charset="0"/>
                          <a:cs typeface="Times New Roman" panose="02020603050405020304" pitchFamily="18" charset="0"/>
                        </a:rPr>
                        <a:t>Прирост земельного налога</a:t>
                      </a:r>
                    </a:p>
                  </a:txBody>
                  <a:tcPr marL="68580" marR="68580" marT="0" marB="0">
                    <a:solidFill>
                      <a:schemeClr val="accent1">
                        <a:lumMod val="60000"/>
                        <a:lumOff val="40000"/>
                      </a:schemeClr>
                    </a:solidFill>
                  </a:tcPr>
                </a:tc>
                <a:tc>
                  <a:txBody>
                    <a:bodyPr/>
                    <a:lstStyle/>
                    <a:p>
                      <a:pPr algn="ctr">
                        <a:lnSpc>
                          <a:spcPct val="107000"/>
                        </a:lnSpc>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Приоритетный  </a:t>
                      </a:r>
                    </a:p>
                  </a:txBody>
                  <a:tcPr marL="68580" marR="68580" marT="0" marB="0">
                    <a:solidFill>
                      <a:schemeClr val="accent1">
                        <a:lumMod val="60000"/>
                        <a:lumOff val="40000"/>
                      </a:schemeClr>
                    </a:solidFill>
                  </a:tcPr>
                </a:tc>
                <a:tc>
                  <a:txBody>
                    <a:bodyPr/>
                    <a:lstStyle/>
                    <a:p>
                      <a:pPr algn="ctr">
                        <a:lnSpc>
                          <a:spcPct val="107000"/>
                        </a:lnSpc>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solidFill>
                      <a:schemeClr val="accent1">
                        <a:lumMod val="60000"/>
                        <a:lumOff val="40000"/>
                      </a:schemeClr>
                    </a:solidFill>
                  </a:tcPr>
                </a:tc>
                <a:tc>
                  <a:txBody>
                    <a:bodyPr/>
                    <a:lstStyle/>
                    <a:p>
                      <a:pPr algn="ctr">
                        <a:lnSpc>
                          <a:spcPct val="107000"/>
                        </a:lnSpc>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100</a:t>
                      </a:r>
                    </a:p>
                  </a:txBody>
                  <a:tcPr marL="68580" marR="68580" marT="0" marB="0">
                    <a:solidFill>
                      <a:schemeClr val="accent1">
                        <a:lumMod val="60000"/>
                        <a:lumOff val="40000"/>
                      </a:schemeClr>
                    </a:solidFill>
                  </a:tcPr>
                </a:tc>
                <a:tc>
                  <a:txBody>
                    <a:bodyPr/>
                    <a:lstStyle/>
                    <a:p>
                      <a:pPr algn="ctr">
                        <a:lnSpc>
                          <a:spcPct val="107000"/>
                        </a:lnSpc>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100</a:t>
                      </a:r>
                    </a:p>
                  </a:txBody>
                  <a:tcPr marL="68580" marR="68580" marT="0" marB="0">
                    <a:solidFill>
                      <a:schemeClr val="accent1">
                        <a:lumMod val="60000"/>
                        <a:lumOff val="40000"/>
                      </a:schemeClr>
                    </a:solidFill>
                  </a:tcPr>
                </a:tc>
                <a:tc>
                  <a:txBody>
                    <a:bodyPr/>
                    <a:lstStyle/>
                    <a:p>
                      <a:pPr algn="ctr">
                        <a:lnSpc>
                          <a:spcPct val="107000"/>
                        </a:lnSpc>
                        <a:spcAft>
                          <a:spcPts val="800"/>
                        </a:spcAft>
                      </a:pPr>
                      <a:r>
                        <a:rPr lang="ru-RU" sz="1400">
                          <a:effectLst/>
                          <a:latin typeface="Times New Roman" panose="02020603050405020304" pitchFamily="18" charset="0"/>
                          <a:ea typeface="Times New Roman" panose="02020603050405020304" pitchFamily="18" charset="0"/>
                          <a:cs typeface="Times New Roman" panose="02020603050405020304" pitchFamily="18" charset="0"/>
                        </a:rPr>
                        <a:t>100</a:t>
                      </a:r>
                    </a:p>
                  </a:txBody>
                  <a:tcPr marL="68580" marR="68580" marT="0" marB="0">
                    <a:solidFill>
                      <a:schemeClr val="accent1">
                        <a:lumMod val="60000"/>
                        <a:lumOff val="40000"/>
                      </a:schemeClr>
                    </a:solidFill>
                  </a:tcPr>
                </a:tc>
                <a:tc>
                  <a:txBody>
                    <a:bodyPr/>
                    <a:lstStyle/>
                    <a:p>
                      <a:pPr algn="ctr">
                        <a:lnSpc>
                          <a:spcPct val="107000"/>
                        </a:lnSpc>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100</a:t>
                      </a:r>
                    </a:p>
                  </a:txBody>
                  <a:tcPr marL="68580" marR="68580" marT="0" marB="0">
                    <a:solidFill>
                      <a:schemeClr val="accent1">
                        <a:lumMod val="60000"/>
                        <a:lumOff val="40000"/>
                      </a:schemeClr>
                    </a:solidFill>
                  </a:tcPr>
                </a:tc>
                <a:extLst>
                  <a:ext uri="{0D108BD9-81ED-4DB2-BD59-A6C34878D82A}">
                    <a16:rowId xmlns="" xmlns:a16="http://schemas.microsoft.com/office/drawing/2014/main" val="10010"/>
                  </a:ext>
                </a:extLst>
              </a:tr>
            </a:tbl>
          </a:graphicData>
        </a:graphic>
      </p:graphicFrame>
    </p:spTree>
    <p:extLst>
      <p:ext uri="{BB962C8B-B14F-4D97-AF65-F5344CB8AC3E}">
        <p14:creationId xmlns:p14="http://schemas.microsoft.com/office/powerpoint/2010/main" val="233004129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10588074" cy="926592"/>
          </a:xfrm>
        </p:spPr>
        <p:txBody>
          <a:bodyPr>
            <a:normAutofit/>
          </a:bodyPr>
          <a:lstStyle/>
          <a:p>
            <a:pPr algn="ctr"/>
            <a:r>
              <a:rPr lang="ru-RU" sz="2400" b="1" dirty="0">
                <a:solidFill>
                  <a:schemeClr val="tx1"/>
                </a:solidFill>
                <a:latin typeface="Times New Roman" panose="02020603050405020304" pitchFamily="18" charset="0"/>
                <a:cs typeface="Times New Roman" panose="02020603050405020304" pitchFamily="18" charset="0"/>
              </a:rPr>
              <a:t>Показатели подпрограммы «Совершенствование муниципальной службы Московской области»</a:t>
            </a:r>
          </a:p>
        </p:txBody>
      </p:sp>
      <p:graphicFrame>
        <p:nvGraphicFramePr>
          <p:cNvPr id="4" name="Объект 3"/>
          <p:cNvGraphicFramePr>
            <a:graphicFrameLocks noGrp="1"/>
          </p:cNvGraphicFramePr>
          <p:nvPr>
            <p:ph idx="1"/>
            <p:extLst>
              <p:ext uri="{D42A27DB-BD31-4B8C-83A1-F6EECF244321}">
                <p14:modId xmlns:p14="http://schemas.microsoft.com/office/powerpoint/2010/main" val="995254878"/>
              </p:ext>
            </p:extLst>
          </p:nvPr>
        </p:nvGraphicFramePr>
        <p:xfrm>
          <a:off x="320040" y="1825625"/>
          <a:ext cx="11601450" cy="2057716"/>
        </p:xfrm>
        <a:graphic>
          <a:graphicData uri="http://schemas.openxmlformats.org/drawingml/2006/table">
            <a:tbl>
              <a:tblPr firstRow="1" bandRow="1">
                <a:tableStyleId>{5C22544A-7EE6-4342-B048-85BDC9FD1C3A}</a:tableStyleId>
              </a:tblPr>
              <a:tblGrid>
                <a:gridCol w="4528683">
                  <a:extLst>
                    <a:ext uri="{9D8B030D-6E8A-4147-A177-3AD203B41FA5}">
                      <a16:colId xmlns="" xmlns:a16="http://schemas.microsoft.com/office/drawing/2014/main" val="20000"/>
                    </a:ext>
                  </a:extLst>
                </a:gridCol>
                <a:gridCol w="1826252">
                  <a:extLst>
                    <a:ext uri="{9D8B030D-6E8A-4147-A177-3AD203B41FA5}">
                      <a16:colId xmlns="" xmlns:a16="http://schemas.microsoft.com/office/drawing/2014/main" val="20001"/>
                    </a:ext>
                  </a:extLst>
                </a:gridCol>
                <a:gridCol w="897291">
                  <a:extLst>
                    <a:ext uri="{9D8B030D-6E8A-4147-A177-3AD203B41FA5}">
                      <a16:colId xmlns="" xmlns:a16="http://schemas.microsoft.com/office/drawing/2014/main" val="20002"/>
                    </a:ext>
                  </a:extLst>
                </a:gridCol>
                <a:gridCol w="897291"/>
                <a:gridCol w="1256208">
                  <a:extLst>
                    <a:ext uri="{9D8B030D-6E8A-4147-A177-3AD203B41FA5}">
                      <a16:colId xmlns="" xmlns:a16="http://schemas.microsoft.com/office/drawing/2014/main" val="20003"/>
                    </a:ext>
                  </a:extLst>
                </a:gridCol>
                <a:gridCol w="1002855">
                  <a:extLst>
                    <a:ext uri="{9D8B030D-6E8A-4147-A177-3AD203B41FA5}">
                      <a16:colId xmlns="" xmlns:a16="http://schemas.microsoft.com/office/drawing/2014/main" val="20004"/>
                    </a:ext>
                  </a:extLst>
                </a:gridCol>
                <a:gridCol w="1192870">
                  <a:extLst>
                    <a:ext uri="{9D8B030D-6E8A-4147-A177-3AD203B41FA5}">
                      <a16:colId xmlns="" xmlns:a16="http://schemas.microsoft.com/office/drawing/2014/main" val="20005"/>
                    </a:ext>
                  </a:extLst>
                </a:gridCol>
              </a:tblGrid>
              <a:tr h="445581">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Показатель реализации мероприятий</a:t>
                      </a:r>
                    </a:p>
                  </a:txBody>
                  <a:tcPr>
                    <a:solidFill>
                      <a:schemeClr val="accent3"/>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Тип показателя</a:t>
                      </a:r>
                    </a:p>
                  </a:txBody>
                  <a:tcPr marL="39370" marR="39370" marT="64770" marB="64770" anchor="ctr">
                    <a:solidFill>
                      <a:schemeClr val="accent3"/>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Единица измерения</a:t>
                      </a:r>
                    </a:p>
                  </a:txBody>
                  <a:tcPr marL="39370" marR="39370" marT="64770" marB="64770" anchor="ctr">
                    <a:solidFill>
                      <a:schemeClr val="accent3"/>
                    </a:solidFill>
                  </a:tcPr>
                </a:tc>
                <a:tc>
                  <a:txBody>
                    <a:bodyPr/>
                    <a:lstStyle/>
                    <a:p>
                      <a:pPr algn="ctr">
                        <a:lnSpc>
                          <a:spcPct val="115000"/>
                        </a:lnSpc>
                        <a:spcAft>
                          <a:spcPts val="0"/>
                        </a:spcAft>
                      </a:pPr>
                      <a:r>
                        <a:rPr lang="ru-RU" sz="1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2020</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accent3"/>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2021</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3"/>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2022</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3"/>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2023</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3"/>
                    </a:solidFill>
                  </a:tcPr>
                </a:tc>
                <a:extLst>
                  <a:ext uri="{0D108BD9-81ED-4DB2-BD59-A6C34878D82A}">
                    <a16:rowId xmlns="" xmlns:a16="http://schemas.microsoft.com/office/drawing/2014/main" val="10000"/>
                  </a:ext>
                </a:extLst>
              </a:tr>
              <a:tr h="1192084">
                <a:tc>
                  <a:txBody>
                    <a:bodyPr/>
                    <a:lstStyle/>
                    <a:p>
                      <a:pPr>
                        <a:lnSpc>
                          <a:spcPct val="107000"/>
                        </a:lnSpc>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Доля работников ОМС, прошедших обучение по программам профессиональной подготовки и переподготовки, курсов повышения квалификации, от общего числа работников ОМС</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3"/>
                    </a:solidFill>
                  </a:tcPr>
                </a:tc>
                <a:tc>
                  <a:txBody>
                    <a:bodyPr/>
                    <a:lstStyle/>
                    <a:p>
                      <a:pPr>
                        <a:lnSpc>
                          <a:spcPct val="107000"/>
                        </a:lnSpc>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Отраслевой показатель</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3"/>
                    </a:solidFill>
                  </a:tcPr>
                </a:tc>
                <a:tc>
                  <a:txBody>
                    <a:bodyPr/>
                    <a:lstStyle/>
                    <a:p>
                      <a:pPr>
                        <a:lnSpc>
                          <a:spcPct val="107000"/>
                        </a:lnSpc>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3"/>
                    </a:solidFill>
                  </a:tcPr>
                </a:tc>
                <a:tc>
                  <a:txBody>
                    <a:bodyPr/>
                    <a:lstStyle/>
                    <a:p>
                      <a:pPr>
                        <a:lnSpc>
                          <a:spcPct val="107000"/>
                        </a:lnSpc>
                        <a:spcAft>
                          <a:spcPts val="800"/>
                        </a:spcAft>
                      </a:pPr>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3"/>
                    </a:solidFill>
                  </a:tcPr>
                </a:tc>
                <a:tc>
                  <a:txBody>
                    <a:bodyPr/>
                    <a:lstStyle/>
                    <a:p>
                      <a:pPr>
                        <a:lnSpc>
                          <a:spcPct val="107000"/>
                        </a:lnSpc>
                        <a:spcAft>
                          <a:spcPts val="800"/>
                        </a:spcAft>
                      </a:pPr>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3"/>
                    </a:solidFill>
                  </a:tcPr>
                </a:tc>
                <a:tc>
                  <a:txBody>
                    <a:bodyPr/>
                    <a:lstStyle/>
                    <a:p>
                      <a:pPr>
                        <a:lnSpc>
                          <a:spcPct val="107000"/>
                        </a:lnSpc>
                        <a:spcAft>
                          <a:spcPts val="800"/>
                        </a:spcAft>
                      </a:pPr>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3"/>
                    </a:solidFill>
                  </a:tcPr>
                </a:tc>
                <a:tc>
                  <a:txBody>
                    <a:bodyPr/>
                    <a:lstStyle/>
                    <a:p>
                      <a:pPr>
                        <a:lnSpc>
                          <a:spcPct val="107000"/>
                        </a:lnSpc>
                        <a:spcAft>
                          <a:spcPts val="800"/>
                        </a:spcAft>
                      </a:pPr>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3"/>
                    </a:solidFill>
                  </a:tcPr>
                </a:tc>
                <a:extLst>
                  <a:ext uri="{0D108BD9-81ED-4DB2-BD59-A6C34878D82A}">
                    <a16:rowId xmlns="" xmlns:a16="http://schemas.microsoft.com/office/drawing/2014/main" val="10001"/>
                  </a:ext>
                </a:extLst>
              </a:tr>
            </a:tbl>
          </a:graphicData>
        </a:graphic>
      </p:graphicFrame>
      <p:pic>
        <p:nvPicPr>
          <p:cNvPr id="3" name="Рисунок 2"/>
          <p:cNvPicPr>
            <a:picLocks noChangeAspect="1"/>
          </p:cNvPicPr>
          <p:nvPr/>
        </p:nvPicPr>
        <p:blipFill>
          <a:blip r:embed="rId3"/>
          <a:stretch>
            <a:fillRect/>
          </a:stretch>
        </p:blipFill>
        <p:spPr>
          <a:xfrm>
            <a:off x="4760976" y="3927410"/>
            <a:ext cx="3322320" cy="2392070"/>
          </a:xfrm>
          <a:prstGeom prst="rect">
            <a:avLst/>
          </a:prstGeom>
        </p:spPr>
      </p:pic>
    </p:spTree>
    <p:extLst>
      <p:ext uri="{BB962C8B-B14F-4D97-AF65-F5344CB8AC3E}">
        <p14:creationId xmlns:p14="http://schemas.microsoft.com/office/powerpoint/2010/main" val="29272052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11039178" cy="755904"/>
          </a:xfrm>
        </p:spPr>
        <p:txBody>
          <a:bodyPr>
            <a:normAutofit/>
          </a:bodyPr>
          <a:lstStyle/>
          <a:p>
            <a:pPr algn="ctr"/>
            <a:r>
              <a:rPr lang="ru-RU" sz="2400" b="1" dirty="0">
                <a:solidFill>
                  <a:schemeClr val="tx1"/>
                </a:solidFill>
                <a:latin typeface="Times New Roman" panose="02020603050405020304" pitchFamily="18" charset="0"/>
                <a:cs typeface="Times New Roman" panose="02020603050405020304" pitchFamily="18" charset="0"/>
              </a:rPr>
              <a:t>Показатели подпрограммы «Управление муниципальными финансами»</a:t>
            </a:r>
          </a:p>
        </p:txBody>
      </p:sp>
      <p:graphicFrame>
        <p:nvGraphicFramePr>
          <p:cNvPr id="4" name="Объект 3"/>
          <p:cNvGraphicFramePr>
            <a:graphicFrameLocks noGrp="1"/>
          </p:cNvGraphicFramePr>
          <p:nvPr>
            <p:ph idx="1"/>
            <p:extLst>
              <p:ext uri="{D42A27DB-BD31-4B8C-83A1-F6EECF244321}">
                <p14:modId xmlns:p14="http://schemas.microsoft.com/office/powerpoint/2010/main" val="798422215"/>
              </p:ext>
            </p:extLst>
          </p:nvPr>
        </p:nvGraphicFramePr>
        <p:xfrm>
          <a:off x="308610" y="1520189"/>
          <a:ext cx="11590021" cy="3517584"/>
        </p:xfrm>
        <a:graphic>
          <a:graphicData uri="http://schemas.openxmlformats.org/drawingml/2006/table">
            <a:tbl>
              <a:tblPr firstRow="1" bandRow="1">
                <a:tableStyleId>{5C22544A-7EE6-4342-B048-85BDC9FD1C3A}</a:tableStyleId>
              </a:tblPr>
              <a:tblGrid>
                <a:gridCol w="5349240">
                  <a:extLst>
                    <a:ext uri="{9D8B030D-6E8A-4147-A177-3AD203B41FA5}">
                      <a16:colId xmlns="" xmlns:a16="http://schemas.microsoft.com/office/drawing/2014/main" val="20000"/>
                    </a:ext>
                  </a:extLst>
                </a:gridCol>
                <a:gridCol w="1373177">
                  <a:extLst>
                    <a:ext uri="{9D8B030D-6E8A-4147-A177-3AD203B41FA5}">
                      <a16:colId xmlns="" xmlns:a16="http://schemas.microsoft.com/office/drawing/2014/main" val="20001"/>
                    </a:ext>
                  </a:extLst>
                </a:gridCol>
                <a:gridCol w="1198968">
                  <a:extLst>
                    <a:ext uri="{9D8B030D-6E8A-4147-A177-3AD203B41FA5}">
                      <a16:colId xmlns="" xmlns:a16="http://schemas.microsoft.com/office/drawing/2014/main" val="20002"/>
                    </a:ext>
                  </a:extLst>
                </a:gridCol>
                <a:gridCol w="1198968"/>
                <a:gridCol w="707083">
                  <a:extLst>
                    <a:ext uri="{9D8B030D-6E8A-4147-A177-3AD203B41FA5}">
                      <a16:colId xmlns="" xmlns:a16="http://schemas.microsoft.com/office/drawing/2014/main" val="20003"/>
                    </a:ext>
                  </a:extLst>
                </a:gridCol>
                <a:gridCol w="871045">
                  <a:extLst>
                    <a:ext uri="{9D8B030D-6E8A-4147-A177-3AD203B41FA5}">
                      <a16:colId xmlns="" xmlns:a16="http://schemas.microsoft.com/office/drawing/2014/main" val="20004"/>
                    </a:ext>
                  </a:extLst>
                </a:gridCol>
                <a:gridCol w="891540">
                  <a:extLst>
                    <a:ext uri="{9D8B030D-6E8A-4147-A177-3AD203B41FA5}">
                      <a16:colId xmlns="" xmlns:a16="http://schemas.microsoft.com/office/drawing/2014/main" val="20005"/>
                    </a:ext>
                  </a:extLst>
                </a:gridCol>
              </a:tblGrid>
              <a:tr h="772994">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Показатель реализации мероприятий</a:t>
                      </a:r>
                    </a:p>
                  </a:txBody>
                  <a:tcPr>
                    <a:solidFill>
                      <a:schemeClr val="accent4">
                        <a:lumMod val="60000"/>
                        <a:lumOff val="4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Тип показателя</a:t>
                      </a:r>
                    </a:p>
                  </a:txBody>
                  <a:tcPr marL="39370" marR="39370" marT="64770" marB="64770" anchor="ctr">
                    <a:solidFill>
                      <a:schemeClr val="accent4">
                        <a:lumMod val="60000"/>
                        <a:lumOff val="4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Единица измерения</a:t>
                      </a:r>
                    </a:p>
                  </a:txBody>
                  <a:tcPr marL="39370" marR="39370" marT="64770" marB="64770" anchor="ctr">
                    <a:solidFill>
                      <a:schemeClr val="accent4">
                        <a:lumMod val="60000"/>
                        <a:lumOff val="4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2020</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accent4">
                        <a:lumMod val="60000"/>
                        <a:lumOff val="4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2021</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4">
                        <a:lumMod val="60000"/>
                        <a:lumOff val="4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2022</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4">
                        <a:lumMod val="60000"/>
                        <a:lumOff val="4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2023</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4">
                        <a:lumMod val="60000"/>
                        <a:lumOff val="40000"/>
                      </a:schemeClr>
                    </a:solidFill>
                  </a:tcPr>
                </a:tc>
                <a:extLst>
                  <a:ext uri="{0D108BD9-81ED-4DB2-BD59-A6C34878D82A}">
                    <a16:rowId xmlns="" xmlns:a16="http://schemas.microsoft.com/office/drawing/2014/main" val="10000"/>
                  </a:ext>
                </a:extLst>
              </a:tr>
              <a:tr h="690047">
                <a:tc>
                  <a:txBody>
                    <a:bodyPr/>
                    <a:lstStyle/>
                    <a:p>
                      <a:pPr algn="ctr">
                        <a:lnSpc>
                          <a:spcPct val="107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Ежегодный прирост налоговых и неналоговых доходов бюджета городского округа в отчетном финансовом году к поступлениям в году, предшествующем отчетному финансовому году</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algn="ctr">
                        <a:lnSpc>
                          <a:spcPct val="107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Показатель МП</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algn="ctr">
                        <a:lnSpc>
                          <a:spcPct val="107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Процент </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algn="ctr">
                        <a:lnSpc>
                          <a:spcPct val="107000"/>
                        </a:lnSpc>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a:t>
                      </a:r>
                      <a:endParaRPr lang="ru-RU" sz="14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algn="ctr">
                        <a:lnSpc>
                          <a:spcPct val="107000"/>
                        </a:lnSpc>
                        <a:spcAft>
                          <a:spcPts val="0"/>
                        </a:spcAft>
                      </a:pPr>
                      <a:r>
                        <a:rPr lang="ru-RU" sz="1400">
                          <a:effectLst/>
                          <a:latin typeface="Times New Roman" panose="02020603050405020304" pitchFamily="18" charset="0"/>
                          <a:ea typeface="Times New Roman" panose="02020603050405020304" pitchFamily="18" charset="0"/>
                          <a:cs typeface="Times New Roman" panose="02020603050405020304" pitchFamily="18" charset="0"/>
                        </a:rPr>
                        <a:t>   ≥1</a:t>
                      </a:r>
                      <a:endParaRPr lang="ru-R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algn="ctr">
                        <a:lnSpc>
                          <a:spcPct val="107000"/>
                        </a:lnSpc>
                        <a:spcAft>
                          <a:spcPts val="0"/>
                        </a:spcAft>
                      </a:pPr>
                      <a:r>
                        <a:rPr lang="ru-RU" sz="1400" u="sng">
                          <a:effectLst/>
                          <a:latin typeface="Times New Roman" panose="02020603050405020304" pitchFamily="18" charset="0"/>
                          <a:ea typeface="Times New Roman" panose="02020603050405020304" pitchFamily="18" charset="0"/>
                          <a:cs typeface="Times New Roman" panose="02020603050405020304" pitchFamily="18" charset="0"/>
                        </a:rPr>
                        <a:t>&gt;</a:t>
                      </a:r>
                      <a:r>
                        <a:rPr lang="ru-RU" sz="1400">
                          <a:effectLst/>
                          <a:latin typeface="Times New Roman" panose="02020603050405020304" pitchFamily="18" charset="0"/>
                          <a:ea typeface="Times New Roman" panose="02020603050405020304" pitchFamily="18" charset="0"/>
                          <a:cs typeface="Times New Roman" panose="02020603050405020304" pitchFamily="18" charset="0"/>
                        </a:rPr>
                        <a:t> 1</a:t>
                      </a:r>
                      <a:endParaRPr lang="ru-R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algn="ctr">
                        <a:lnSpc>
                          <a:spcPct val="107000"/>
                        </a:lnSpc>
                        <a:spcAft>
                          <a:spcPts val="0"/>
                        </a:spcAft>
                      </a:pPr>
                      <a:r>
                        <a:rPr lang="ru-RU" sz="1400" u="sng">
                          <a:effectLst/>
                          <a:latin typeface="Times New Roman" panose="02020603050405020304" pitchFamily="18" charset="0"/>
                          <a:ea typeface="Times New Roman" panose="02020603050405020304" pitchFamily="18" charset="0"/>
                          <a:cs typeface="Times New Roman" panose="02020603050405020304" pitchFamily="18" charset="0"/>
                        </a:rPr>
                        <a:t>&gt;</a:t>
                      </a:r>
                      <a:r>
                        <a:rPr lang="ru-RU" sz="1400">
                          <a:effectLst/>
                          <a:latin typeface="Times New Roman" panose="02020603050405020304" pitchFamily="18" charset="0"/>
                          <a:ea typeface="Times New Roman" panose="02020603050405020304" pitchFamily="18" charset="0"/>
                          <a:cs typeface="Times New Roman" panose="02020603050405020304" pitchFamily="18" charset="0"/>
                        </a:rPr>
                        <a:t> 1</a:t>
                      </a:r>
                      <a:endParaRPr lang="ru-R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extLst>
                  <a:ext uri="{0D108BD9-81ED-4DB2-BD59-A6C34878D82A}">
                    <a16:rowId xmlns="" xmlns:a16="http://schemas.microsoft.com/office/drawing/2014/main" val="10001"/>
                  </a:ext>
                </a:extLst>
              </a:tr>
              <a:tr h="651510">
                <a:tc>
                  <a:txBody>
                    <a:bodyPr/>
                    <a:lstStyle/>
                    <a:p>
                      <a:pPr algn="ctr">
                        <a:lnSpc>
                          <a:spcPct val="107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Доля индикаторов качества управления муниципальными финансами в городском округе, соответствующих первой степени качества управления муниципальными финансами  </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algn="ctr">
                        <a:lnSpc>
                          <a:spcPct val="107000"/>
                        </a:lnSpc>
                        <a:spcAft>
                          <a:spcPts val="0"/>
                        </a:spcAft>
                      </a:pPr>
                      <a:r>
                        <a:rPr lang="ru-RU" sz="1400">
                          <a:effectLst/>
                          <a:latin typeface="Times New Roman" panose="02020603050405020304" pitchFamily="18" charset="0"/>
                          <a:ea typeface="Times New Roman" panose="02020603050405020304" pitchFamily="18" charset="0"/>
                          <a:cs typeface="Times New Roman" panose="02020603050405020304" pitchFamily="18" charset="0"/>
                        </a:rPr>
                        <a:t>Показатель МП </a:t>
                      </a:r>
                      <a:endParaRPr lang="ru-R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algn="ctr">
                        <a:lnSpc>
                          <a:spcPct val="107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Процент </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algn="ctr">
                        <a:lnSpc>
                          <a:spcPct val="107000"/>
                        </a:lnSpc>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80 </a:t>
                      </a:r>
                      <a:endParaRPr lang="ru-RU" sz="14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algn="ctr">
                        <a:lnSpc>
                          <a:spcPct val="107000"/>
                        </a:lnSpc>
                        <a:spcAft>
                          <a:spcPts val="0"/>
                        </a:spcAft>
                      </a:pPr>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85 </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algn="ctr">
                        <a:lnSpc>
                          <a:spcPct val="107000"/>
                        </a:lnSpc>
                        <a:spcAft>
                          <a:spcPts val="0"/>
                        </a:spcAft>
                      </a:pPr>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85 </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algn="ctr">
                        <a:lnSpc>
                          <a:spcPct val="107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90 </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extLst>
                  <a:ext uri="{0D108BD9-81ED-4DB2-BD59-A6C34878D82A}">
                    <a16:rowId xmlns="" xmlns:a16="http://schemas.microsoft.com/office/drawing/2014/main" val="10002"/>
                  </a:ext>
                </a:extLst>
              </a:tr>
              <a:tr h="391865">
                <a:tc>
                  <a:txBody>
                    <a:bodyPr/>
                    <a:lstStyle/>
                    <a:p>
                      <a:pPr algn="ctr">
                        <a:lnSpc>
                          <a:spcPct val="107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Отношение объема муниципального долга к годовому объему доходов бюджета  без учета безвозмездных поступлений и (или) поступлений налоговых доходов по дополнительным нормативам отчислений </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algn="ctr">
                        <a:lnSpc>
                          <a:spcPct val="107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Показатель МП </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algn="ctr">
                        <a:lnSpc>
                          <a:spcPct val="107000"/>
                        </a:lnSpc>
                        <a:spcAft>
                          <a:spcPts val="0"/>
                        </a:spcAft>
                      </a:pPr>
                      <a:r>
                        <a:rPr lang="ru-RU" sz="1400">
                          <a:effectLst/>
                          <a:latin typeface="Times New Roman" panose="02020603050405020304" pitchFamily="18" charset="0"/>
                          <a:ea typeface="Times New Roman" panose="02020603050405020304" pitchFamily="18" charset="0"/>
                          <a:cs typeface="Times New Roman" panose="02020603050405020304" pitchFamily="18" charset="0"/>
                        </a:rPr>
                        <a:t>Процент </a:t>
                      </a:r>
                      <a:endParaRPr lang="ru-R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algn="ctr">
                        <a:lnSpc>
                          <a:spcPct val="107000"/>
                        </a:lnSpc>
                        <a:spcAft>
                          <a:spcPts val="0"/>
                        </a:spcAft>
                      </a:pPr>
                      <a:r>
                        <a:rPr lang="en-US" sz="1400" b="0" u="sng"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&lt;</a:t>
                      </a:r>
                      <a:r>
                        <a:rPr lang="ru-RU"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50</a:t>
                      </a:r>
                      <a:endParaRPr lang="ru-RU" sz="14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algn="ctr">
                        <a:lnSpc>
                          <a:spcPct val="107000"/>
                        </a:lnSpc>
                        <a:spcAft>
                          <a:spcPts val="0"/>
                        </a:spcAft>
                      </a:pPr>
                      <a:r>
                        <a:rPr lang="en-US" sz="1400" u="sng" dirty="0">
                          <a:effectLst/>
                          <a:latin typeface="Times New Roman" panose="02020603050405020304" pitchFamily="18" charset="0"/>
                          <a:ea typeface="Times New Roman" panose="02020603050405020304" pitchFamily="18" charset="0"/>
                          <a:cs typeface="Times New Roman" panose="02020603050405020304" pitchFamily="18" charset="0"/>
                        </a:rPr>
                        <a:t> &lt;</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50</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algn="ctr">
                        <a:lnSpc>
                          <a:spcPct val="107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u="sng" dirty="0">
                          <a:effectLst/>
                          <a:latin typeface="Times New Roman" panose="02020603050405020304" pitchFamily="18" charset="0"/>
                          <a:ea typeface="Times New Roman" panose="02020603050405020304" pitchFamily="18" charset="0"/>
                          <a:cs typeface="Times New Roman" panose="02020603050405020304" pitchFamily="18" charset="0"/>
                        </a:rPr>
                        <a:t>&lt;</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50</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algn="ctr">
                        <a:lnSpc>
                          <a:spcPct val="107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u="sng" dirty="0">
                          <a:effectLst/>
                          <a:latin typeface="Times New Roman" panose="02020603050405020304" pitchFamily="18" charset="0"/>
                          <a:ea typeface="Times New Roman" panose="02020603050405020304" pitchFamily="18" charset="0"/>
                          <a:cs typeface="Times New Roman" panose="02020603050405020304" pitchFamily="18" charset="0"/>
                        </a:rPr>
                        <a:t>&lt;</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50</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extLst>
                  <a:ext uri="{0D108BD9-81ED-4DB2-BD59-A6C34878D82A}">
                    <a16:rowId xmlns="" xmlns:a16="http://schemas.microsoft.com/office/drawing/2014/main" val="10003"/>
                  </a:ext>
                </a:extLst>
              </a:tr>
              <a:tr h="391865">
                <a:tc>
                  <a:txBody>
                    <a:bodyPr/>
                    <a:lstStyle/>
                    <a:p>
                      <a:pPr algn="ctr">
                        <a:lnSpc>
                          <a:spcPct val="107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Доля просроченной кредиторской задолженности в расходах  бюджета городского округа</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algn="ctr">
                        <a:lnSpc>
                          <a:spcPct val="107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Показатель МП</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algn="ctr">
                        <a:lnSpc>
                          <a:spcPct val="107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Процент</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algn="ctr">
                        <a:lnSpc>
                          <a:spcPct val="107000"/>
                        </a:lnSpc>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0,5</a:t>
                      </a:r>
                      <a:endParaRPr lang="ru-RU" sz="14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algn="ctr">
                        <a:lnSpc>
                          <a:spcPct val="107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0,5</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algn="ctr">
                        <a:lnSpc>
                          <a:spcPct val="107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0,4</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algn="ctr">
                        <a:lnSpc>
                          <a:spcPct val="107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0,3</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189446978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19570"/>
            <a:ext cx="10978218" cy="1011936"/>
          </a:xfrm>
        </p:spPr>
        <p:txBody>
          <a:bodyPr>
            <a:noAutofit/>
          </a:bodyPr>
          <a:lstStyle/>
          <a:p>
            <a:r>
              <a:rPr lang="ru-RU" sz="2400" b="1" dirty="0" smtClean="0">
                <a:solidFill>
                  <a:schemeClr val="tx1"/>
                </a:solidFill>
                <a:latin typeface="Times New Roman" panose="02020603050405020304" pitchFamily="18" charset="0"/>
                <a:cs typeface="Times New Roman" panose="02020603050405020304" pitchFamily="18" charset="0"/>
              </a:rPr>
              <a:t>Муниципальная программа  </a:t>
            </a:r>
            <a:r>
              <a:rPr lang="ru-RU" sz="2400" b="1" dirty="0">
                <a:solidFill>
                  <a:schemeClr val="tx1"/>
                </a:solidFill>
                <a:latin typeface="Times New Roman" panose="02020603050405020304" pitchFamily="18" charset="0"/>
                <a:cs typeface="Times New Roman" panose="02020603050405020304" pitchFamily="18" charset="0"/>
              </a:rPr>
              <a:t>«Развитие институтов гражданского общества, повышение эффективности местного самоуправления и реализации молодежной политики»</a:t>
            </a:r>
            <a:br>
              <a:rPr lang="ru-RU" sz="2400" b="1" dirty="0">
                <a:solidFill>
                  <a:schemeClr val="tx1"/>
                </a:solidFill>
                <a:latin typeface="Times New Roman" panose="02020603050405020304" pitchFamily="18" charset="0"/>
                <a:cs typeface="Times New Roman" panose="02020603050405020304" pitchFamily="18" charset="0"/>
              </a:rPr>
            </a:br>
            <a:endParaRPr lang="ru-RU" sz="2400" b="1" dirty="0">
              <a:solidFill>
                <a:schemeClr val="tx1"/>
              </a:solidFill>
              <a:latin typeface="Times New Roman" panose="02020603050405020304" pitchFamily="18" charset="0"/>
              <a:cs typeface="Times New Roman" panose="02020603050405020304" pitchFamily="18" charset="0"/>
            </a:endParaRPr>
          </a:p>
        </p:txBody>
      </p:sp>
      <p:graphicFrame>
        <p:nvGraphicFramePr>
          <p:cNvPr id="6" name="Объект 5"/>
          <p:cNvGraphicFramePr>
            <a:graphicFrameLocks noGrp="1"/>
          </p:cNvGraphicFramePr>
          <p:nvPr>
            <p:ph idx="1"/>
            <p:extLst>
              <p:ext uri="{D42A27DB-BD31-4B8C-83A1-F6EECF244321}">
                <p14:modId xmlns:p14="http://schemas.microsoft.com/office/powerpoint/2010/main" val="2425902503"/>
              </p:ext>
            </p:extLst>
          </p:nvPr>
        </p:nvGraphicFramePr>
        <p:xfrm>
          <a:off x="853441" y="2160589"/>
          <a:ext cx="6644639" cy="392321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1961846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730" y="1"/>
            <a:ext cx="12275820" cy="1554479"/>
          </a:xfrm>
        </p:spPr>
        <p:txBody>
          <a:bodyPr>
            <a:normAutofit/>
          </a:bodyPr>
          <a:lstStyle/>
          <a:p>
            <a:r>
              <a:rPr lang="ru-RU" sz="2400" b="1" dirty="0">
                <a:solidFill>
                  <a:schemeClr val="tx1"/>
                </a:solidFill>
                <a:latin typeface="Times New Roman" panose="02020603050405020304" pitchFamily="18" charset="0"/>
                <a:cs typeface="Times New Roman" panose="02020603050405020304" pitchFamily="18" charset="0"/>
              </a:rPr>
              <a:t>Показатели подпрограммы </a:t>
            </a:r>
            <a:r>
              <a:rPr lang="ru-RU" sz="2400" b="1" dirty="0" smtClean="0">
                <a:solidFill>
                  <a:schemeClr val="tx1"/>
                </a:solidFill>
                <a:latin typeface="Times New Roman" panose="02020603050405020304" pitchFamily="18" charset="0"/>
                <a:cs typeface="Times New Roman" panose="02020603050405020304" pitchFamily="18" charset="0"/>
              </a:rPr>
              <a:t>«</a:t>
            </a:r>
            <a:r>
              <a:rPr lang="ru-RU" sz="2400" b="1" dirty="0">
                <a:solidFill>
                  <a:schemeClr val="tx1"/>
                </a:solidFill>
                <a:latin typeface="Times New Roman" panose="02020603050405020304" pitchFamily="18" charset="0"/>
                <a:cs typeface="Times New Roman" panose="02020603050405020304" pitchFamily="18" charset="0"/>
              </a:rPr>
              <a:t>Развитие системы информирования населения о деятельности органов местного самоуправления Московской области, создание доступной современной </a:t>
            </a:r>
            <a:r>
              <a:rPr lang="ru-RU" sz="2400" b="1" dirty="0" err="1">
                <a:solidFill>
                  <a:schemeClr val="tx1"/>
                </a:solidFill>
                <a:latin typeface="Times New Roman" panose="02020603050405020304" pitchFamily="18" charset="0"/>
                <a:cs typeface="Times New Roman" panose="02020603050405020304" pitchFamily="18" charset="0"/>
              </a:rPr>
              <a:t>медиасреды</a:t>
            </a:r>
            <a:r>
              <a:rPr lang="ru-RU" sz="2400" b="1" dirty="0">
                <a:solidFill>
                  <a:schemeClr val="tx1"/>
                </a:solidFill>
                <a:latin typeface="Times New Roman" panose="02020603050405020304" pitchFamily="18" charset="0"/>
                <a:cs typeface="Times New Roman" panose="02020603050405020304" pitchFamily="18" charset="0"/>
              </a:rPr>
              <a:t>»</a:t>
            </a:r>
            <a:r>
              <a:rPr lang="ru-RU" sz="2400" b="1" dirty="0" smtClean="0">
                <a:solidFill>
                  <a:schemeClr val="tx1"/>
                </a:solidFill>
                <a:latin typeface="Times New Roman" panose="02020603050405020304" pitchFamily="18" charset="0"/>
                <a:cs typeface="Times New Roman" panose="02020603050405020304" pitchFamily="18" charset="0"/>
              </a:rPr>
              <a:t>» </a:t>
            </a:r>
            <a:endParaRPr lang="ru-RU" sz="2400" b="1" dirty="0">
              <a:solidFill>
                <a:schemeClr val="tx1"/>
              </a:solidFill>
              <a:latin typeface="Times New Roman" panose="02020603050405020304" pitchFamily="18" charset="0"/>
              <a:cs typeface="Times New Roman" panose="02020603050405020304" pitchFamily="18" charset="0"/>
            </a:endParaRPr>
          </a:p>
        </p:txBody>
      </p:sp>
      <p:graphicFrame>
        <p:nvGraphicFramePr>
          <p:cNvPr id="4" name="Объект 3"/>
          <p:cNvGraphicFramePr>
            <a:graphicFrameLocks noGrp="1"/>
          </p:cNvGraphicFramePr>
          <p:nvPr>
            <p:ph idx="1"/>
            <p:extLst>
              <p:ext uri="{D42A27DB-BD31-4B8C-83A1-F6EECF244321}">
                <p14:modId xmlns:p14="http://schemas.microsoft.com/office/powerpoint/2010/main" val="3685096660"/>
              </p:ext>
            </p:extLst>
          </p:nvPr>
        </p:nvGraphicFramePr>
        <p:xfrm>
          <a:off x="262890" y="1207008"/>
          <a:ext cx="11761469" cy="3154132"/>
        </p:xfrm>
        <a:graphic>
          <a:graphicData uri="http://schemas.openxmlformats.org/drawingml/2006/table">
            <a:tbl>
              <a:tblPr firstRow="1" bandRow="1">
                <a:tableStyleId>{5C22544A-7EE6-4342-B048-85BDC9FD1C3A}</a:tableStyleId>
              </a:tblPr>
              <a:tblGrid>
                <a:gridCol w="6845046">
                  <a:extLst>
                    <a:ext uri="{9D8B030D-6E8A-4147-A177-3AD203B41FA5}">
                      <a16:colId xmlns="" xmlns:a16="http://schemas.microsoft.com/office/drawing/2014/main" val="20000"/>
                    </a:ext>
                  </a:extLst>
                </a:gridCol>
                <a:gridCol w="1402080">
                  <a:extLst>
                    <a:ext uri="{9D8B030D-6E8A-4147-A177-3AD203B41FA5}">
                      <a16:colId xmlns="" xmlns:a16="http://schemas.microsoft.com/office/drawing/2014/main" val="20001"/>
                    </a:ext>
                  </a:extLst>
                </a:gridCol>
                <a:gridCol w="804672">
                  <a:extLst>
                    <a:ext uri="{9D8B030D-6E8A-4147-A177-3AD203B41FA5}">
                      <a16:colId xmlns="" xmlns:a16="http://schemas.microsoft.com/office/drawing/2014/main" val="20002"/>
                    </a:ext>
                  </a:extLst>
                </a:gridCol>
                <a:gridCol w="802121"/>
                <a:gridCol w="579642">
                  <a:extLst>
                    <a:ext uri="{9D8B030D-6E8A-4147-A177-3AD203B41FA5}">
                      <a16:colId xmlns="" xmlns:a16="http://schemas.microsoft.com/office/drawing/2014/main" val="20003"/>
                    </a:ext>
                  </a:extLst>
                </a:gridCol>
                <a:gridCol w="727187">
                  <a:extLst>
                    <a:ext uri="{9D8B030D-6E8A-4147-A177-3AD203B41FA5}">
                      <a16:colId xmlns="" xmlns:a16="http://schemas.microsoft.com/office/drawing/2014/main" val="20004"/>
                    </a:ext>
                  </a:extLst>
                </a:gridCol>
                <a:gridCol w="600721">
                  <a:extLst>
                    <a:ext uri="{9D8B030D-6E8A-4147-A177-3AD203B41FA5}">
                      <a16:colId xmlns="" xmlns:a16="http://schemas.microsoft.com/office/drawing/2014/main" val="20005"/>
                    </a:ext>
                  </a:extLst>
                </a:gridCol>
              </a:tblGrid>
              <a:tr h="914400">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Показатель реализации мероприятий</a:t>
                      </a:r>
                    </a:p>
                  </a:txBody>
                  <a:tcPr>
                    <a:solidFill>
                      <a:schemeClr val="accent3"/>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Тип показателя</a:t>
                      </a:r>
                    </a:p>
                  </a:txBody>
                  <a:tcPr marL="39370" marR="39370" marT="64770" marB="64770" anchor="ctr">
                    <a:solidFill>
                      <a:schemeClr val="accent3"/>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Единица измерения</a:t>
                      </a:r>
                    </a:p>
                  </a:txBody>
                  <a:tcPr marL="39370" marR="39370" marT="64770" marB="64770" anchor="ctr">
                    <a:solidFill>
                      <a:schemeClr val="accent3"/>
                    </a:solidFill>
                  </a:tcPr>
                </a:tc>
                <a:tc>
                  <a:txBody>
                    <a:bodyPr/>
                    <a:lstStyle/>
                    <a:p>
                      <a:pPr algn="ctr">
                        <a:lnSpc>
                          <a:spcPct val="115000"/>
                        </a:lnSpc>
                        <a:spcAft>
                          <a:spcPts val="0"/>
                        </a:spcAft>
                      </a:pPr>
                      <a:r>
                        <a:rPr lang="ru-RU" sz="1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2020</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accent3"/>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2021</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3"/>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2022</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3"/>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2023</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3"/>
                    </a:solidFill>
                  </a:tcPr>
                </a:tc>
                <a:extLst>
                  <a:ext uri="{0D108BD9-81ED-4DB2-BD59-A6C34878D82A}">
                    <a16:rowId xmlns="" xmlns:a16="http://schemas.microsoft.com/office/drawing/2014/main" val="10000"/>
                  </a:ext>
                </a:extLst>
              </a:tr>
              <a:tr h="451104">
                <a:tc>
                  <a:txBody>
                    <a:bodyPr/>
                    <a:lstStyle/>
                    <a:p>
                      <a:pPr algn="just">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Информирование населения в средствах массовой информации</a:t>
                      </a:r>
                    </a:p>
                  </a:txBody>
                  <a:tcPr marL="39370" marR="39370" marT="64770" marB="64770" anchor="ctr">
                    <a:solidFill>
                      <a:schemeClr val="accent3"/>
                    </a:solidFill>
                  </a:tcPr>
                </a:tc>
                <a:tc>
                  <a:txBody>
                    <a:bodyPr/>
                    <a:lstStyle/>
                    <a:p>
                      <a:pPr>
                        <a:lnSpc>
                          <a:spcPct val="115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Приоритетный </a:t>
                      </a:r>
                    </a:p>
                  </a:txBody>
                  <a:tcPr marL="39370" marR="39370" marT="64770" marB="64770" anchor="ctr">
                    <a:solidFill>
                      <a:schemeClr val="accent3"/>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процент</a:t>
                      </a:r>
                    </a:p>
                  </a:txBody>
                  <a:tcPr marL="68580" marR="68580" marT="0" marB="0">
                    <a:solidFill>
                      <a:schemeClr val="accent3"/>
                    </a:solidFill>
                  </a:tcPr>
                </a:tc>
                <a:tc>
                  <a:txBody>
                    <a:bodyPr/>
                    <a:lstStyle/>
                    <a:p>
                      <a:pPr>
                        <a:lnSpc>
                          <a:spcPct val="115000"/>
                        </a:lnSpc>
                        <a:spcAft>
                          <a:spcPts val="0"/>
                        </a:spcAft>
                      </a:pPr>
                      <a:r>
                        <a:rPr lang="ru-RU"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157,22</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ru-RU" sz="1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solidFill>
                      <a:schemeClr val="accent3"/>
                    </a:solidFill>
                  </a:tcPr>
                </a:tc>
                <a:tc>
                  <a:txBody>
                    <a:bodyPr/>
                    <a:lstStyle/>
                    <a:p>
                      <a:pP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193,39</a:t>
                      </a:r>
                    </a:p>
                    <a:p>
                      <a:pPr>
                        <a:lnSpc>
                          <a:spcPct val="115000"/>
                        </a:lnSpc>
                        <a:spcAft>
                          <a:spcPts val="0"/>
                        </a:spcAft>
                      </a:pPr>
                      <a:r>
                        <a:rPr lang="ru-RU" sz="1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solidFill>
                      <a:schemeClr val="accent3"/>
                    </a:solidFill>
                  </a:tcPr>
                </a:tc>
                <a:tc>
                  <a:txBody>
                    <a:bodyPr/>
                    <a:lstStyle/>
                    <a:p>
                      <a:pPr>
                        <a:lnSpc>
                          <a:spcPct val="115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209,57</a:t>
                      </a:r>
                    </a:p>
                    <a:p>
                      <a:pP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solidFill>
                      <a:schemeClr val="accent3"/>
                    </a:solidFill>
                  </a:tcPr>
                </a:tc>
                <a:tc>
                  <a:txBody>
                    <a:bodyPr/>
                    <a:lstStyle/>
                    <a:p>
                      <a:pPr>
                        <a:lnSpc>
                          <a:spcPct val="115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220,47</a:t>
                      </a:r>
                    </a:p>
                    <a:p>
                      <a:pP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solidFill>
                      <a:schemeClr val="accent3"/>
                    </a:solidFill>
                  </a:tcPr>
                </a:tc>
                <a:extLst>
                  <a:ext uri="{0D108BD9-81ED-4DB2-BD59-A6C34878D82A}">
                    <a16:rowId xmlns="" xmlns:a16="http://schemas.microsoft.com/office/drawing/2014/main" val="10001"/>
                  </a:ext>
                </a:extLst>
              </a:tr>
              <a:tr h="437791">
                <a:tc>
                  <a:txBody>
                    <a:bodyPr/>
                    <a:lstStyle/>
                    <a:p>
                      <a:pPr algn="just">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Уровень информированности населения в социальных сетях</a:t>
                      </a:r>
                    </a:p>
                  </a:txBody>
                  <a:tcPr marL="39370" marR="39370" marT="64770" marB="64770" anchor="ctr">
                    <a:solidFill>
                      <a:schemeClr val="accent3"/>
                    </a:solidFill>
                  </a:tcPr>
                </a:tc>
                <a:tc>
                  <a:txBody>
                    <a:bodyPr/>
                    <a:lstStyle/>
                    <a:p>
                      <a:pPr>
                        <a:lnSpc>
                          <a:spcPct val="115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Приоритетный </a:t>
                      </a:r>
                    </a:p>
                  </a:txBody>
                  <a:tcPr marL="39370" marR="39370" marT="64770" marB="64770" anchor="ctr">
                    <a:solidFill>
                      <a:schemeClr val="accent3"/>
                    </a:solidFill>
                  </a:tcPr>
                </a:tc>
                <a:tc>
                  <a:txBody>
                    <a:bodyPr/>
                    <a:lstStyle/>
                    <a:p>
                      <a:pPr algn="ctr">
                        <a:spcAft>
                          <a:spcPts val="0"/>
                        </a:spcAft>
                      </a:pPr>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балл</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3"/>
                    </a:solidFill>
                  </a:tcPr>
                </a:tc>
                <a:tc>
                  <a:txBody>
                    <a:bodyPr/>
                    <a:lstStyle/>
                    <a:p>
                      <a:pPr>
                        <a:lnSpc>
                          <a:spcPct val="115000"/>
                        </a:lnSpc>
                        <a:spcAft>
                          <a:spcPts val="0"/>
                        </a:spcAft>
                      </a:pPr>
                      <a:r>
                        <a:rPr lang="ru-RU" sz="1400">
                          <a:effectLst/>
                          <a:latin typeface="Times New Roman" panose="02020603050405020304" pitchFamily="18" charset="0"/>
                          <a:ea typeface="Times New Roman" panose="02020603050405020304" pitchFamily="18" charset="0"/>
                          <a:cs typeface="Times New Roman" panose="02020603050405020304" pitchFamily="18" charset="0"/>
                        </a:rPr>
                        <a:t>4</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solidFill>
                      <a:schemeClr val="accent3"/>
                    </a:solidFill>
                  </a:tcPr>
                </a:tc>
                <a:tc>
                  <a:txBody>
                    <a:bodyPr/>
                    <a:lstStyle/>
                    <a:p>
                      <a:pPr>
                        <a:lnSpc>
                          <a:spcPct val="115000"/>
                        </a:lnSpc>
                        <a:spcAft>
                          <a:spcPts val="0"/>
                        </a:spcAft>
                      </a:pPr>
                      <a:r>
                        <a:rPr lang="ru-RU" sz="1400">
                          <a:effectLst/>
                          <a:latin typeface="Times New Roman" panose="02020603050405020304" pitchFamily="18" charset="0"/>
                          <a:ea typeface="Times New Roman" panose="02020603050405020304" pitchFamily="18" charset="0"/>
                          <a:cs typeface="Times New Roman" panose="02020603050405020304" pitchFamily="18" charset="0"/>
                        </a:rPr>
                        <a:t>8</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solidFill>
                      <a:schemeClr val="accent3"/>
                    </a:solidFill>
                  </a:tcPr>
                </a:tc>
                <a:tc>
                  <a:txBody>
                    <a:bodyPr/>
                    <a:lstStyle/>
                    <a:p>
                      <a:pP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8</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solidFill>
                      <a:schemeClr val="accent3"/>
                    </a:solidFill>
                  </a:tcPr>
                </a:tc>
                <a:tc>
                  <a:txBody>
                    <a:bodyPr/>
                    <a:lstStyle/>
                    <a:p>
                      <a:pPr>
                        <a:lnSpc>
                          <a:spcPct val="115000"/>
                        </a:lnSpc>
                        <a:spcAft>
                          <a:spcPts val="0"/>
                        </a:spcAft>
                      </a:pPr>
                      <a:r>
                        <a:rPr lang="ru-RU" sz="1400">
                          <a:effectLst/>
                          <a:latin typeface="Times New Roman" panose="02020603050405020304" pitchFamily="18" charset="0"/>
                          <a:ea typeface="Times New Roman" panose="02020603050405020304" pitchFamily="18" charset="0"/>
                          <a:cs typeface="Times New Roman" panose="02020603050405020304" pitchFamily="18" charset="0"/>
                        </a:rPr>
                        <a:t>8</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solidFill>
                      <a:schemeClr val="accent3"/>
                    </a:solidFill>
                  </a:tcPr>
                </a:tc>
                <a:extLst>
                  <a:ext uri="{0D108BD9-81ED-4DB2-BD59-A6C34878D82A}">
                    <a16:rowId xmlns="" xmlns:a16="http://schemas.microsoft.com/office/drawing/2014/main" val="10002"/>
                  </a:ext>
                </a:extLst>
              </a:tr>
              <a:tr h="551285">
                <a:tc>
                  <a:txBody>
                    <a:bodyPr/>
                    <a:lstStyle/>
                    <a:p>
                      <a:pP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Наличие незаконных рекламных конструкций, установленных на территории муниципального образования</a:t>
                      </a:r>
                    </a:p>
                  </a:txBody>
                  <a:tcPr marL="39370" marR="39370" marT="64770" marB="64770" anchor="ctr">
                    <a:solidFill>
                      <a:schemeClr val="accent3"/>
                    </a:solidFill>
                  </a:tcPr>
                </a:tc>
                <a:tc>
                  <a:txBody>
                    <a:bodyPr/>
                    <a:lstStyle/>
                    <a:p>
                      <a:pPr>
                        <a:lnSpc>
                          <a:spcPct val="115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Приоритетный </a:t>
                      </a:r>
                    </a:p>
                  </a:txBody>
                  <a:tcPr marL="39370" marR="39370" marT="64770" marB="64770" anchor="ctr">
                    <a:solidFill>
                      <a:schemeClr val="accent3"/>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процент</a:t>
                      </a:r>
                    </a:p>
                  </a:txBody>
                  <a:tcPr marL="68580" marR="68580" marT="0" marB="0">
                    <a:solidFill>
                      <a:schemeClr val="accent3"/>
                    </a:solidFill>
                  </a:tcPr>
                </a:tc>
                <a:tc>
                  <a:txBody>
                    <a:bodyPr/>
                    <a:lstStyle/>
                    <a:p>
                      <a:pPr>
                        <a:lnSpc>
                          <a:spcPct val="115000"/>
                        </a:lnSpc>
                        <a:spcAft>
                          <a:spcPts val="0"/>
                        </a:spcAft>
                      </a:pPr>
                      <a:r>
                        <a:rPr lang="ru-RU" sz="140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solidFill>
                      <a:schemeClr val="accent3"/>
                    </a:solidFill>
                  </a:tcPr>
                </a:tc>
                <a:tc>
                  <a:txBody>
                    <a:bodyPr/>
                    <a:lstStyle/>
                    <a:p>
                      <a:pPr>
                        <a:lnSpc>
                          <a:spcPct val="115000"/>
                        </a:lnSpc>
                        <a:spcAft>
                          <a:spcPts val="0"/>
                        </a:spcAft>
                      </a:pPr>
                      <a:r>
                        <a:rPr lang="ru-RU" sz="140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solidFill>
                      <a:schemeClr val="accent3"/>
                    </a:solidFill>
                  </a:tcPr>
                </a:tc>
                <a:tc>
                  <a:txBody>
                    <a:bodyPr/>
                    <a:lstStyle/>
                    <a:p>
                      <a:pP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solidFill>
                      <a:schemeClr val="accent3"/>
                    </a:solidFill>
                  </a:tcPr>
                </a:tc>
                <a:tc>
                  <a:txBody>
                    <a:bodyPr/>
                    <a:lstStyle/>
                    <a:p>
                      <a:pP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solidFill>
                      <a:schemeClr val="accent3"/>
                    </a:solidFill>
                  </a:tcPr>
                </a:tc>
                <a:extLst>
                  <a:ext uri="{0D108BD9-81ED-4DB2-BD59-A6C34878D82A}">
                    <a16:rowId xmlns="" xmlns:a16="http://schemas.microsoft.com/office/drawing/2014/main" val="10003"/>
                  </a:ext>
                </a:extLst>
              </a:tr>
              <a:tr h="457425">
                <a:tc>
                  <a:txBody>
                    <a:bodyPr/>
                    <a:lstStyle/>
                    <a:p>
                      <a:pPr>
                        <a:lnSpc>
                          <a:spcPct val="115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Наличие задолженности </a:t>
                      </a: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в</a:t>
                      </a:r>
                      <a:r>
                        <a:rPr lang="ru-RU" sz="14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муниципальный </a:t>
                      </a: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бюджет по платежам за установку и эксплуатацию рекламных конструкций</a:t>
                      </a:r>
                    </a:p>
                  </a:txBody>
                  <a:tcPr marL="39370" marR="39370" marT="64770" marB="64770" anchor="ctr">
                    <a:solidFill>
                      <a:schemeClr val="accent3"/>
                    </a:solidFill>
                  </a:tcPr>
                </a:tc>
                <a:tc>
                  <a:txBody>
                    <a:bodyPr/>
                    <a:lstStyle/>
                    <a:p>
                      <a:pPr>
                        <a:lnSpc>
                          <a:spcPct val="115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Приоритетный </a:t>
                      </a:r>
                    </a:p>
                  </a:txBody>
                  <a:tcPr marL="39370" marR="39370" marT="64770" marB="64770" anchor="ctr">
                    <a:solidFill>
                      <a:schemeClr val="accent3"/>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процент</a:t>
                      </a:r>
                    </a:p>
                  </a:txBody>
                  <a:tcPr marL="68580" marR="68580" marT="0" marB="0">
                    <a:solidFill>
                      <a:schemeClr val="accent3"/>
                    </a:solidFill>
                  </a:tcPr>
                </a:tc>
                <a:tc>
                  <a:txBody>
                    <a:bodyPr/>
                    <a:lstStyle/>
                    <a:p>
                      <a:pPr>
                        <a:lnSpc>
                          <a:spcPct val="115000"/>
                        </a:lnSpc>
                        <a:spcAft>
                          <a:spcPts val="0"/>
                        </a:spcAft>
                      </a:pPr>
                      <a:r>
                        <a:rPr lang="ru-RU" sz="140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solidFill>
                      <a:schemeClr val="accent3"/>
                    </a:solidFill>
                  </a:tcPr>
                </a:tc>
                <a:tc>
                  <a:txBody>
                    <a:bodyPr/>
                    <a:lstStyle/>
                    <a:p>
                      <a:pPr>
                        <a:lnSpc>
                          <a:spcPct val="115000"/>
                        </a:lnSpc>
                        <a:spcAft>
                          <a:spcPts val="0"/>
                        </a:spcAft>
                      </a:pPr>
                      <a:r>
                        <a:rPr lang="ru-RU" sz="140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solidFill>
                      <a:schemeClr val="accent3"/>
                    </a:solidFill>
                  </a:tcPr>
                </a:tc>
                <a:tc>
                  <a:txBody>
                    <a:bodyPr/>
                    <a:lstStyle/>
                    <a:p>
                      <a:pP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solidFill>
                      <a:schemeClr val="accent3"/>
                    </a:solidFill>
                  </a:tcPr>
                </a:tc>
                <a:tc>
                  <a:txBody>
                    <a:bodyPr/>
                    <a:lstStyle/>
                    <a:p>
                      <a:pP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solidFill>
                      <a:schemeClr val="accent3"/>
                    </a:solidFill>
                  </a:tcPr>
                </a:tc>
                <a:extLst>
                  <a:ext uri="{0D108BD9-81ED-4DB2-BD59-A6C34878D82A}">
                    <a16:rowId xmlns="" xmlns:a16="http://schemas.microsoft.com/office/drawing/2014/main" val="10004"/>
                  </a:ext>
                </a:extLst>
              </a:tr>
            </a:tbl>
          </a:graphicData>
        </a:graphic>
      </p:graphicFrame>
      <p:pic>
        <p:nvPicPr>
          <p:cNvPr id="3" name="Рисунок 2"/>
          <p:cNvPicPr>
            <a:picLocks noChangeAspect="1"/>
          </p:cNvPicPr>
          <p:nvPr/>
        </p:nvPicPr>
        <p:blipFill>
          <a:blip r:embed="rId3"/>
          <a:stretch>
            <a:fillRect/>
          </a:stretch>
        </p:blipFill>
        <p:spPr>
          <a:xfrm>
            <a:off x="4966990" y="4264701"/>
            <a:ext cx="2593299" cy="2593299"/>
          </a:xfrm>
          <a:prstGeom prst="rect">
            <a:avLst/>
          </a:prstGeom>
        </p:spPr>
      </p:pic>
    </p:spTree>
    <p:extLst>
      <p:ext uri="{BB962C8B-B14F-4D97-AF65-F5344CB8AC3E}">
        <p14:creationId xmlns:p14="http://schemas.microsoft.com/office/powerpoint/2010/main" val="407711989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3841" y="402336"/>
            <a:ext cx="11700508" cy="950976"/>
          </a:xfrm>
        </p:spPr>
        <p:txBody>
          <a:bodyPr>
            <a:normAutofit fontScale="90000"/>
          </a:bodyPr>
          <a:lstStyle/>
          <a:p>
            <a:pPr algn="ctr"/>
            <a:r>
              <a:rPr lang="ru-RU" sz="2700" b="1" dirty="0">
                <a:solidFill>
                  <a:schemeClr val="tx1"/>
                </a:solidFill>
                <a:latin typeface="Times New Roman" panose="02020603050405020304" pitchFamily="18" charset="0"/>
                <a:cs typeface="Times New Roman" panose="02020603050405020304" pitchFamily="18" charset="0"/>
              </a:rPr>
              <a:t>Показатели </a:t>
            </a:r>
            <a:r>
              <a:rPr lang="ru-RU" sz="2700" b="1" dirty="0" smtClean="0">
                <a:solidFill>
                  <a:schemeClr val="tx1"/>
                </a:solidFill>
                <a:latin typeface="Times New Roman" panose="02020603050405020304" pitchFamily="18" charset="0"/>
                <a:cs typeface="Times New Roman" panose="02020603050405020304" pitchFamily="18" charset="0"/>
              </a:rPr>
              <a:t>подпрограммы </a:t>
            </a:r>
            <a:r>
              <a:rPr lang="ru-RU" sz="2700" b="1" dirty="0" smtClean="0">
                <a:solidFill>
                  <a:schemeClr val="tx1"/>
                </a:solidFill>
                <a:latin typeface="Times New Roman" panose="02020603050405020304" pitchFamily="18" charset="0"/>
                <a:cs typeface="Times New Roman" panose="02020603050405020304" pitchFamily="18" charset="0"/>
              </a:rPr>
              <a:t>«</a:t>
            </a:r>
            <a:r>
              <a:rPr lang="ru-RU" sz="2700" b="1" dirty="0">
                <a:solidFill>
                  <a:schemeClr val="tx1"/>
                </a:solidFill>
                <a:latin typeface="Times New Roman" panose="02020603050405020304" pitchFamily="18" charset="0"/>
                <a:cs typeface="Times New Roman" panose="02020603050405020304" pitchFamily="18" charset="0"/>
              </a:rPr>
              <a:t>Молодежь городского округа Серебряные Пруды Московской </a:t>
            </a:r>
            <a:r>
              <a:rPr lang="ru-RU" sz="2700" b="1" dirty="0" smtClean="0">
                <a:solidFill>
                  <a:schemeClr val="tx1"/>
                </a:solidFill>
                <a:latin typeface="Times New Roman" panose="02020603050405020304" pitchFamily="18" charset="0"/>
                <a:cs typeface="Times New Roman" panose="02020603050405020304" pitchFamily="18" charset="0"/>
              </a:rPr>
              <a:t>области»</a:t>
            </a:r>
            <a:r>
              <a:rPr lang="ru-RU" sz="2700" b="1" dirty="0">
                <a:solidFill>
                  <a:schemeClr val="tx1"/>
                </a:solidFill>
                <a:latin typeface="Times New Roman" panose="02020603050405020304" pitchFamily="18" charset="0"/>
                <a:cs typeface="Times New Roman" panose="02020603050405020304" pitchFamily="18" charset="0"/>
              </a:rPr>
              <a:t/>
            </a:r>
            <a:br>
              <a:rPr lang="ru-RU" sz="2700" b="1" dirty="0">
                <a:solidFill>
                  <a:schemeClr val="tx1"/>
                </a:solidFill>
                <a:latin typeface="Times New Roman" panose="02020603050405020304" pitchFamily="18" charset="0"/>
                <a:cs typeface="Times New Roman" panose="02020603050405020304" pitchFamily="18" charset="0"/>
              </a:rPr>
            </a:br>
            <a:r>
              <a:rPr lang="ru-RU" sz="2400" dirty="0"/>
              <a:t> </a:t>
            </a:r>
            <a:br>
              <a:rPr lang="ru-RU" sz="2400" dirty="0"/>
            </a:br>
            <a:endParaRPr lang="ru-RU" sz="2400" b="1" dirty="0">
              <a:solidFill>
                <a:schemeClr val="tx1"/>
              </a:solidFill>
              <a:latin typeface="Times New Roman" panose="02020603050405020304" pitchFamily="18" charset="0"/>
              <a:cs typeface="Times New Roman" panose="02020603050405020304" pitchFamily="18" charset="0"/>
            </a:endParaRPr>
          </a:p>
        </p:txBody>
      </p:sp>
      <p:graphicFrame>
        <p:nvGraphicFramePr>
          <p:cNvPr id="4" name="Объект 3"/>
          <p:cNvGraphicFramePr>
            <a:graphicFrameLocks noGrp="1"/>
          </p:cNvGraphicFramePr>
          <p:nvPr>
            <p:ph idx="1"/>
            <p:extLst>
              <p:ext uri="{D42A27DB-BD31-4B8C-83A1-F6EECF244321}">
                <p14:modId xmlns:p14="http://schemas.microsoft.com/office/powerpoint/2010/main" val="3203419747"/>
              </p:ext>
            </p:extLst>
          </p:nvPr>
        </p:nvGraphicFramePr>
        <p:xfrm>
          <a:off x="342900" y="1690689"/>
          <a:ext cx="11601448" cy="2763974"/>
        </p:xfrm>
        <a:graphic>
          <a:graphicData uri="http://schemas.openxmlformats.org/drawingml/2006/table">
            <a:tbl>
              <a:tblPr firstRow="1" bandRow="1">
                <a:tableStyleId>{5C22544A-7EE6-4342-B048-85BDC9FD1C3A}</a:tableStyleId>
              </a:tblPr>
              <a:tblGrid>
                <a:gridCol w="3504240">
                  <a:extLst>
                    <a:ext uri="{9D8B030D-6E8A-4147-A177-3AD203B41FA5}">
                      <a16:colId xmlns="" xmlns:a16="http://schemas.microsoft.com/office/drawing/2014/main" val="20000"/>
                    </a:ext>
                  </a:extLst>
                </a:gridCol>
                <a:gridCol w="1963915">
                  <a:extLst>
                    <a:ext uri="{9D8B030D-6E8A-4147-A177-3AD203B41FA5}">
                      <a16:colId xmlns="" xmlns:a16="http://schemas.microsoft.com/office/drawing/2014/main" val="20001"/>
                    </a:ext>
                  </a:extLst>
                </a:gridCol>
                <a:gridCol w="1270768">
                  <a:extLst>
                    <a:ext uri="{9D8B030D-6E8A-4147-A177-3AD203B41FA5}">
                      <a16:colId xmlns="" xmlns:a16="http://schemas.microsoft.com/office/drawing/2014/main" val="20002"/>
                    </a:ext>
                  </a:extLst>
                </a:gridCol>
                <a:gridCol w="1270768"/>
                <a:gridCol w="1134239">
                  <a:extLst>
                    <a:ext uri="{9D8B030D-6E8A-4147-A177-3AD203B41FA5}">
                      <a16:colId xmlns="" xmlns:a16="http://schemas.microsoft.com/office/drawing/2014/main" val="20003"/>
                    </a:ext>
                  </a:extLst>
                </a:gridCol>
                <a:gridCol w="1228759">
                  <a:extLst>
                    <a:ext uri="{9D8B030D-6E8A-4147-A177-3AD203B41FA5}">
                      <a16:colId xmlns="" xmlns:a16="http://schemas.microsoft.com/office/drawing/2014/main" val="20004"/>
                    </a:ext>
                  </a:extLst>
                </a:gridCol>
                <a:gridCol w="1228759">
                  <a:extLst>
                    <a:ext uri="{9D8B030D-6E8A-4147-A177-3AD203B41FA5}">
                      <a16:colId xmlns="" xmlns:a16="http://schemas.microsoft.com/office/drawing/2014/main" val="20005"/>
                    </a:ext>
                  </a:extLst>
                </a:gridCol>
              </a:tblGrid>
              <a:tr h="694877">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Показатель реализации мероприятий</a:t>
                      </a:r>
                    </a:p>
                  </a:txBody>
                  <a:tcPr>
                    <a:solidFill>
                      <a:srgbClr val="00B0F0"/>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Тип показателя</a:t>
                      </a:r>
                    </a:p>
                  </a:txBody>
                  <a:tcPr marL="39370" marR="39370" marT="64770" marB="64770" anchor="ctr">
                    <a:solidFill>
                      <a:srgbClr val="00B0F0"/>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Единица измерения</a:t>
                      </a:r>
                    </a:p>
                  </a:txBody>
                  <a:tcPr marL="39370" marR="39370" marT="64770" marB="64770" anchor="ctr">
                    <a:solidFill>
                      <a:srgbClr val="00B0F0"/>
                    </a:solidFill>
                  </a:tcPr>
                </a:tc>
                <a:tc>
                  <a:txBody>
                    <a:bodyPr/>
                    <a:lstStyle/>
                    <a:p>
                      <a:pPr algn="ctr">
                        <a:lnSpc>
                          <a:spcPct val="115000"/>
                        </a:lnSpc>
                        <a:spcAft>
                          <a:spcPts val="0"/>
                        </a:spcAft>
                      </a:pPr>
                      <a:r>
                        <a:rPr lang="ru-RU" sz="1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2020</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rgbClr val="00B0F0"/>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2021</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rgbClr val="00B0F0"/>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2022</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rgbClr val="00B0F0"/>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2023</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rgbClr val="00B0F0"/>
                    </a:solidFill>
                  </a:tcPr>
                </a:tc>
                <a:extLst>
                  <a:ext uri="{0D108BD9-81ED-4DB2-BD59-A6C34878D82A}">
                    <a16:rowId xmlns="" xmlns:a16="http://schemas.microsoft.com/office/drawing/2014/main" val="10000"/>
                  </a:ext>
                </a:extLst>
              </a:tr>
              <a:tr h="977722">
                <a:tc>
                  <a:txBody>
                    <a:bodyPr/>
                    <a:lstStyle/>
                    <a:p>
                      <a:pPr>
                        <a:lnSpc>
                          <a:spcPct val="115000"/>
                        </a:lnSpc>
                        <a:spcAft>
                          <a:spcPts val="0"/>
                        </a:spcAft>
                      </a:pPr>
                      <a:r>
                        <a:rPr lang="ru-RU" sz="1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Доля граждан, вовлеченных в</a:t>
                      </a:r>
                      <a:br>
                        <a:rPr lang="ru-RU" sz="1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br>
                      <a:r>
                        <a:rPr lang="ru-RU" sz="1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добровольческую </a:t>
                      </a:r>
                      <a:br>
                        <a:rPr lang="ru-RU" sz="1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br>
                      <a:r>
                        <a:rPr lang="ru-RU" sz="1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деятельность</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solidFill>
                      <a:srgbClr val="00B0F0"/>
                    </a:solidFill>
                  </a:tcPr>
                </a:tc>
                <a:tc>
                  <a:txBody>
                    <a:bodyPr/>
                    <a:lstStyle/>
                    <a:p>
                      <a:pPr>
                        <a:lnSpc>
                          <a:spcPct val="115000"/>
                        </a:lnSpc>
                        <a:spcAft>
                          <a:spcPts val="0"/>
                        </a:spcAft>
                      </a:pPr>
                      <a:r>
                        <a:rPr lang="ru-RU" sz="1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Приоритетный</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solidFill>
                      <a:srgbClr val="00B0F0"/>
                    </a:solidFill>
                  </a:tcPr>
                </a:tc>
                <a:tc>
                  <a:txBody>
                    <a:bodyPr/>
                    <a:lstStyle/>
                    <a:p>
                      <a:pPr algn="ctr">
                        <a:lnSpc>
                          <a:spcPct val="107000"/>
                        </a:lnSpc>
                        <a:spcAft>
                          <a:spcPts val="80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Процент</a:t>
                      </a:r>
                    </a:p>
                  </a:txBody>
                  <a:tcPr marL="68580" marR="68580" marT="0" marB="0">
                    <a:solidFill>
                      <a:srgbClr val="00B0F0"/>
                    </a:solidFill>
                  </a:tcPr>
                </a:tc>
                <a:tc>
                  <a:txBody>
                    <a:bodyPr/>
                    <a:lstStyle/>
                    <a:p>
                      <a:pPr algn="ctr">
                        <a:lnSpc>
                          <a:spcPct val="115000"/>
                        </a:lnSpc>
                        <a:spcAft>
                          <a:spcPts val="1000"/>
                        </a:spcAft>
                      </a:pPr>
                      <a:r>
                        <a:rPr lang="ru-RU" sz="140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16,0</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solidFill>
                      <a:srgbClr val="00B0F0"/>
                    </a:solidFill>
                  </a:tcPr>
                </a:tc>
                <a:tc>
                  <a:txBody>
                    <a:bodyPr/>
                    <a:lstStyle/>
                    <a:p>
                      <a:pPr algn="ctr">
                        <a:lnSpc>
                          <a:spcPct val="115000"/>
                        </a:lnSpc>
                        <a:spcAft>
                          <a:spcPts val="1000"/>
                        </a:spcAft>
                      </a:pPr>
                      <a:r>
                        <a:rPr lang="ru-RU" sz="140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17,0</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solidFill>
                      <a:srgbClr val="00B0F0"/>
                    </a:solidFill>
                  </a:tcPr>
                </a:tc>
                <a:tc>
                  <a:txBody>
                    <a:bodyPr/>
                    <a:lstStyle/>
                    <a:p>
                      <a:pPr algn="ctr">
                        <a:lnSpc>
                          <a:spcPct val="115000"/>
                        </a:lnSpc>
                        <a:spcAft>
                          <a:spcPts val="1000"/>
                        </a:spcAft>
                      </a:pPr>
                      <a:r>
                        <a:rPr lang="ru-RU" sz="140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18,0</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solidFill>
                      <a:srgbClr val="00B0F0"/>
                    </a:solidFill>
                  </a:tcPr>
                </a:tc>
                <a:tc>
                  <a:txBody>
                    <a:bodyPr/>
                    <a:lstStyle/>
                    <a:p>
                      <a:pPr algn="ctr">
                        <a:lnSpc>
                          <a:spcPct val="115000"/>
                        </a:lnSpc>
                        <a:spcAft>
                          <a:spcPts val="1000"/>
                        </a:spcAft>
                      </a:pPr>
                      <a:r>
                        <a:rPr lang="ru-RU" sz="140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19,0</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solidFill>
                      <a:srgbClr val="00B0F0"/>
                    </a:solidFill>
                  </a:tcPr>
                </a:tc>
                <a:extLst>
                  <a:ext uri="{0D108BD9-81ED-4DB2-BD59-A6C34878D82A}">
                    <a16:rowId xmlns="" xmlns:a16="http://schemas.microsoft.com/office/drawing/2014/main" val="10001"/>
                  </a:ext>
                </a:extLst>
              </a:tr>
              <a:tr h="511483">
                <a:tc>
                  <a:txBody>
                    <a:bodyPr/>
                    <a:lstStyle/>
                    <a:p>
                      <a:pPr>
                        <a:lnSpc>
                          <a:spcPct val="115000"/>
                        </a:lnSpc>
                        <a:spcAft>
                          <a:spcPts val="0"/>
                        </a:spcAft>
                      </a:pPr>
                      <a:r>
                        <a:rPr lang="ru-RU" sz="1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Доля молодежи, задействованной в </a:t>
                      </a:r>
                      <a:br>
                        <a:rPr lang="ru-RU" sz="1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br>
                      <a:r>
                        <a:rPr lang="ru-RU" sz="1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мероприятиях по вовлечению в </a:t>
                      </a:r>
                      <a:br>
                        <a:rPr lang="ru-RU" sz="1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br>
                      <a:r>
                        <a:rPr lang="ru-RU" sz="1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творческую деятельность, от общего</a:t>
                      </a:r>
                      <a:br>
                        <a:rPr lang="ru-RU" sz="1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br>
                      <a:r>
                        <a:rPr lang="ru-RU" sz="1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числа молодёжи Московской области</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solidFill>
                      <a:srgbClr val="00B0F0"/>
                    </a:solidFill>
                  </a:tcPr>
                </a:tc>
                <a:tc>
                  <a:txBody>
                    <a:bodyPr/>
                    <a:lstStyle/>
                    <a:p>
                      <a:pPr>
                        <a:lnSpc>
                          <a:spcPct val="115000"/>
                        </a:lnSpc>
                        <a:spcAft>
                          <a:spcPts val="0"/>
                        </a:spcAft>
                      </a:pPr>
                      <a:r>
                        <a:rPr lang="ru-RU" sz="1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Приоритетный</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solidFill>
                      <a:srgbClr val="00B0F0"/>
                    </a:solidFill>
                  </a:tcPr>
                </a:tc>
                <a:tc>
                  <a:txBody>
                    <a:bodyPr/>
                    <a:lstStyle/>
                    <a:p>
                      <a:pPr algn="ctr">
                        <a:lnSpc>
                          <a:spcPct val="107000"/>
                        </a:lnSpc>
                        <a:spcAft>
                          <a:spcPts val="80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Процент</a:t>
                      </a:r>
                    </a:p>
                  </a:txBody>
                  <a:tcPr marL="68580" marR="68580" marT="0" marB="0">
                    <a:solidFill>
                      <a:srgbClr val="00B0F0"/>
                    </a:solidFill>
                  </a:tcPr>
                </a:tc>
                <a:tc>
                  <a:txBody>
                    <a:bodyPr/>
                    <a:lstStyle/>
                    <a:p>
                      <a:pPr algn="ct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30,0</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solidFill>
                      <a:srgbClr val="00B0F0"/>
                    </a:solidFill>
                  </a:tcPr>
                </a:tc>
                <a:tc>
                  <a:txBody>
                    <a:bodyPr/>
                    <a:lstStyle/>
                    <a:p>
                      <a:pPr algn="ct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33,0</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solidFill>
                      <a:srgbClr val="00B0F0"/>
                    </a:solidFill>
                  </a:tcPr>
                </a:tc>
                <a:tc>
                  <a:txBody>
                    <a:bodyPr/>
                    <a:lstStyle/>
                    <a:p>
                      <a:pPr algn="ct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36,0</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solidFill>
                      <a:srgbClr val="00B0F0"/>
                    </a:solidFill>
                  </a:tcPr>
                </a:tc>
                <a:tc>
                  <a:txBody>
                    <a:bodyPr/>
                    <a:lstStyle/>
                    <a:p>
                      <a:pPr algn="ct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39,0</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solidFill>
                      <a:srgbClr val="00B0F0"/>
                    </a:solidFill>
                  </a:tcPr>
                </a:tc>
                <a:extLst>
                  <a:ext uri="{0D108BD9-81ED-4DB2-BD59-A6C34878D82A}">
                    <a16:rowId xmlns="" xmlns:a16="http://schemas.microsoft.com/office/drawing/2014/main" val="10002"/>
                  </a:ext>
                </a:extLst>
              </a:tr>
            </a:tbl>
          </a:graphicData>
        </a:graphic>
      </p:graphicFrame>
      <p:pic>
        <p:nvPicPr>
          <p:cNvPr id="7" name="Рисунок 6"/>
          <p:cNvPicPr>
            <a:picLocks noChangeAspect="1"/>
          </p:cNvPicPr>
          <p:nvPr/>
        </p:nvPicPr>
        <p:blipFill>
          <a:blip r:embed="rId3"/>
          <a:stretch>
            <a:fillRect/>
          </a:stretch>
        </p:blipFill>
        <p:spPr>
          <a:xfrm>
            <a:off x="4704588" y="4215384"/>
            <a:ext cx="3442716" cy="2295144"/>
          </a:xfrm>
          <a:prstGeom prst="rect">
            <a:avLst/>
          </a:prstGeom>
        </p:spPr>
      </p:pic>
    </p:spTree>
    <p:extLst>
      <p:ext uri="{BB962C8B-B14F-4D97-AF65-F5344CB8AC3E}">
        <p14:creationId xmlns:p14="http://schemas.microsoft.com/office/powerpoint/2010/main" val="22807430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Прямоугольник 1"/>
          <p:cNvSpPr/>
          <p:nvPr/>
        </p:nvSpPr>
        <p:spPr>
          <a:xfrm>
            <a:off x="1109472" y="153869"/>
            <a:ext cx="10911840" cy="461665"/>
          </a:xfrm>
          <a:prstGeom prst="rect">
            <a:avLst/>
          </a:prstGeom>
        </p:spPr>
        <p:txBody>
          <a:bodyPr wrap="square">
            <a:spAutoFit/>
          </a:bodyPr>
          <a:lstStyle/>
          <a:p>
            <a:r>
              <a:rPr lang="ru-RU" sz="2400" b="1" dirty="0">
                <a:latin typeface="Times New Roman" panose="02020603050405020304" pitchFamily="18" charset="0"/>
                <a:cs typeface="Times New Roman" panose="02020603050405020304" pitchFamily="18" charset="0"/>
              </a:rPr>
              <a:t>Основные направления бюджетной и налоговой политики городского округа</a:t>
            </a:r>
          </a:p>
        </p:txBody>
      </p:sp>
      <p:sp>
        <p:nvSpPr>
          <p:cNvPr id="4" name="Прямоугольник 3"/>
          <p:cNvSpPr/>
          <p:nvPr/>
        </p:nvSpPr>
        <p:spPr>
          <a:xfrm>
            <a:off x="658368" y="726496"/>
            <a:ext cx="11119104" cy="5940088"/>
          </a:xfrm>
          <a:prstGeom prst="rect">
            <a:avLst/>
          </a:prstGeom>
        </p:spPr>
        <p:txBody>
          <a:bodyPr wrap="square">
            <a:spAutoFit/>
          </a:bodyPr>
          <a:lstStyle/>
          <a:p>
            <a:pPr algn="just"/>
            <a:r>
              <a:rPr lang="ru-RU" sz="2000" dirty="0">
                <a:latin typeface="Times New Roman" panose="02020603050405020304" pitchFamily="18" charset="0"/>
                <a:cs typeface="Times New Roman" panose="02020603050405020304" pitchFamily="18" charset="0"/>
              </a:rPr>
              <a:t>      Налоговая политика на 2021 год и на плановый период 2022 и 2023 годов в области доходов бюджета городского округа ориентирована на сохранение и развитие доходных источников бюджета городского округа с учетом консервативной оценки доходного потенциала.</a:t>
            </a:r>
          </a:p>
          <a:p>
            <a:pPr algn="just"/>
            <a:r>
              <a:rPr lang="ru-RU" sz="2000" dirty="0">
                <a:latin typeface="Times New Roman" panose="02020603050405020304" pitchFamily="18" charset="0"/>
                <a:cs typeface="Times New Roman" panose="02020603050405020304" pitchFamily="18" charset="0"/>
              </a:rPr>
              <a:t>Приоритеты налоговой политики городского округа направлены на организацию работы по увеличению поступлений налоговых и неналоговых доходов в бюджет городского округа.</a:t>
            </a:r>
          </a:p>
          <a:p>
            <a:pPr algn="just"/>
            <a:r>
              <a:rPr lang="ru-RU" sz="2000" dirty="0">
                <a:latin typeface="Times New Roman" panose="02020603050405020304" pitchFamily="18" charset="0"/>
                <a:cs typeface="Times New Roman" panose="02020603050405020304" pitchFamily="18" charset="0"/>
              </a:rPr>
              <a:t>         Для реализации данного направления необходимо:</a:t>
            </a:r>
          </a:p>
          <a:p>
            <a:pPr algn="just"/>
            <a:r>
              <a:rPr lang="ru-RU" sz="2000" dirty="0">
                <a:latin typeface="Times New Roman" panose="02020603050405020304" pitchFamily="18" charset="0"/>
                <a:cs typeface="Times New Roman" panose="02020603050405020304" pitchFamily="18" charset="0"/>
              </a:rPr>
              <a:t>         стимулировать развитие малого бизнеса; </a:t>
            </a:r>
          </a:p>
          <a:p>
            <a:pPr algn="just"/>
            <a:r>
              <a:rPr lang="ru-RU" sz="2000" dirty="0">
                <a:latin typeface="Times New Roman" panose="02020603050405020304" pitchFamily="18" charset="0"/>
                <a:cs typeface="Times New Roman" panose="02020603050405020304" pitchFamily="18" charset="0"/>
              </a:rPr>
              <a:t>         улучшать инвестиционный климат и поддержку инновационного предпринимательства в городском округе, обеспечить налоговое стимулирование инвестиционной деятельности;</a:t>
            </a:r>
          </a:p>
          <a:p>
            <a:pPr algn="just"/>
            <a:r>
              <a:rPr lang="ru-RU" sz="2000" dirty="0">
                <a:latin typeface="Times New Roman" panose="02020603050405020304" pitchFamily="18" charset="0"/>
                <a:cs typeface="Times New Roman" panose="02020603050405020304" pitchFamily="18" charset="0"/>
              </a:rPr>
              <a:t>         осуществлять межведомственное взаимодействие для повышения эффективности администрирования налоговых и неналоговых платежей и погашения задолженности по этим платежам;</a:t>
            </a:r>
          </a:p>
          <a:p>
            <a:pPr algn="just"/>
            <a:r>
              <a:rPr lang="ru-RU" sz="2000" dirty="0">
                <a:latin typeface="Times New Roman" panose="02020603050405020304" pitchFamily="18" charset="0"/>
                <a:cs typeface="Times New Roman" panose="02020603050405020304" pitchFamily="18" charset="0"/>
              </a:rPr>
              <a:t>         обеспечить повышение эффективности использования муниципальной собственности;</a:t>
            </a:r>
          </a:p>
          <a:p>
            <a:pPr algn="just"/>
            <a:r>
              <a:rPr lang="ru-RU" sz="2000" dirty="0">
                <a:latin typeface="Times New Roman" panose="02020603050405020304" pitchFamily="18" charset="0"/>
                <a:cs typeface="Times New Roman" panose="02020603050405020304" pitchFamily="18" charset="0"/>
              </a:rPr>
              <a:t>выявлять причины неплатежей крупнейших недоимщиков и вырабатывать рекомендации по принятию мер к снижению образовавшейся задолженности;</a:t>
            </a:r>
          </a:p>
          <a:p>
            <a:pPr algn="just"/>
            <a:r>
              <a:rPr lang="ru-RU" sz="2000" dirty="0">
                <a:latin typeface="Times New Roman" panose="02020603050405020304" pitchFamily="18" charset="0"/>
                <a:cs typeface="Times New Roman" panose="02020603050405020304" pitchFamily="18" charset="0"/>
              </a:rPr>
              <a:t>          проводить работу по снижению задолженности, в том числе признанной невозможной к взысканию, по налогам и сборам;</a:t>
            </a:r>
          </a:p>
          <a:p>
            <a:pPr algn="just"/>
            <a:r>
              <a:rPr lang="ru-RU" sz="2000" dirty="0">
                <a:latin typeface="Times New Roman" panose="02020603050405020304" pitchFamily="18" charset="0"/>
                <a:cs typeface="Times New Roman" panose="02020603050405020304" pitchFamily="18" charset="0"/>
              </a:rPr>
              <a:t>          осуществлять мониторинг законодательства Российской Федерации о налогах с целью приведения в соответствие с ним муниципальных правовых актов. </a:t>
            </a:r>
          </a:p>
        </p:txBody>
      </p:sp>
    </p:spTree>
    <p:extLst>
      <p:ext uri="{BB962C8B-B14F-4D97-AF65-F5344CB8AC3E}">
        <p14:creationId xmlns:p14="http://schemas.microsoft.com/office/powerpoint/2010/main" val="291481192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07265"/>
            <a:ext cx="10768584" cy="2238756"/>
          </a:xfrm>
        </p:spPr>
        <p:txBody>
          <a:bodyPr>
            <a:normAutofit fontScale="90000"/>
          </a:bodyPr>
          <a:lstStyle/>
          <a:p>
            <a:pPr algn="ctr"/>
            <a:r>
              <a:rPr lang="ru-RU" sz="2700" b="1" dirty="0">
                <a:solidFill>
                  <a:schemeClr val="tx1"/>
                </a:solidFill>
                <a:latin typeface="Times New Roman" panose="02020603050405020304" pitchFamily="18" charset="0"/>
                <a:cs typeface="Times New Roman" panose="02020603050405020304" pitchFamily="18" charset="0"/>
              </a:rPr>
              <a:t>Муниципальная программа «Развитие и функционирование дорожно-транспортного комплекса» </a:t>
            </a:r>
            <a:br>
              <a:rPr lang="ru-RU" sz="2700" b="1" dirty="0">
                <a:solidFill>
                  <a:schemeClr val="tx1"/>
                </a:solidFill>
                <a:latin typeface="Times New Roman" panose="02020603050405020304" pitchFamily="18" charset="0"/>
                <a:cs typeface="Times New Roman" panose="02020603050405020304" pitchFamily="18" charset="0"/>
              </a:rPr>
            </a:br>
            <a:r>
              <a:rPr lang="ru-RU" sz="2200" dirty="0">
                <a:solidFill>
                  <a:schemeClr val="tx1"/>
                </a:solidFill>
                <a:latin typeface="Times New Roman" panose="02020603050405020304" pitchFamily="18" charset="0"/>
                <a:cs typeface="Times New Roman" panose="02020603050405020304" pitchFamily="18" charset="0"/>
              </a:rPr>
              <a:t>Цели программы: </a:t>
            </a:r>
            <a:br>
              <a:rPr lang="ru-RU" sz="2200" dirty="0">
                <a:solidFill>
                  <a:schemeClr val="tx1"/>
                </a:solidFill>
                <a:latin typeface="Times New Roman" panose="02020603050405020304" pitchFamily="18" charset="0"/>
                <a:cs typeface="Times New Roman" panose="02020603050405020304" pitchFamily="18" charset="0"/>
              </a:rPr>
            </a:br>
            <a:r>
              <a:rPr lang="ru-RU" sz="2200" dirty="0">
                <a:solidFill>
                  <a:schemeClr val="tx1"/>
                </a:solidFill>
                <a:latin typeface="Times New Roman" panose="02020603050405020304" pitchFamily="18" charset="0"/>
                <a:cs typeface="Times New Roman" panose="02020603050405020304" pitchFamily="18" charset="0"/>
              </a:rPr>
              <a:t>-повышение доступности и качества транспортных услуг для населения;</a:t>
            </a:r>
            <a:br>
              <a:rPr lang="ru-RU" sz="2200" dirty="0">
                <a:solidFill>
                  <a:schemeClr val="tx1"/>
                </a:solidFill>
                <a:latin typeface="Times New Roman" panose="02020603050405020304" pitchFamily="18" charset="0"/>
                <a:cs typeface="Times New Roman" panose="02020603050405020304" pitchFamily="18" charset="0"/>
              </a:rPr>
            </a:br>
            <a:r>
              <a:rPr lang="ru-RU" sz="2200" dirty="0">
                <a:solidFill>
                  <a:schemeClr val="tx1"/>
                </a:solidFill>
                <a:latin typeface="Times New Roman" panose="02020603050405020304" pitchFamily="18" charset="0"/>
                <a:cs typeface="Times New Roman" panose="02020603050405020304" pitchFamily="18" charset="0"/>
              </a:rPr>
              <a:t>-развитие современной и эффективной транспортной инфраструктуры;</a:t>
            </a:r>
            <a:br>
              <a:rPr lang="ru-RU" sz="2200" dirty="0">
                <a:solidFill>
                  <a:schemeClr val="tx1"/>
                </a:solidFill>
                <a:latin typeface="Times New Roman" panose="02020603050405020304" pitchFamily="18" charset="0"/>
                <a:cs typeface="Times New Roman" panose="02020603050405020304" pitchFamily="18" charset="0"/>
              </a:rPr>
            </a:br>
            <a:r>
              <a:rPr lang="ru-RU" sz="2200" dirty="0">
                <a:solidFill>
                  <a:schemeClr val="tx1"/>
                </a:solidFill>
                <a:latin typeface="Times New Roman" panose="02020603050405020304" pitchFamily="18" charset="0"/>
                <a:cs typeface="Times New Roman" panose="02020603050405020304" pitchFamily="18" charset="0"/>
              </a:rPr>
              <a:t>-повышение безопасности дорожно-транспортного комплекса.</a:t>
            </a:r>
            <a:br>
              <a:rPr lang="ru-RU" sz="2200" dirty="0">
                <a:solidFill>
                  <a:schemeClr val="tx1"/>
                </a:solidFill>
                <a:latin typeface="Times New Roman" panose="02020603050405020304" pitchFamily="18" charset="0"/>
                <a:cs typeface="Times New Roman" panose="02020603050405020304" pitchFamily="18" charset="0"/>
              </a:rPr>
            </a:br>
            <a:r>
              <a:rPr lang="ru-RU" sz="2200" dirty="0">
                <a:solidFill>
                  <a:schemeClr val="tx1"/>
                </a:solidFill>
                <a:latin typeface="Times New Roman" panose="02020603050405020304" pitchFamily="18" charset="0"/>
                <a:cs typeface="Times New Roman" panose="02020603050405020304" pitchFamily="18" charset="0"/>
              </a:rPr>
              <a:t/>
            </a:r>
            <a:br>
              <a:rPr lang="ru-RU" sz="2200" dirty="0">
                <a:solidFill>
                  <a:schemeClr val="tx1"/>
                </a:solidFill>
                <a:latin typeface="Times New Roman" panose="02020603050405020304" pitchFamily="18" charset="0"/>
                <a:cs typeface="Times New Roman" panose="02020603050405020304" pitchFamily="18" charset="0"/>
              </a:rPr>
            </a:br>
            <a:endParaRPr lang="ru-RU" sz="2200" dirty="0">
              <a:solidFill>
                <a:schemeClr val="tx1"/>
              </a:solidFill>
              <a:latin typeface="Times New Roman" panose="02020603050405020304" pitchFamily="18" charset="0"/>
              <a:cs typeface="Times New Roman" panose="02020603050405020304" pitchFamily="18" charset="0"/>
            </a:endParaRPr>
          </a:p>
        </p:txBody>
      </p:sp>
      <p:graphicFrame>
        <p:nvGraphicFramePr>
          <p:cNvPr id="6" name="Объект 5"/>
          <p:cNvGraphicFramePr>
            <a:graphicFrameLocks noGrp="1"/>
          </p:cNvGraphicFramePr>
          <p:nvPr>
            <p:ph idx="1"/>
            <p:extLst>
              <p:ext uri="{D42A27DB-BD31-4B8C-83A1-F6EECF244321}">
                <p14:modId xmlns:p14="http://schemas.microsoft.com/office/powerpoint/2010/main" val="2118386906"/>
              </p:ext>
            </p:extLst>
          </p:nvPr>
        </p:nvGraphicFramePr>
        <p:xfrm>
          <a:off x="838200" y="2446020"/>
          <a:ext cx="10911840" cy="419480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6400075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3" y="609600"/>
            <a:ext cx="11267015" cy="743712"/>
          </a:xfrm>
        </p:spPr>
        <p:txBody>
          <a:bodyPr>
            <a:normAutofit/>
          </a:bodyPr>
          <a:lstStyle/>
          <a:p>
            <a:r>
              <a:rPr lang="ru-RU" sz="2400" b="1" dirty="0">
                <a:solidFill>
                  <a:schemeClr val="tx1"/>
                </a:solidFill>
                <a:latin typeface="Times New Roman" panose="02020603050405020304" pitchFamily="18" charset="0"/>
                <a:cs typeface="Times New Roman" panose="02020603050405020304" pitchFamily="18" charset="0"/>
              </a:rPr>
              <a:t>Показатели подпрограммы «Пассажирский транспорт общего пользования»</a:t>
            </a:r>
          </a:p>
        </p:txBody>
      </p:sp>
      <p:graphicFrame>
        <p:nvGraphicFramePr>
          <p:cNvPr id="4" name="Объект 3"/>
          <p:cNvGraphicFramePr>
            <a:graphicFrameLocks noGrp="1"/>
          </p:cNvGraphicFramePr>
          <p:nvPr>
            <p:ph idx="1"/>
            <p:extLst>
              <p:ext uri="{D42A27DB-BD31-4B8C-83A1-F6EECF244321}">
                <p14:modId xmlns:p14="http://schemas.microsoft.com/office/powerpoint/2010/main" val="4174711482"/>
              </p:ext>
            </p:extLst>
          </p:nvPr>
        </p:nvGraphicFramePr>
        <p:xfrm>
          <a:off x="342900" y="1690689"/>
          <a:ext cx="11601448" cy="2184082"/>
        </p:xfrm>
        <a:graphic>
          <a:graphicData uri="http://schemas.openxmlformats.org/drawingml/2006/table">
            <a:tbl>
              <a:tblPr firstRow="1" bandRow="1">
                <a:tableStyleId>{5C22544A-7EE6-4342-B048-85BDC9FD1C3A}</a:tableStyleId>
              </a:tblPr>
              <a:tblGrid>
                <a:gridCol w="3504240">
                  <a:extLst>
                    <a:ext uri="{9D8B030D-6E8A-4147-A177-3AD203B41FA5}">
                      <a16:colId xmlns="" xmlns:a16="http://schemas.microsoft.com/office/drawing/2014/main" val="20000"/>
                    </a:ext>
                  </a:extLst>
                </a:gridCol>
                <a:gridCol w="1963915">
                  <a:extLst>
                    <a:ext uri="{9D8B030D-6E8A-4147-A177-3AD203B41FA5}">
                      <a16:colId xmlns="" xmlns:a16="http://schemas.microsoft.com/office/drawing/2014/main" val="20001"/>
                    </a:ext>
                  </a:extLst>
                </a:gridCol>
                <a:gridCol w="1270768">
                  <a:extLst>
                    <a:ext uri="{9D8B030D-6E8A-4147-A177-3AD203B41FA5}">
                      <a16:colId xmlns="" xmlns:a16="http://schemas.microsoft.com/office/drawing/2014/main" val="20002"/>
                    </a:ext>
                  </a:extLst>
                </a:gridCol>
                <a:gridCol w="1270768"/>
                <a:gridCol w="1134239">
                  <a:extLst>
                    <a:ext uri="{9D8B030D-6E8A-4147-A177-3AD203B41FA5}">
                      <a16:colId xmlns="" xmlns:a16="http://schemas.microsoft.com/office/drawing/2014/main" val="20003"/>
                    </a:ext>
                  </a:extLst>
                </a:gridCol>
                <a:gridCol w="1228759">
                  <a:extLst>
                    <a:ext uri="{9D8B030D-6E8A-4147-A177-3AD203B41FA5}">
                      <a16:colId xmlns="" xmlns:a16="http://schemas.microsoft.com/office/drawing/2014/main" val="20004"/>
                    </a:ext>
                  </a:extLst>
                </a:gridCol>
                <a:gridCol w="1228759">
                  <a:extLst>
                    <a:ext uri="{9D8B030D-6E8A-4147-A177-3AD203B41FA5}">
                      <a16:colId xmlns="" xmlns:a16="http://schemas.microsoft.com/office/drawing/2014/main" val="20005"/>
                    </a:ext>
                  </a:extLst>
                </a:gridCol>
              </a:tblGrid>
              <a:tr h="694877">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Показатель реализации мероприятий</a:t>
                      </a:r>
                    </a:p>
                  </a:txBody>
                  <a:tcPr>
                    <a:solidFill>
                      <a:schemeClr val="tx2">
                        <a:lumMod val="40000"/>
                        <a:lumOff val="6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Тип показателя</a:t>
                      </a:r>
                    </a:p>
                  </a:txBody>
                  <a:tcPr marL="39370" marR="39370" marT="64770" marB="64770" anchor="ctr">
                    <a:solidFill>
                      <a:schemeClr val="tx2">
                        <a:lumMod val="40000"/>
                        <a:lumOff val="6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Единица измерения</a:t>
                      </a:r>
                    </a:p>
                  </a:txBody>
                  <a:tcPr marL="39370" marR="39370" marT="64770" marB="64770" anchor="ctr">
                    <a:solidFill>
                      <a:schemeClr val="tx2">
                        <a:lumMod val="40000"/>
                        <a:lumOff val="60000"/>
                      </a:schemeClr>
                    </a:solidFill>
                  </a:tcPr>
                </a:tc>
                <a:tc>
                  <a:txBody>
                    <a:bodyPr/>
                    <a:lstStyle/>
                    <a:p>
                      <a:pPr algn="ctr">
                        <a:lnSpc>
                          <a:spcPct val="115000"/>
                        </a:lnSpc>
                        <a:spcAft>
                          <a:spcPts val="0"/>
                        </a:spcAft>
                      </a:pPr>
                      <a:r>
                        <a:rPr lang="ru-RU" sz="1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2020</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tx2">
                        <a:lumMod val="40000"/>
                        <a:lumOff val="6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2021</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tx2">
                        <a:lumMod val="40000"/>
                        <a:lumOff val="6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2022</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tx2">
                        <a:lumMod val="40000"/>
                        <a:lumOff val="6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2023</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tx2">
                        <a:lumMod val="40000"/>
                        <a:lumOff val="60000"/>
                      </a:schemeClr>
                    </a:solidFill>
                  </a:tcPr>
                </a:tc>
                <a:extLst>
                  <a:ext uri="{0D108BD9-81ED-4DB2-BD59-A6C34878D82A}">
                    <a16:rowId xmlns="" xmlns:a16="http://schemas.microsoft.com/office/drawing/2014/main" val="10000"/>
                  </a:ext>
                </a:extLst>
              </a:tr>
              <a:tr h="977722">
                <a:tc>
                  <a:txBody>
                    <a:bodyPr/>
                    <a:lstStyle/>
                    <a:p>
                      <a:pPr>
                        <a:lnSpc>
                          <a:spcPct val="107000"/>
                        </a:lnSpc>
                        <a:spcAft>
                          <a:spcPts val="80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Доля поездок, оплаченных посредством безналичных расчётов, в общем количестве оплаченных пассажирами поездок на конец года</a:t>
                      </a:r>
                    </a:p>
                  </a:txBody>
                  <a:tcPr marL="68580" marR="68580" marT="0" marB="0">
                    <a:solidFill>
                      <a:schemeClr val="tx2">
                        <a:lumMod val="40000"/>
                        <a:lumOff val="60000"/>
                      </a:schemeClr>
                    </a:solidFill>
                  </a:tcPr>
                </a:tc>
                <a:tc>
                  <a:txBody>
                    <a:bodyPr/>
                    <a:lstStyle/>
                    <a:p>
                      <a:pPr algn="ctr">
                        <a:lnSpc>
                          <a:spcPct val="107000"/>
                        </a:lnSpc>
                        <a:spcAft>
                          <a:spcPts val="80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Отраслевой показатель  </a:t>
                      </a:r>
                    </a:p>
                    <a:p>
                      <a:pPr>
                        <a:lnSpc>
                          <a:spcPct val="107000"/>
                        </a:lnSpc>
                        <a:spcAft>
                          <a:spcPts val="80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ctr">
                        <a:lnSpc>
                          <a:spcPct val="107000"/>
                        </a:lnSpc>
                        <a:spcAft>
                          <a:spcPts val="80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solidFill>
                      <a:schemeClr val="tx2">
                        <a:lumMod val="40000"/>
                        <a:lumOff val="60000"/>
                      </a:schemeClr>
                    </a:solidFill>
                  </a:tcPr>
                </a:tc>
                <a:tc>
                  <a:txBody>
                    <a:bodyPr/>
                    <a:lstStyle/>
                    <a:p>
                      <a:pPr algn="ctr">
                        <a:lnSpc>
                          <a:spcPct val="107000"/>
                        </a:lnSpc>
                        <a:spcAft>
                          <a:spcPts val="80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Процент</a:t>
                      </a:r>
                    </a:p>
                  </a:txBody>
                  <a:tcPr marL="68580" marR="68580" marT="0" marB="0">
                    <a:solidFill>
                      <a:schemeClr val="tx2">
                        <a:lumMod val="40000"/>
                        <a:lumOff val="60000"/>
                      </a:schemeClr>
                    </a:solidFill>
                  </a:tcPr>
                </a:tc>
                <a:tc>
                  <a:txBody>
                    <a:bodyPr/>
                    <a:lstStyle/>
                    <a:p>
                      <a:pPr algn="ctr">
                        <a:lnSpc>
                          <a:spcPct val="107000"/>
                        </a:lnSpc>
                        <a:spcAft>
                          <a:spcPts val="800"/>
                        </a:spcAft>
                      </a:pPr>
                      <a:r>
                        <a:rPr lang="ru-RU" sz="1400" i="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90</a:t>
                      </a:r>
                      <a:endParaRPr lang="ru-RU" sz="1400" i="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a:lnSpc>
                          <a:spcPct val="107000"/>
                        </a:lnSpc>
                        <a:spcAft>
                          <a:spcPts val="800"/>
                        </a:spcAft>
                      </a:pPr>
                      <a:r>
                        <a:rPr lang="ru-RU" sz="1400" i="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90 </a:t>
                      </a:r>
                    </a:p>
                  </a:txBody>
                  <a:tcPr marL="68580" marR="68580" marT="0" marB="0">
                    <a:solidFill>
                      <a:schemeClr val="tx2">
                        <a:lumMod val="40000"/>
                        <a:lumOff val="60000"/>
                      </a:schemeClr>
                    </a:solidFill>
                  </a:tcPr>
                </a:tc>
                <a:tc>
                  <a:txBody>
                    <a:bodyPr/>
                    <a:lstStyle/>
                    <a:p>
                      <a:pPr>
                        <a:lnSpc>
                          <a:spcPct val="107000"/>
                        </a:lnSpc>
                        <a:spcAft>
                          <a:spcPts val="800"/>
                        </a:spcAft>
                      </a:pPr>
                      <a:r>
                        <a:rPr lang="ru-RU" sz="1400" i="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90</a:t>
                      </a:r>
                    </a:p>
                  </a:txBody>
                  <a:tcPr marL="68580" marR="68580" marT="0" marB="0">
                    <a:solidFill>
                      <a:schemeClr val="tx2">
                        <a:lumMod val="40000"/>
                        <a:lumOff val="60000"/>
                      </a:schemeClr>
                    </a:solidFill>
                  </a:tcPr>
                </a:tc>
                <a:tc>
                  <a:txBody>
                    <a:bodyPr/>
                    <a:lstStyle/>
                    <a:p>
                      <a:pPr>
                        <a:lnSpc>
                          <a:spcPct val="107000"/>
                        </a:lnSpc>
                        <a:spcAft>
                          <a:spcPts val="800"/>
                        </a:spcAft>
                      </a:pPr>
                      <a:r>
                        <a:rPr lang="ru-RU" sz="1400" i="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90</a:t>
                      </a:r>
                    </a:p>
                  </a:txBody>
                  <a:tcPr marL="68580" marR="68580" marT="0" marB="0">
                    <a:solidFill>
                      <a:schemeClr val="tx2">
                        <a:lumMod val="40000"/>
                        <a:lumOff val="60000"/>
                      </a:schemeClr>
                    </a:solidFill>
                  </a:tcPr>
                </a:tc>
                <a:extLst>
                  <a:ext uri="{0D108BD9-81ED-4DB2-BD59-A6C34878D82A}">
                    <a16:rowId xmlns="" xmlns:a16="http://schemas.microsoft.com/office/drawing/2014/main" val="10001"/>
                  </a:ext>
                </a:extLst>
              </a:tr>
              <a:tr h="511483">
                <a:tc>
                  <a:txBody>
                    <a:bodyPr/>
                    <a:lstStyle/>
                    <a:p>
                      <a:pPr>
                        <a:lnSpc>
                          <a:spcPct val="107000"/>
                        </a:lnSpc>
                        <a:spcAft>
                          <a:spcPts val="800"/>
                        </a:spcAft>
                      </a:pPr>
                      <a:r>
                        <a:rPr lang="ru-RU"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Соблюдение расписания на автобусных маршрутах</a:t>
                      </a:r>
                    </a:p>
                  </a:txBody>
                  <a:tcPr marL="68580" marR="68580" marT="0" marB="0">
                    <a:solidFill>
                      <a:schemeClr val="tx2">
                        <a:lumMod val="40000"/>
                        <a:lumOff val="60000"/>
                      </a:schemeClr>
                    </a:solidFill>
                  </a:tcPr>
                </a:tc>
                <a:tc>
                  <a:txBody>
                    <a:bodyPr/>
                    <a:lstStyle/>
                    <a:p>
                      <a:pPr algn="ctr">
                        <a:lnSpc>
                          <a:spcPct val="107000"/>
                        </a:lnSpc>
                        <a:spcAft>
                          <a:spcPts val="800"/>
                        </a:spcAft>
                      </a:pPr>
                      <a:r>
                        <a:rPr lang="ru-RU"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Рейтинг-50</a:t>
                      </a:r>
                    </a:p>
                  </a:txBody>
                  <a:tcPr marL="68580" marR="68580" marT="0" marB="0">
                    <a:solidFill>
                      <a:schemeClr val="tx2">
                        <a:lumMod val="40000"/>
                        <a:lumOff val="60000"/>
                      </a:schemeClr>
                    </a:solidFill>
                  </a:tcPr>
                </a:tc>
                <a:tc>
                  <a:txBody>
                    <a:bodyPr/>
                    <a:lstStyle/>
                    <a:p>
                      <a:pPr algn="ctr">
                        <a:lnSpc>
                          <a:spcPct val="107000"/>
                        </a:lnSpc>
                        <a:spcAft>
                          <a:spcPts val="80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Процент</a:t>
                      </a:r>
                    </a:p>
                  </a:txBody>
                  <a:tcPr marL="68580" marR="68580" marT="0" marB="0">
                    <a:solidFill>
                      <a:schemeClr val="tx2">
                        <a:lumMod val="40000"/>
                        <a:lumOff val="60000"/>
                      </a:schemeClr>
                    </a:solidFill>
                  </a:tcPr>
                </a:tc>
                <a:tc>
                  <a:txBody>
                    <a:bodyPr/>
                    <a:lstStyle/>
                    <a:p>
                      <a:pPr algn="ctr">
                        <a:lnSpc>
                          <a:spcPct val="107000"/>
                        </a:lnSpc>
                        <a:spcAft>
                          <a:spcPts val="800"/>
                        </a:spcAft>
                      </a:pPr>
                      <a:r>
                        <a:rPr lang="ru-RU" sz="1400" i="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95</a:t>
                      </a:r>
                      <a:endParaRPr lang="ru-RU" sz="1400" i="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a:lnSpc>
                          <a:spcPct val="107000"/>
                        </a:lnSpc>
                        <a:spcAft>
                          <a:spcPts val="800"/>
                        </a:spcAft>
                      </a:pPr>
                      <a:r>
                        <a:rPr lang="ru-RU" sz="14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95</a:t>
                      </a:r>
                    </a:p>
                  </a:txBody>
                  <a:tcPr marL="68580" marR="68580" marT="0" marB="0">
                    <a:solidFill>
                      <a:schemeClr val="tx2">
                        <a:lumMod val="40000"/>
                        <a:lumOff val="60000"/>
                      </a:schemeClr>
                    </a:solidFill>
                  </a:tcPr>
                </a:tc>
                <a:tc>
                  <a:txBody>
                    <a:bodyPr/>
                    <a:lstStyle/>
                    <a:p>
                      <a:pPr>
                        <a:lnSpc>
                          <a:spcPct val="107000"/>
                        </a:lnSpc>
                        <a:spcAft>
                          <a:spcPts val="800"/>
                        </a:spcAft>
                      </a:pPr>
                      <a:r>
                        <a:rPr lang="ru-RU" sz="14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95</a:t>
                      </a:r>
                    </a:p>
                  </a:txBody>
                  <a:tcPr marL="68580" marR="68580" marT="0" marB="0">
                    <a:solidFill>
                      <a:schemeClr val="tx2">
                        <a:lumMod val="40000"/>
                        <a:lumOff val="60000"/>
                      </a:schemeClr>
                    </a:solidFill>
                  </a:tcPr>
                </a:tc>
                <a:tc>
                  <a:txBody>
                    <a:bodyPr/>
                    <a:lstStyle/>
                    <a:p>
                      <a:pPr>
                        <a:lnSpc>
                          <a:spcPct val="107000"/>
                        </a:lnSpc>
                        <a:spcAft>
                          <a:spcPts val="800"/>
                        </a:spcAft>
                      </a:pPr>
                      <a:r>
                        <a:rPr lang="ru-RU" sz="1400" i="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95</a:t>
                      </a:r>
                    </a:p>
                  </a:txBody>
                  <a:tcPr marL="68580" marR="68580" marT="0" marB="0">
                    <a:solidFill>
                      <a:schemeClr val="tx2">
                        <a:lumMod val="40000"/>
                        <a:lumOff val="60000"/>
                      </a:schemeClr>
                    </a:solidFill>
                  </a:tcPr>
                </a:tc>
                <a:extLst>
                  <a:ext uri="{0D108BD9-81ED-4DB2-BD59-A6C34878D82A}">
                    <a16:rowId xmlns="" xmlns:a16="http://schemas.microsoft.com/office/drawing/2014/main" val="10002"/>
                  </a:ext>
                </a:extLst>
              </a:tr>
            </a:tbl>
          </a:graphicData>
        </a:graphic>
      </p:graphicFrame>
      <p:pic>
        <p:nvPicPr>
          <p:cNvPr id="3" name="Рисунок 2"/>
          <p:cNvPicPr>
            <a:picLocks noChangeAspect="1"/>
          </p:cNvPicPr>
          <p:nvPr/>
        </p:nvPicPr>
        <p:blipFill>
          <a:blip r:embed="rId3"/>
          <a:stretch>
            <a:fillRect/>
          </a:stretch>
        </p:blipFill>
        <p:spPr>
          <a:xfrm>
            <a:off x="4442100" y="4002024"/>
            <a:ext cx="3403048" cy="2552286"/>
          </a:xfrm>
          <a:prstGeom prst="rect">
            <a:avLst/>
          </a:prstGeom>
        </p:spPr>
      </p:pic>
    </p:spTree>
    <p:extLst>
      <p:ext uri="{BB962C8B-B14F-4D97-AF65-F5344CB8AC3E}">
        <p14:creationId xmlns:p14="http://schemas.microsoft.com/office/powerpoint/2010/main" val="223056564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25974" y="620713"/>
            <a:ext cx="9600522" cy="785176"/>
          </a:xfrm>
        </p:spPr>
        <p:txBody>
          <a:bodyPr>
            <a:normAutofit/>
          </a:bodyPr>
          <a:lstStyle/>
          <a:p>
            <a:r>
              <a:rPr lang="ru-RU" sz="2400" b="1" dirty="0">
                <a:solidFill>
                  <a:schemeClr val="tx1"/>
                </a:solidFill>
                <a:latin typeface="Times New Roman" panose="02020603050405020304" pitchFamily="18" charset="0"/>
                <a:cs typeface="Times New Roman" panose="02020603050405020304" pitchFamily="18" charset="0"/>
              </a:rPr>
              <a:t>Показатели подпрограммы «Дороги Подмосковья»</a:t>
            </a:r>
          </a:p>
        </p:txBody>
      </p:sp>
      <p:graphicFrame>
        <p:nvGraphicFramePr>
          <p:cNvPr id="4" name="Объект 3"/>
          <p:cNvGraphicFramePr>
            <a:graphicFrameLocks noGrp="1"/>
          </p:cNvGraphicFramePr>
          <p:nvPr>
            <p:ph idx="1"/>
            <p:extLst>
              <p:ext uri="{D42A27DB-BD31-4B8C-83A1-F6EECF244321}">
                <p14:modId xmlns:p14="http://schemas.microsoft.com/office/powerpoint/2010/main" val="811889884"/>
              </p:ext>
            </p:extLst>
          </p:nvPr>
        </p:nvGraphicFramePr>
        <p:xfrm>
          <a:off x="445769" y="1405889"/>
          <a:ext cx="11361421" cy="4998377"/>
        </p:xfrm>
        <a:graphic>
          <a:graphicData uri="http://schemas.openxmlformats.org/drawingml/2006/table">
            <a:tbl>
              <a:tblPr firstRow="1" bandRow="1">
                <a:tableStyleId>{5C22544A-7EE6-4342-B048-85BDC9FD1C3A}</a:tableStyleId>
              </a:tblPr>
              <a:tblGrid>
                <a:gridCol w="4737344">
                  <a:extLst>
                    <a:ext uri="{9D8B030D-6E8A-4147-A177-3AD203B41FA5}">
                      <a16:colId xmlns="" xmlns:a16="http://schemas.microsoft.com/office/drawing/2014/main" val="20000"/>
                    </a:ext>
                  </a:extLst>
                </a:gridCol>
                <a:gridCol w="1261241">
                  <a:extLst>
                    <a:ext uri="{9D8B030D-6E8A-4147-A177-3AD203B41FA5}">
                      <a16:colId xmlns="" xmlns:a16="http://schemas.microsoft.com/office/drawing/2014/main" val="20001"/>
                    </a:ext>
                  </a:extLst>
                </a:gridCol>
                <a:gridCol w="1097176">
                  <a:extLst>
                    <a:ext uri="{9D8B030D-6E8A-4147-A177-3AD203B41FA5}">
                      <a16:colId xmlns="" xmlns:a16="http://schemas.microsoft.com/office/drawing/2014/main" val="20002"/>
                    </a:ext>
                  </a:extLst>
                </a:gridCol>
                <a:gridCol w="1097176"/>
                <a:gridCol w="1363781">
                  <a:extLst>
                    <a:ext uri="{9D8B030D-6E8A-4147-A177-3AD203B41FA5}">
                      <a16:colId xmlns="" xmlns:a16="http://schemas.microsoft.com/office/drawing/2014/main" val="20003"/>
                    </a:ext>
                  </a:extLst>
                </a:gridCol>
                <a:gridCol w="1004891">
                  <a:extLst>
                    <a:ext uri="{9D8B030D-6E8A-4147-A177-3AD203B41FA5}">
                      <a16:colId xmlns="" xmlns:a16="http://schemas.microsoft.com/office/drawing/2014/main" val="20004"/>
                    </a:ext>
                  </a:extLst>
                </a:gridCol>
                <a:gridCol w="799812">
                  <a:extLst>
                    <a:ext uri="{9D8B030D-6E8A-4147-A177-3AD203B41FA5}">
                      <a16:colId xmlns="" xmlns:a16="http://schemas.microsoft.com/office/drawing/2014/main" val="20005"/>
                    </a:ext>
                  </a:extLst>
                </a:gridCol>
              </a:tblGrid>
              <a:tr h="596895">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Показатель реализации мероприятий</a:t>
                      </a:r>
                    </a:p>
                  </a:txBody>
                  <a:tcPr>
                    <a:solidFill>
                      <a:schemeClr val="accent3">
                        <a:lumMod val="60000"/>
                        <a:lumOff val="4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Тип показателя</a:t>
                      </a:r>
                    </a:p>
                  </a:txBody>
                  <a:tcPr marL="39370" marR="39370" marT="64770" marB="64770" anchor="ctr">
                    <a:solidFill>
                      <a:schemeClr val="accent3">
                        <a:lumMod val="60000"/>
                        <a:lumOff val="4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Единица измерения</a:t>
                      </a:r>
                    </a:p>
                  </a:txBody>
                  <a:tcPr marL="39370" marR="39370" marT="64770" marB="64770" anchor="ctr">
                    <a:solidFill>
                      <a:schemeClr val="accent3">
                        <a:lumMod val="60000"/>
                        <a:lumOff val="40000"/>
                      </a:schemeClr>
                    </a:solidFill>
                  </a:tcPr>
                </a:tc>
                <a:tc>
                  <a:txBody>
                    <a:bodyPr/>
                    <a:lstStyle/>
                    <a:p>
                      <a:pPr algn="ctr">
                        <a:lnSpc>
                          <a:spcPct val="115000"/>
                        </a:lnSpc>
                        <a:spcAft>
                          <a:spcPts val="0"/>
                        </a:spcAft>
                      </a:pPr>
                      <a:r>
                        <a:rPr lang="ru-RU" sz="1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2020</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accent3">
                        <a:lumMod val="60000"/>
                        <a:lumOff val="4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2021</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3">
                        <a:lumMod val="60000"/>
                        <a:lumOff val="4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2022</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3">
                        <a:lumMod val="60000"/>
                        <a:lumOff val="4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2023</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3">
                        <a:lumMod val="60000"/>
                        <a:lumOff val="40000"/>
                      </a:schemeClr>
                    </a:solidFill>
                  </a:tcPr>
                </a:tc>
                <a:extLst>
                  <a:ext uri="{0D108BD9-81ED-4DB2-BD59-A6C34878D82A}">
                    <a16:rowId xmlns="" xmlns:a16="http://schemas.microsoft.com/office/drawing/2014/main" val="10000"/>
                  </a:ext>
                </a:extLst>
              </a:tr>
              <a:tr h="1074264">
                <a:tc>
                  <a:txBody>
                    <a:bodyPr/>
                    <a:lstStyle/>
                    <a:p>
                      <a:pPr>
                        <a:lnSpc>
                          <a:spcPct val="107000"/>
                        </a:lnSpc>
                        <a:spcAft>
                          <a:spcPts val="80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Объёмы ввода в эксплуатацию после строительства и реконструкции автомобильных дорог общего пользования местного значения (</a:t>
                      </a:r>
                      <a:r>
                        <a:rPr lang="ru-RU" sz="14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при наличии объектов в программе</a:t>
                      </a: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solidFill>
                      <a:schemeClr val="accent3">
                        <a:lumMod val="60000"/>
                        <a:lumOff val="40000"/>
                      </a:schemeClr>
                    </a:solidFill>
                  </a:tcPr>
                </a:tc>
                <a:tc>
                  <a:txBody>
                    <a:bodyPr/>
                    <a:lstStyle/>
                    <a:p>
                      <a:pPr algn="ctr">
                        <a:lnSpc>
                          <a:spcPct val="107000"/>
                        </a:lnSpc>
                        <a:spcAft>
                          <a:spcPts val="80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Отраслевой показатель  </a:t>
                      </a:r>
                    </a:p>
                    <a:p>
                      <a:pPr algn="ctr">
                        <a:lnSpc>
                          <a:spcPct val="107000"/>
                        </a:lnSpc>
                        <a:spcAft>
                          <a:spcPts val="80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ctr">
                        <a:lnSpc>
                          <a:spcPct val="107000"/>
                        </a:lnSpc>
                        <a:spcAft>
                          <a:spcPts val="80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solidFill>
                      <a:schemeClr val="accent3">
                        <a:lumMod val="60000"/>
                        <a:lumOff val="40000"/>
                      </a:schemeClr>
                    </a:solidFill>
                  </a:tcPr>
                </a:tc>
                <a:tc>
                  <a:txBody>
                    <a:bodyPr/>
                    <a:lstStyle/>
                    <a:p>
                      <a:pPr algn="ctr">
                        <a:lnSpc>
                          <a:spcPct val="107000"/>
                        </a:lnSpc>
                        <a:spcAft>
                          <a:spcPts val="80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км / </a:t>
                      </a:r>
                      <a:r>
                        <a:rPr lang="ru-RU" sz="1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пог.м</a:t>
                      </a: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solidFill>
                      <a:schemeClr val="accent3">
                        <a:lumMod val="60000"/>
                        <a:lumOff val="40000"/>
                      </a:schemeClr>
                    </a:solidFill>
                  </a:tcPr>
                </a:tc>
                <a:tc>
                  <a:txBody>
                    <a:bodyPr/>
                    <a:lstStyle/>
                    <a:p>
                      <a:pPr>
                        <a:lnSpc>
                          <a:spcPct val="107000"/>
                        </a:lnSpc>
                        <a:spcAft>
                          <a:spcPts val="800"/>
                        </a:spcAft>
                      </a:pPr>
                      <a:r>
                        <a:rPr lang="ru-RU" sz="1400" b="0" i="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p>
                  </a:txBody>
                  <a:tcPr marL="68580" marR="68580" marT="0" marB="0">
                    <a:solidFill>
                      <a:schemeClr val="accent3">
                        <a:lumMod val="60000"/>
                        <a:lumOff val="40000"/>
                      </a:schemeClr>
                    </a:solidFill>
                  </a:tcPr>
                </a:tc>
                <a:tc>
                  <a:txBody>
                    <a:bodyPr/>
                    <a:lstStyle/>
                    <a:p>
                      <a:pPr>
                        <a:lnSpc>
                          <a:spcPct val="107000"/>
                        </a:lnSpc>
                        <a:spcAft>
                          <a:spcPts val="800"/>
                        </a:spcAft>
                      </a:pPr>
                      <a:r>
                        <a:rPr lang="ru-RU" sz="1400" i="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p>
                  </a:txBody>
                  <a:tcPr marL="68580" marR="68580" marT="0" marB="0">
                    <a:solidFill>
                      <a:schemeClr val="accent3">
                        <a:lumMod val="60000"/>
                        <a:lumOff val="40000"/>
                      </a:schemeClr>
                    </a:solidFill>
                  </a:tcPr>
                </a:tc>
                <a:tc>
                  <a:txBody>
                    <a:bodyPr/>
                    <a:lstStyle/>
                    <a:p>
                      <a:pPr>
                        <a:lnSpc>
                          <a:spcPct val="107000"/>
                        </a:lnSpc>
                        <a:spcAft>
                          <a:spcPts val="800"/>
                        </a:spcAft>
                      </a:pPr>
                      <a:r>
                        <a:rPr lang="ru-RU" sz="1400" i="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p>
                  </a:txBody>
                  <a:tcPr marL="68580" marR="68580" marT="0" marB="0">
                    <a:solidFill>
                      <a:schemeClr val="accent3">
                        <a:lumMod val="60000"/>
                        <a:lumOff val="40000"/>
                      </a:schemeClr>
                    </a:solidFill>
                  </a:tcPr>
                </a:tc>
                <a:tc>
                  <a:txBody>
                    <a:bodyPr/>
                    <a:lstStyle/>
                    <a:p>
                      <a:pPr>
                        <a:lnSpc>
                          <a:spcPct val="107000"/>
                        </a:lnSpc>
                        <a:spcAft>
                          <a:spcPts val="800"/>
                        </a:spcAft>
                      </a:pPr>
                      <a:r>
                        <a:rPr lang="ru-RU" sz="1400" i="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p>
                  </a:txBody>
                  <a:tcPr marL="68580" marR="68580" marT="0" marB="0">
                    <a:solidFill>
                      <a:schemeClr val="accent3">
                        <a:lumMod val="60000"/>
                        <a:lumOff val="40000"/>
                      </a:schemeClr>
                    </a:solidFill>
                  </a:tcPr>
                </a:tc>
                <a:extLst>
                  <a:ext uri="{0D108BD9-81ED-4DB2-BD59-A6C34878D82A}">
                    <a16:rowId xmlns="" xmlns:a16="http://schemas.microsoft.com/office/drawing/2014/main" val="10001"/>
                  </a:ext>
                </a:extLst>
              </a:tr>
              <a:tr h="878721">
                <a:tc>
                  <a:txBody>
                    <a:bodyPr/>
                    <a:lstStyle/>
                    <a:p>
                      <a:pPr>
                        <a:lnSpc>
                          <a:spcPct val="107000"/>
                        </a:lnSpc>
                        <a:spcAft>
                          <a:spcPts val="800"/>
                        </a:spcAft>
                      </a:pPr>
                      <a:r>
                        <a:rPr lang="ru-RU"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Ремонт (капитальный ремонт) сети автомобильных дорог общего пользования местного значения (оценивается на конец года)</a:t>
                      </a:r>
                    </a:p>
                  </a:txBody>
                  <a:tcPr marL="68580" marR="68580" marT="0" marB="0">
                    <a:solidFill>
                      <a:schemeClr val="accent3">
                        <a:lumMod val="60000"/>
                        <a:lumOff val="40000"/>
                      </a:schemeClr>
                    </a:solidFill>
                  </a:tcPr>
                </a:tc>
                <a:tc>
                  <a:txBody>
                    <a:bodyPr/>
                    <a:lstStyle/>
                    <a:p>
                      <a:pPr algn="ctr">
                        <a:lnSpc>
                          <a:spcPct val="107000"/>
                        </a:lnSpc>
                        <a:spcAft>
                          <a:spcPts val="80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Отраслевой показатель  </a:t>
                      </a:r>
                    </a:p>
                    <a:p>
                      <a:pPr algn="ctr">
                        <a:lnSpc>
                          <a:spcPct val="107000"/>
                        </a:lnSpc>
                        <a:spcAft>
                          <a:spcPts val="80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solidFill>
                      <a:schemeClr val="accent3">
                        <a:lumMod val="60000"/>
                        <a:lumOff val="40000"/>
                      </a:schemeClr>
                    </a:solidFill>
                  </a:tcPr>
                </a:tc>
                <a:tc>
                  <a:txBody>
                    <a:bodyPr/>
                    <a:lstStyle/>
                    <a:p>
                      <a:pPr algn="ctr">
                        <a:lnSpc>
                          <a:spcPct val="107000"/>
                        </a:lnSpc>
                        <a:spcAft>
                          <a:spcPts val="80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км/</a:t>
                      </a:r>
                      <a:r>
                        <a:rPr lang="ru-RU" sz="1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тыс.кв.м</a:t>
                      </a:r>
                      <a:endPar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a:lnSpc>
                          <a:spcPct val="107000"/>
                        </a:lnSpc>
                        <a:spcAft>
                          <a:spcPts val="800"/>
                        </a:spcAft>
                      </a:pPr>
                      <a:r>
                        <a:rPr lang="ru-RU" sz="1400" b="0" i="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7/41</a:t>
                      </a:r>
                      <a:endParaRPr lang="ru-RU" sz="1400" b="0" i="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a:lnSpc>
                          <a:spcPct val="107000"/>
                        </a:lnSpc>
                        <a:spcAft>
                          <a:spcPts val="800"/>
                        </a:spcAft>
                      </a:pPr>
                      <a:r>
                        <a:rPr lang="ru-RU" sz="1400" i="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7/41</a:t>
                      </a:r>
                    </a:p>
                  </a:txBody>
                  <a:tcPr marL="68580" marR="68580" marT="0" marB="0">
                    <a:solidFill>
                      <a:schemeClr val="accent3">
                        <a:lumMod val="60000"/>
                        <a:lumOff val="40000"/>
                      </a:schemeClr>
                    </a:solidFill>
                  </a:tcPr>
                </a:tc>
                <a:tc>
                  <a:txBody>
                    <a:bodyPr/>
                    <a:lstStyle/>
                    <a:p>
                      <a:pPr>
                        <a:lnSpc>
                          <a:spcPct val="107000"/>
                        </a:lnSpc>
                        <a:spcAft>
                          <a:spcPts val="800"/>
                        </a:spcAft>
                      </a:pPr>
                      <a:r>
                        <a:rPr lang="ru-RU" sz="1400" i="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7/41</a:t>
                      </a:r>
                    </a:p>
                  </a:txBody>
                  <a:tcPr marL="68580" marR="68580" marT="0" marB="0">
                    <a:solidFill>
                      <a:schemeClr val="accent3">
                        <a:lumMod val="60000"/>
                        <a:lumOff val="40000"/>
                      </a:schemeClr>
                    </a:solidFill>
                  </a:tcPr>
                </a:tc>
                <a:tc>
                  <a:txBody>
                    <a:bodyPr/>
                    <a:lstStyle/>
                    <a:p>
                      <a:pPr>
                        <a:lnSpc>
                          <a:spcPct val="107000"/>
                        </a:lnSpc>
                        <a:spcAft>
                          <a:spcPts val="800"/>
                        </a:spcAft>
                      </a:pPr>
                      <a:r>
                        <a:rPr lang="ru-RU" sz="1400" i="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7/41</a:t>
                      </a:r>
                    </a:p>
                  </a:txBody>
                  <a:tcPr marL="68580" marR="68580" marT="0" marB="0">
                    <a:solidFill>
                      <a:schemeClr val="accent3">
                        <a:lumMod val="60000"/>
                        <a:lumOff val="40000"/>
                      </a:schemeClr>
                    </a:solidFill>
                  </a:tcPr>
                </a:tc>
                <a:extLst>
                  <a:ext uri="{0D108BD9-81ED-4DB2-BD59-A6C34878D82A}">
                    <a16:rowId xmlns="" xmlns:a16="http://schemas.microsoft.com/office/drawing/2014/main" val="10002"/>
                  </a:ext>
                </a:extLst>
              </a:tr>
              <a:tr h="878721">
                <a:tc>
                  <a:txBody>
                    <a:bodyPr/>
                    <a:lstStyle/>
                    <a:p>
                      <a:pPr>
                        <a:lnSpc>
                          <a:spcPct val="107000"/>
                        </a:lnSpc>
                        <a:spcAft>
                          <a:spcPts val="800"/>
                        </a:spcAft>
                      </a:pPr>
                      <a:r>
                        <a:rPr lang="ru-RU"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ДТП. Снижение смертности от дорожно-транспортных происшествий: на дорогах федерального значения, на дорогах регионального значения, на дорогах муниципального значения, на частных дорогах, количество погибших на 100 тыс. населения</a:t>
                      </a:r>
                    </a:p>
                  </a:txBody>
                  <a:tcPr marL="68580" marR="68580" marT="0" marB="0">
                    <a:solidFill>
                      <a:schemeClr val="accent3">
                        <a:lumMod val="60000"/>
                        <a:lumOff val="40000"/>
                      </a:schemeClr>
                    </a:solidFill>
                  </a:tcPr>
                </a:tc>
                <a:tc>
                  <a:txBody>
                    <a:bodyPr/>
                    <a:lstStyle/>
                    <a:p>
                      <a:pPr algn="ctr">
                        <a:lnSpc>
                          <a:spcPct val="107000"/>
                        </a:lnSpc>
                        <a:spcAft>
                          <a:spcPts val="800"/>
                        </a:spcAft>
                      </a:pPr>
                      <a:r>
                        <a:rPr lang="ru-RU"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Рейтинг-50</a:t>
                      </a:r>
                    </a:p>
                  </a:txBody>
                  <a:tcPr marL="68580" marR="68580" marT="0" marB="0">
                    <a:solidFill>
                      <a:schemeClr val="accent3">
                        <a:lumMod val="60000"/>
                        <a:lumOff val="40000"/>
                      </a:schemeClr>
                    </a:solidFill>
                  </a:tcPr>
                </a:tc>
                <a:tc>
                  <a:txBody>
                    <a:bodyPr/>
                    <a:lstStyle/>
                    <a:p>
                      <a:pPr algn="ctr">
                        <a:lnSpc>
                          <a:spcPct val="107000"/>
                        </a:lnSpc>
                        <a:spcAft>
                          <a:spcPts val="800"/>
                        </a:spcAft>
                      </a:pPr>
                      <a:r>
                        <a:rPr lang="ru-RU"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чел./100 тыс. населения</a:t>
                      </a:r>
                    </a:p>
                  </a:txBody>
                  <a:tcPr marL="68580" marR="68580" marT="0" marB="0">
                    <a:solidFill>
                      <a:schemeClr val="accent3">
                        <a:lumMod val="60000"/>
                        <a:lumOff val="40000"/>
                      </a:schemeClr>
                    </a:solidFill>
                  </a:tcPr>
                </a:tc>
                <a:tc>
                  <a:txBody>
                    <a:bodyPr/>
                    <a:lstStyle/>
                    <a:p>
                      <a:pPr>
                        <a:lnSpc>
                          <a:spcPct val="107000"/>
                        </a:lnSpc>
                        <a:spcAft>
                          <a:spcPts val="800"/>
                        </a:spcAft>
                      </a:pPr>
                      <a:r>
                        <a:rPr lang="ru-RU" sz="1400" b="0" i="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8,4</a:t>
                      </a:r>
                    </a:p>
                  </a:txBody>
                  <a:tcPr marL="68580" marR="68580" marT="0" marB="0">
                    <a:solidFill>
                      <a:schemeClr val="accent3">
                        <a:lumMod val="60000"/>
                        <a:lumOff val="40000"/>
                      </a:schemeClr>
                    </a:solidFill>
                  </a:tcPr>
                </a:tc>
                <a:tc>
                  <a:txBody>
                    <a:bodyPr/>
                    <a:lstStyle/>
                    <a:p>
                      <a:pPr>
                        <a:lnSpc>
                          <a:spcPct val="107000"/>
                        </a:lnSpc>
                        <a:spcAft>
                          <a:spcPts val="800"/>
                        </a:spcAft>
                      </a:pPr>
                      <a:r>
                        <a:rPr lang="ru-RU" sz="1400" i="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8,4</a:t>
                      </a:r>
                    </a:p>
                  </a:txBody>
                  <a:tcPr marL="68580" marR="68580" marT="0" marB="0">
                    <a:solidFill>
                      <a:schemeClr val="accent3">
                        <a:lumMod val="60000"/>
                        <a:lumOff val="40000"/>
                      </a:schemeClr>
                    </a:solidFill>
                  </a:tcPr>
                </a:tc>
                <a:tc>
                  <a:txBody>
                    <a:bodyPr/>
                    <a:lstStyle/>
                    <a:p>
                      <a:pPr>
                        <a:lnSpc>
                          <a:spcPct val="107000"/>
                        </a:lnSpc>
                        <a:spcAft>
                          <a:spcPts val="800"/>
                        </a:spcAft>
                      </a:pPr>
                      <a:r>
                        <a:rPr lang="ru-RU" sz="1400" i="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8,4</a:t>
                      </a:r>
                    </a:p>
                  </a:txBody>
                  <a:tcPr marL="68580" marR="68580" marT="0" marB="0">
                    <a:solidFill>
                      <a:schemeClr val="accent3">
                        <a:lumMod val="60000"/>
                        <a:lumOff val="40000"/>
                      </a:schemeClr>
                    </a:solidFill>
                  </a:tcPr>
                </a:tc>
                <a:tc>
                  <a:txBody>
                    <a:bodyPr/>
                    <a:lstStyle/>
                    <a:p>
                      <a:pPr>
                        <a:lnSpc>
                          <a:spcPct val="107000"/>
                        </a:lnSpc>
                        <a:spcAft>
                          <a:spcPts val="800"/>
                        </a:spcAft>
                      </a:pPr>
                      <a:r>
                        <a:rPr lang="ru-RU" sz="1400" i="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8,4</a:t>
                      </a:r>
                    </a:p>
                  </a:txBody>
                  <a:tcPr marL="68580" marR="68580" marT="0" marB="0">
                    <a:solidFill>
                      <a:schemeClr val="accent3">
                        <a:lumMod val="60000"/>
                        <a:lumOff val="40000"/>
                      </a:schemeClr>
                    </a:solidFill>
                  </a:tcPr>
                </a:tc>
                <a:extLst>
                  <a:ext uri="{0D108BD9-81ED-4DB2-BD59-A6C34878D82A}">
                    <a16:rowId xmlns="" xmlns:a16="http://schemas.microsoft.com/office/drawing/2014/main" val="10003"/>
                  </a:ext>
                </a:extLst>
              </a:tr>
              <a:tr h="1241645">
                <a:tc>
                  <a:txBody>
                    <a:bodyPr/>
                    <a:lstStyle/>
                    <a:p>
                      <a:pPr>
                        <a:lnSpc>
                          <a:spcPct val="107000"/>
                        </a:lnSpc>
                        <a:spcAft>
                          <a:spcPts val="80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Объёмы ввода в эксплуатацию после строительства и реконструкции автомобильных дорог общего пользования местного значения (</a:t>
                      </a:r>
                      <a:r>
                        <a:rPr lang="ru-RU" sz="14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при наличии объектов в программе</a:t>
                      </a: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solidFill>
                      <a:schemeClr val="accent3">
                        <a:lumMod val="60000"/>
                        <a:lumOff val="40000"/>
                      </a:schemeClr>
                    </a:solidFill>
                  </a:tcPr>
                </a:tc>
                <a:tc>
                  <a:txBody>
                    <a:bodyPr/>
                    <a:lstStyle/>
                    <a:p>
                      <a:pPr algn="ctr">
                        <a:lnSpc>
                          <a:spcPct val="107000"/>
                        </a:lnSpc>
                        <a:spcAft>
                          <a:spcPts val="80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Отраслевой показатель  </a:t>
                      </a:r>
                    </a:p>
                    <a:p>
                      <a:pPr algn="ctr">
                        <a:lnSpc>
                          <a:spcPct val="107000"/>
                        </a:lnSpc>
                        <a:spcAft>
                          <a:spcPts val="80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ctr">
                        <a:lnSpc>
                          <a:spcPct val="107000"/>
                        </a:lnSpc>
                        <a:spcAft>
                          <a:spcPts val="80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solidFill>
                      <a:schemeClr val="accent3">
                        <a:lumMod val="60000"/>
                        <a:lumOff val="40000"/>
                      </a:schemeClr>
                    </a:solidFill>
                  </a:tcPr>
                </a:tc>
                <a:tc>
                  <a:txBody>
                    <a:bodyPr/>
                    <a:lstStyle/>
                    <a:p>
                      <a:pPr algn="ctr">
                        <a:lnSpc>
                          <a:spcPct val="107000"/>
                        </a:lnSpc>
                        <a:spcAft>
                          <a:spcPts val="80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км / </a:t>
                      </a:r>
                      <a:r>
                        <a:rPr lang="ru-RU" sz="1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пог.м</a:t>
                      </a: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solidFill>
                      <a:schemeClr val="accent3">
                        <a:lumMod val="60000"/>
                        <a:lumOff val="40000"/>
                      </a:schemeClr>
                    </a:solidFill>
                  </a:tcPr>
                </a:tc>
                <a:tc>
                  <a:txBody>
                    <a:bodyPr/>
                    <a:lstStyle/>
                    <a:p>
                      <a:r>
                        <a:rPr lang="ru-RU" sz="1400" b="0" i="0" dirty="0" smtClean="0">
                          <a:solidFill>
                            <a:schemeClr val="tx1"/>
                          </a:solidFill>
                          <a:latin typeface="Times New Roman" panose="02020603050405020304" pitchFamily="18" charset="0"/>
                          <a:cs typeface="Times New Roman" panose="02020603050405020304" pitchFamily="18" charset="0"/>
                        </a:rPr>
                        <a:t>25</a:t>
                      </a:r>
                      <a:endParaRPr lang="ru-RU" sz="1400" b="0" i="0" dirty="0">
                        <a:solidFill>
                          <a:schemeClr val="tx1"/>
                        </a:solidFill>
                        <a:latin typeface="Times New Roman" panose="02020603050405020304" pitchFamily="18" charset="0"/>
                        <a:cs typeface="Times New Roman" panose="02020603050405020304" pitchFamily="18" charset="0"/>
                      </a:endParaRPr>
                    </a:p>
                  </a:txBody>
                  <a:tcPr>
                    <a:solidFill>
                      <a:schemeClr val="accent3">
                        <a:lumMod val="60000"/>
                        <a:lumOff val="40000"/>
                      </a:schemeClr>
                    </a:solidFill>
                  </a:tcPr>
                </a:tc>
                <a:tc>
                  <a:txBody>
                    <a:bodyPr/>
                    <a:lstStyle/>
                    <a:p>
                      <a:r>
                        <a:rPr lang="ru-RU" sz="1400" i="0" dirty="0">
                          <a:solidFill>
                            <a:schemeClr val="tx1"/>
                          </a:solidFill>
                          <a:latin typeface="Times New Roman" panose="02020603050405020304" pitchFamily="18" charset="0"/>
                          <a:cs typeface="Times New Roman" panose="02020603050405020304" pitchFamily="18" charset="0"/>
                        </a:rPr>
                        <a:t>25</a:t>
                      </a:r>
                    </a:p>
                  </a:txBody>
                  <a:tcPr>
                    <a:solidFill>
                      <a:schemeClr val="accent3">
                        <a:lumMod val="60000"/>
                        <a:lumOff val="40000"/>
                      </a:schemeClr>
                    </a:solidFill>
                  </a:tcPr>
                </a:tc>
                <a:tc>
                  <a:txBody>
                    <a:bodyPr/>
                    <a:lstStyle/>
                    <a:p>
                      <a:r>
                        <a:rPr lang="ru-RU" sz="1400" i="0" dirty="0">
                          <a:solidFill>
                            <a:schemeClr val="tx1"/>
                          </a:solidFill>
                          <a:latin typeface="Times New Roman" panose="02020603050405020304" pitchFamily="18" charset="0"/>
                          <a:cs typeface="Times New Roman" panose="02020603050405020304" pitchFamily="18" charset="0"/>
                        </a:rPr>
                        <a:t>25</a:t>
                      </a:r>
                    </a:p>
                  </a:txBody>
                  <a:tcPr>
                    <a:solidFill>
                      <a:schemeClr val="accent3">
                        <a:lumMod val="60000"/>
                        <a:lumOff val="40000"/>
                      </a:schemeClr>
                    </a:solidFill>
                  </a:tcPr>
                </a:tc>
                <a:tc>
                  <a:txBody>
                    <a:bodyPr/>
                    <a:lstStyle/>
                    <a:p>
                      <a:r>
                        <a:rPr lang="ru-RU" sz="1400" i="0" dirty="0">
                          <a:solidFill>
                            <a:schemeClr val="tx1"/>
                          </a:solidFill>
                          <a:latin typeface="Times New Roman" panose="02020603050405020304" pitchFamily="18" charset="0"/>
                          <a:cs typeface="Times New Roman" panose="02020603050405020304" pitchFamily="18" charset="0"/>
                        </a:rPr>
                        <a:t>25</a:t>
                      </a:r>
                    </a:p>
                  </a:txBody>
                  <a:tcPr>
                    <a:solidFill>
                      <a:schemeClr val="accent3">
                        <a:lumMod val="60000"/>
                        <a:lumOff val="40000"/>
                      </a:schemeClr>
                    </a:solidFill>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400555463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10770954" cy="1633728"/>
          </a:xfrm>
        </p:spPr>
        <p:txBody>
          <a:bodyPr>
            <a:normAutofit fontScale="90000"/>
          </a:bodyPr>
          <a:lstStyle/>
          <a:p>
            <a:r>
              <a:rPr lang="ru-RU" sz="2700" b="1" dirty="0">
                <a:solidFill>
                  <a:schemeClr val="tx1"/>
                </a:solidFill>
                <a:latin typeface="Times New Roman" panose="02020603050405020304" pitchFamily="18" charset="0"/>
                <a:cs typeface="Times New Roman" panose="02020603050405020304" pitchFamily="18" charset="0"/>
              </a:rPr>
              <a:t>Муниципальная программа  «Цифровое муниципальное образование» </a:t>
            </a:r>
            <a:r>
              <a:rPr lang="ru-RU" sz="2700" b="1" dirty="0" smtClean="0">
                <a:solidFill>
                  <a:schemeClr val="tx1"/>
                </a:solidFill>
                <a:latin typeface="Times New Roman" panose="02020603050405020304" pitchFamily="18" charset="0"/>
                <a:cs typeface="Times New Roman" panose="02020603050405020304" pitchFamily="18" charset="0"/>
              </a:rPr>
              <a:t/>
            </a:r>
            <a:br>
              <a:rPr lang="ru-RU" sz="2700" b="1" dirty="0" smtClean="0">
                <a:solidFill>
                  <a:schemeClr val="tx1"/>
                </a:solidFill>
                <a:latin typeface="Times New Roman" panose="02020603050405020304" pitchFamily="18" charset="0"/>
                <a:cs typeface="Times New Roman" panose="02020603050405020304" pitchFamily="18" charset="0"/>
              </a:rPr>
            </a:br>
            <a:r>
              <a:rPr lang="ru-RU" sz="2700" b="1" dirty="0">
                <a:solidFill>
                  <a:schemeClr val="tx1"/>
                </a:solidFill>
                <a:latin typeface="Times New Roman" panose="02020603050405020304" pitchFamily="18" charset="0"/>
                <a:cs typeface="Times New Roman" panose="02020603050405020304" pitchFamily="18" charset="0"/>
              </a:rPr>
              <a:t/>
            </a:r>
            <a:br>
              <a:rPr lang="ru-RU" sz="2700" b="1" dirty="0">
                <a:solidFill>
                  <a:schemeClr val="tx1"/>
                </a:solidFill>
                <a:latin typeface="Times New Roman" panose="02020603050405020304" pitchFamily="18" charset="0"/>
                <a:cs typeface="Times New Roman" panose="02020603050405020304" pitchFamily="18" charset="0"/>
              </a:rPr>
            </a:br>
            <a:r>
              <a:rPr lang="ru-RU" sz="2200" dirty="0">
                <a:solidFill>
                  <a:schemeClr val="tx1"/>
                </a:solidFill>
                <a:latin typeface="Times New Roman" panose="02020603050405020304" pitchFamily="18" charset="0"/>
                <a:cs typeface="Times New Roman" panose="02020603050405020304" pitchFamily="18" charset="0"/>
              </a:rPr>
              <a:t>Цели программы: повышение эффективности государственного управления, развитие информационного общества в муниципальном образовании  и создание достаточных условий институционального и инфраструктурного характера для создания и (или) развития цифровой экономики</a:t>
            </a:r>
          </a:p>
        </p:txBody>
      </p:sp>
      <p:graphicFrame>
        <p:nvGraphicFramePr>
          <p:cNvPr id="4" name="Объект 3"/>
          <p:cNvGraphicFramePr>
            <a:graphicFrameLocks noGrp="1"/>
          </p:cNvGraphicFramePr>
          <p:nvPr>
            <p:ph idx="1"/>
            <p:extLst>
              <p:ext uri="{D42A27DB-BD31-4B8C-83A1-F6EECF244321}">
                <p14:modId xmlns:p14="http://schemas.microsoft.com/office/powerpoint/2010/main" val="264900694"/>
              </p:ext>
            </p:extLst>
          </p:nvPr>
        </p:nvGraphicFramePr>
        <p:xfrm>
          <a:off x="388620" y="2011680"/>
          <a:ext cx="11555730" cy="4171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361388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2336" y="121921"/>
            <a:ext cx="11644884" cy="1169670"/>
          </a:xfrm>
        </p:spPr>
        <p:txBody>
          <a:bodyPr>
            <a:noAutofit/>
          </a:bodyPr>
          <a:lstStyle/>
          <a:p>
            <a:r>
              <a:rPr lang="ru-RU" sz="2400" b="1" dirty="0">
                <a:solidFill>
                  <a:schemeClr val="tx1"/>
                </a:solidFill>
                <a:latin typeface="Times New Roman" panose="02020603050405020304" pitchFamily="18" charset="0"/>
                <a:cs typeface="Times New Roman" panose="02020603050405020304" pitchFamily="18" charset="0"/>
              </a:rPr>
              <a:t>Показатели подпрограммы «Снижение административных барьеров, повышение качества и доступности предоставления государственных и муниципальных услуг, в том числе на базе многофункциональных центров предоставления государственных и муниципальных услуг»</a:t>
            </a:r>
          </a:p>
        </p:txBody>
      </p:sp>
      <p:graphicFrame>
        <p:nvGraphicFramePr>
          <p:cNvPr id="4" name="Объект 3"/>
          <p:cNvGraphicFramePr>
            <a:graphicFrameLocks noGrp="1"/>
          </p:cNvGraphicFramePr>
          <p:nvPr>
            <p:ph idx="1"/>
            <p:extLst>
              <p:ext uri="{D42A27DB-BD31-4B8C-83A1-F6EECF244321}">
                <p14:modId xmlns:p14="http://schemas.microsoft.com/office/powerpoint/2010/main" val="1044089657"/>
              </p:ext>
            </p:extLst>
          </p:nvPr>
        </p:nvGraphicFramePr>
        <p:xfrm>
          <a:off x="274321" y="1825625"/>
          <a:ext cx="11692889" cy="2901633"/>
        </p:xfrm>
        <a:graphic>
          <a:graphicData uri="http://schemas.openxmlformats.org/drawingml/2006/table">
            <a:tbl>
              <a:tblPr firstRow="1" bandRow="1">
                <a:tableStyleId>{5C22544A-7EE6-4342-B048-85BDC9FD1C3A}</a:tableStyleId>
              </a:tblPr>
              <a:tblGrid>
                <a:gridCol w="4969845">
                  <a:extLst>
                    <a:ext uri="{9D8B030D-6E8A-4147-A177-3AD203B41FA5}">
                      <a16:colId xmlns="" xmlns:a16="http://schemas.microsoft.com/office/drawing/2014/main" val="20000"/>
                    </a:ext>
                  </a:extLst>
                </a:gridCol>
                <a:gridCol w="1386421">
                  <a:extLst>
                    <a:ext uri="{9D8B030D-6E8A-4147-A177-3AD203B41FA5}">
                      <a16:colId xmlns="" xmlns:a16="http://schemas.microsoft.com/office/drawing/2014/main" val="20001"/>
                    </a:ext>
                  </a:extLst>
                </a:gridCol>
                <a:gridCol w="979298">
                  <a:extLst>
                    <a:ext uri="{9D8B030D-6E8A-4147-A177-3AD203B41FA5}">
                      <a16:colId xmlns="" xmlns:a16="http://schemas.microsoft.com/office/drawing/2014/main" val="20002"/>
                    </a:ext>
                  </a:extLst>
                </a:gridCol>
                <a:gridCol w="979298"/>
                <a:gridCol w="1045318">
                  <a:extLst>
                    <a:ext uri="{9D8B030D-6E8A-4147-A177-3AD203B41FA5}">
                      <a16:colId xmlns="" xmlns:a16="http://schemas.microsoft.com/office/drawing/2014/main" val="20003"/>
                    </a:ext>
                  </a:extLst>
                </a:gridCol>
                <a:gridCol w="1034314">
                  <a:extLst>
                    <a:ext uri="{9D8B030D-6E8A-4147-A177-3AD203B41FA5}">
                      <a16:colId xmlns="" xmlns:a16="http://schemas.microsoft.com/office/drawing/2014/main" val="20004"/>
                    </a:ext>
                  </a:extLst>
                </a:gridCol>
                <a:gridCol w="1298395">
                  <a:extLst>
                    <a:ext uri="{9D8B030D-6E8A-4147-A177-3AD203B41FA5}">
                      <a16:colId xmlns="" xmlns:a16="http://schemas.microsoft.com/office/drawing/2014/main" val="20005"/>
                    </a:ext>
                  </a:extLst>
                </a:gridCol>
              </a:tblGrid>
              <a:tr h="604019">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Показатель реализации мероприятий</a:t>
                      </a:r>
                    </a:p>
                  </a:txBody>
                  <a:tcPr>
                    <a:solidFill>
                      <a:srgbClr val="FFC000"/>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Тип показателя</a:t>
                      </a:r>
                    </a:p>
                  </a:txBody>
                  <a:tcPr marL="39370" marR="39370" marT="64770" marB="64770" anchor="ctr">
                    <a:solidFill>
                      <a:srgbClr val="FFC000"/>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Единица измерения</a:t>
                      </a:r>
                    </a:p>
                  </a:txBody>
                  <a:tcPr marL="39370" marR="39370" marT="64770" marB="64770" anchor="ctr">
                    <a:solidFill>
                      <a:srgbClr val="FFC000"/>
                    </a:solidFill>
                  </a:tcPr>
                </a:tc>
                <a:tc>
                  <a:txBody>
                    <a:bodyPr/>
                    <a:lstStyle/>
                    <a:p>
                      <a:pPr algn="ctr">
                        <a:lnSpc>
                          <a:spcPct val="115000"/>
                        </a:lnSpc>
                        <a:spcAft>
                          <a:spcPts val="0"/>
                        </a:spcAft>
                      </a:pPr>
                      <a:r>
                        <a:rPr lang="ru-RU" sz="1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2020</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rgbClr val="FFC000"/>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2021</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rgbClr val="FFC000"/>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2022</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rgbClr val="FFC000"/>
                    </a:solidFill>
                  </a:tcPr>
                </a:tc>
                <a:tc>
                  <a:txBody>
                    <a:bodyPr/>
                    <a:lstStyle/>
                    <a:p>
                      <a:pPr algn="ctr"/>
                      <a:r>
                        <a:rPr lang="ru-RU" sz="1400" smtClean="0">
                          <a:solidFill>
                            <a:schemeClr val="tx1"/>
                          </a:solidFill>
                          <a:latin typeface="Times New Roman" panose="02020603050405020304" pitchFamily="18" charset="0"/>
                          <a:cs typeface="Times New Roman" panose="02020603050405020304" pitchFamily="18" charset="0"/>
                        </a:rPr>
                        <a:t>2023</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rgbClr val="FFC000"/>
                    </a:solidFill>
                  </a:tcPr>
                </a:tc>
                <a:extLst>
                  <a:ext uri="{0D108BD9-81ED-4DB2-BD59-A6C34878D82A}">
                    <a16:rowId xmlns="" xmlns:a16="http://schemas.microsoft.com/office/drawing/2014/main" val="10000"/>
                  </a:ext>
                </a:extLst>
              </a:tr>
              <a:tr h="623312">
                <a:tc>
                  <a:txBody>
                    <a:bodyPr/>
                    <a:lstStyle/>
                    <a:p>
                      <a:pPr>
                        <a:spcAft>
                          <a:spcPts val="0"/>
                        </a:spcAft>
                      </a:pPr>
                      <a:r>
                        <a:rPr lang="ru-RU" sz="1400">
                          <a:effectLst/>
                          <a:latin typeface="Times New Roman" panose="02020603050405020304" pitchFamily="18" charset="0"/>
                          <a:ea typeface="Times New Roman" panose="02020603050405020304" pitchFamily="18" charset="0"/>
                        </a:rPr>
                        <a:t>Доля граждан, имеющих доступ к получению государственных и муниципальных услуг по принципу «одного окна» по месту пребывания, в том числе в МФЦ*</a:t>
                      </a:r>
                    </a:p>
                  </a:txBody>
                  <a:tcPr marL="68580" marR="68580" marT="0" marB="0">
                    <a:solidFill>
                      <a:srgbClr val="FFC000"/>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Указной</a:t>
                      </a:r>
                    </a:p>
                  </a:txBody>
                  <a:tcPr marL="68580" marR="68580" marT="0" marB="0">
                    <a:solidFill>
                      <a:srgbClr val="FFC000"/>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процент</a:t>
                      </a:r>
                    </a:p>
                  </a:txBody>
                  <a:tcPr marL="68580" marR="68580" marT="0" marB="0">
                    <a:solidFill>
                      <a:srgbClr val="FFC000"/>
                    </a:solidFill>
                  </a:tcPr>
                </a:tc>
                <a:tc>
                  <a:txBody>
                    <a:bodyPr/>
                    <a:lstStyle/>
                    <a:p>
                      <a:pPr algn="ctr">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rPr>
                        <a:t>100</a:t>
                      </a:r>
                    </a:p>
                  </a:txBody>
                  <a:tcPr marL="68580" marR="68580" marT="0" marB="0">
                    <a:solidFill>
                      <a:srgbClr val="FFC000"/>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100</a:t>
                      </a:r>
                    </a:p>
                  </a:txBody>
                  <a:tcPr marL="68580" marR="68580" marT="0" marB="0">
                    <a:solidFill>
                      <a:srgbClr val="FFC000"/>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100</a:t>
                      </a:r>
                    </a:p>
                  </a:txBody>
                  <a:tcPr marL="68580" marR="68580" marT="0" marB="0">
                    <a:solidFill>
                      <a:srgbClr val="FFC000"/>
                    </a:solidFill>
                  </a:tcPr>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100</a:t>
                      </a:r>
                    </a:p>
                  </a:txBody>
                  <a:tcPr marL="68580" marR="68580" marT="0" marB="0">
                    <a:solidFill>
                      <a:srgbClr val="FFC000"/>
                    </a:solidFill>
                  </a:tcPr>
                </a:tc>
                <a:extLst>
                  <a:ext uri="{0D108BD9-81ED-4DB2-BD59-A6C34878D82A}">
                    <a16:rowId xmlns="" xmlns:a16="http://schemas.microsoft.com/office/drawing/2014/main" val="10001"/>
                  </a:ext>
                </a:extLst>
              </a:tr>
              <a:tr h="415541">
                <a:tc>
                  <a:txBody>
                    <a:bodyPr/>
                    <a:lstStyle/>
                    <a:p>
                      <a:pPr>
                        <a:spcAft>
                          <a:spcPts val="0"/>
                        </a:spcAft>
                      </a:pPr>
                      <a:r>
                        <a:rPr lang="ru-RU" sz="1400">
                          <a:effectLst/>
                          <a:latin typeface="Times New Roman" panose="02020603050405020304" pitchFamily="18" charset="0"/>
                          <a:ea typeface="Times New Roman" panose="02020603050405020304" pitchFamily="18" charset="0"/>
                        </a:rPr>
                        <a:t>Уровень удовлетворенности граждан качеством предоставления государственных и муниципальных услуг</a:t>
                      </a:r>
                    </a:p>
                  </a:txBody>
                  <a:tcPr marL="68580" marR="68580" marT="0" marB="0">
                    <a:solidFill>
                      <a:srgbClr val="FFC000"/>
                    </a:solidFill>
                  </a:tcPr>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Указной</a:t>
                      </a:r>
                    </a:p>
                  </a:txBody>
                  <a:tcPr marL="68580" marR="68580" marT="0" marB="0">
                    <a:solidFill>
                      <a:srgbClr val="FFC000"/>
                    </a:solidFill>
                  </a:tcPr>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процент</a:t>
                      </a:r>
                    </a:p>
                  </a:txBody>
                  <a:tcPr marL="68580" marR="68580" marT="0" marB="0">
                    <a:solidFill>
                      <a:srgbClr val="FFC000"/>
                    </a:solidFill>
                  </a:tcPr>
                </a:tc>
                <a:tc>
                  <a:txBody>
                    <a:bodyPr/>
                    <a:lstStyle/>
                    <a:p>
                      <a:pPr algn="ctr">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rPr>
                        <a:t>94,6</a:t>
                      </a:r>
                    </a:p>
                  </a:txBody>
                  <a:tcPr marL="68580" marR="68580" marT="0" marB="0">
                    <a:solidFill>
                      <a:srgbClr val="FFC000"/>
                    </a:solidFill>
                  </a:tcPr>
                </a:tc>
                <a:tc>
                  <a:txBody>
                    <a:bodyPr/>
                    <a:lstStyle/>
                    <a:p>
                      <a:pPr algn="ctr">
                        <a:spcAft>
                          <a:spcPts val="0"/>
                        </a:spcAft>
                      </a:pPr>
                      <a:r>
                        <a:rPr lang="ru-RU" sz="1400" dirty="0" smtClean="0">
                          <a:effectLst/>
                          <a:latin typeface="Times New Roman" panose="02020603050405020304" pitchFamily="18" charset="0"/>
                          <a:ea typeface="Times New Roman" panose="02020603050405020304" pitchFamily="18" charset="0"/>
                        </a:rPr>
                        <a:t>94,8</a:t>
                      </a:r>
                      <a:endParaRPr lang="ru-RU" sz="1400" dirty="0">
                        <a:effectLst/>
                        <a:latin typeface="Times New Roman" panose="02020603050405020304" pitchFamily="18" charset="0"/>
                        <a:ea typeface="Times New Roman" panose="02020603050405020304" pitchFamily="18" charset="0"/>
                      </a:endParaRPr>
                    </a:p>
                  </a:txBody>
                  <a:tcPr marL="68580" marR="68580" marT="0" marB="0">
                    <a:solidFill>
                      <a:srgbClr val="FFC000"/>
                    </a:solidFill>
                  </a:tcPr>
                </a:tc>
                <a:tc>
                  <a:txBody>
                    <a:bodyPr/>
                    <a:lstStyle/>
                    <a:p>
                      <a:pPr algn="ctr">
                        <a:spcAft>
                          <a:spcPts val="0"/>
                        </a:spcAft>
                      </a:pPr>
                      <a:r>
                        <a:rPr lang="ru-RU" sz="1400" dirty="0" smtClean="0">
                          <a:effectLst/>
                          <a:latin typeface="Times New Roman" panose="02020603050405020304" pitchFamily="18" charset="0"/>
                          <a:ea typeface="Times New Roman" panose="02020603050405020304" pitchFamily="18" charset="0"/>
                        </a:rPr>
                        <a:t>95</a:t>
                      </a:r>
                      <a:endParaRPr lang="ru-RU" sz="1400" dirty="0">
                        <a:effectLst/>
                        <a:latin typeface="Times New Roman" panose="02020603050405020304" pitchFamily="18" charset="0"/>
                        <a:ea typeface="Times New Roman" panose="02020603050405020304" pitchFamily="18" charset="0"/>
                      </a:endParaRPr>
                    </a:p>
                  </a:txBody>
                  <a:tcPr marL="68580" marR="68580" marT="0" marB="0">
                    <a:solidFill>
                      <a:srgbClr val="FFC000"/>
                    </a:solidFill>
                  </a:tcPr>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95</a:t>
                      </a:r>
                    </a:p>
                  </a:txBody>
                  <a:tcPr marL="68580" marR="68580" marT="0" marB="0">
                    <a:solidFill>
                      <a:srgbClr val="FFC000"/>
                    </a:solidFill>
                  </a:tcPr>
                </a:tc>
                <a:extLst>
                  <a:ext uri="{0D108BD9-81ED-4DB2-BD59-A6C34878D82A}">
                    <a16:rowId xmlns="" xmlns:a16="http://schemas.microsoft.com/office/drawing/2014/main" val="10002"/>
                  </a:ext>
                </a:extLst>
              </a:tr>
              <a:tr h="415541">
                <a:tc>
                  <a:txBody>
                    <a:bodyPr/>
                    <a:lstStyle/>
                    <a:p>
                      <a:pPr>
                        <a:spcAft>
                          <a:spcPts val="0"/>
                        </a:spcAft>
                      </a:pPr>
                      <a:r>
                        <a:rPr lang="ru-RU" sz="1400">
                          <a:effectLst/>
                          <a:latin typeface="Times New Roman" panose="02020603050405020304" pitchFamily="18" charset="0"/>
                          <a:ea typeface="Times New Roman" panose="02020603050405020304" pitchFamily="18" charset="0"/>
                        </a:rPr>
                        <a:t>Среднее время ожидания в очереди для получения государственных (муниципальных) услуг</a:t>
                      </a:r>
                      <a:r>
                        <a:rPr lang="ru-RU" sz="1400" baseline="30000">
                          <a:effectLst/>
                          <a:latin typeface="Times New Roman" panose="02020603050405020304" pitchFamily="18" charset="0"/>
                          <a:ea typeface="Times New Roman" panose="02020603050405020304" pitchFamily="18" charset="0"/>
                        </a:rPr>
                        <a:t>34</a:t>
                      </a:r>
                      <a:endParaRPr lang="ru-RU" sz="1400">
                        <a:effectLst/>
                        <a:latin typeface="Times New Roman" panose="02020603050405020304" pitchFamily="18" charset="0"/>
                        <a:ea typeface="Times New Roman" panose="02020603050405020304" pitchFamily="18" charset="0"/>
                      </a:endParaRPr>
                    </a:p>
                  </a:txBody>
                  <a:tcPr marL="68580" marR="68580" marT="0" marB="0">
                    <a:solidFill>
                      <a:srgbClr val="FFC000"/>
                    </a:solidFill>
                  </a:tcPr>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Указной</a:t>
                      </a:r>
                    </a:p>
                  </a:txBody>
                  <a:tcPr marL="68580" marR="68580" marT="0" marB="0">
                    <a:solidFill>
                      <a:srgbClr val="FFC000"/>
                    </a:solidFill>
                  </a:tcPr>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минута</a:t>
                      </a:r>
                    </a:p>
                  </a:txBody>
                  <a:tcPr marL="68580" marR="68580" marT="0" marB="0">
                    <a:solidFill>
                      <a:srgbClr val="FFC000"/>
                    </a:solidFill>
                  </a:tcPr>
                </a:tc>
                <a:tc>
                  <a:txBody>
                    <a:bodyPr/>
                    <a:lstStyle/>
                    <a:p>
                      <a:pPr algn="ctr">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rPr>
                        <a:t>11,5</a:t>
                      </a:r>
                    </a:p>
                  </a:txBody>
                  <a:tcPr marL="68580" marR="68580" marT="0" marB="0">
                    <a:solidFill>
                      <a:srgbClr val="FFC000"/>
                    </a:solidFill>
                  </a:tcPr>
                </a:tc>
                <a:tc>
                  <a:txBody>
                    <a:bodyPr/>
                    <a:lstStyle/>
                    <a:p>
                      <a:pPr algn="ctr">
                        <a:spcAft>
                          <a:spcPts val="0"/>
                        </a:spcAft>
                      </a:pPr>
                      <a:r>
                        <a:rPr lang="ru-RU" sz="1400" dirty="0" smtClean="0">
                          <a:effectLst/>
                          <a:latin typeface="Times New Roman" panose="02020603050405020304" pitchFamily="18" charset="0"/>
                          <a:ea typeface="Times New Roman" panose="02020603050405020304" pitchFamily="18" charset="0"/>
                        </a:rPr>
                        <a:t>11</a:t>
                      </a:r>
                      <a:endParaRPr lang="ru-RU" sz="1400" dirty="0">
                        <a:effectLst/>
                        <a:latin typeface="Times New Roman" panose="02020603050405020304" pitchFamily="18" charset="0"/>
                        <a:ea typeface="Times New Roman" panose="02020603050405020304" pitchFamily="18" charset="0"/>
                      </a:endParaRPr>
                    </a:p>
                  </a:txBody>
                  <a:tcPr marL="68580" marR="68580" marT="0" marB="0">
                    <a:solidFill>
                      <a:srgbClr val="FFC000"/>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11</a:t>
                      </a:r>
                    </a:p>
                  </a:txBody>
                  <a:tcPr marL="68580" marR="68580" marT="0" marB="0">
                    <a:solidFill>
                      <a:srgbClr val="FFC000"/>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11</a:t>
                      </a:r>
                    </a:p>
                  </a:txBody>
                  <a:tcPr marL="68580" marR="68580" marT="0" marB="0">
                    <a:solidFill>
                      <a:srgbClr val="FFC000"/>
                    </a:solidFill>
                  </a:tcPr>
                </a:tc>
                <a:extLst>
                  <a:ext uri="{0D108BD9-81ED-4DB2-BD59-A6C34878D82A}">
                    <a16:rowId xmlns="" xmlns:a16="http://schemas.microsoft.com/office/drawing/2014/main" val="10003"/>
                  </a:ext>
                </a:extLst>
              </a:tr>
              <a:tr h="361125">
                <a:tc>
                  <a:txBody>
                    <a:bodyPr/>
                    <a:lstStyle/>
                    <a:p>
                      <a:pPr>
                        <a:spcAft>
                          <a:spcPts val="0"/>
                        </a:spcAft>
                      </a:pPr>
                      <a:r>
                        <a:rPr lang="ru-RU" sz="1400">
                          <a:effectLst/>
                          <a:latin typeface="Times New Roman" panose="02020603050405020304" pitchFamily="18" charset="0"/>
                          <a:ea typeface="Times New Roman" panose="02020603050405020304" pitchFamily="18" charset="0"/>
                        </a:rPr>
                        <a:t>Доля заявителей МФЦ, ожидающих в очереди более 11,5 минут</a:t>
                      </a:r>
                      <a:r>
                        <a:rPr lang="ru-RU" sz="1400" baseline="30000">
                          <a:effectLst/>
                          <a:latin typeface="Times New Roman" panose="02020603050405020304" pitchFamily="18" charset="0"/>
                          <a:ea typeface="Times New Roman" panose="02020603050405020304" pitchFamily="18" charset="0"/>
                        </a:rPr>
                        <a:t>4</a:t>
                      </a:r>
                      <a:endParaRPr lang="ru-RU" sz="1400">
                        <a:effectLst/>
                        <a:latin typeface="Times New Roman" panose="02020603050405020304" pitchFamily="18" charset="0"/>
                        <a:ea typeface="Times New Roman" panose="02020603050405020304" pitchFamily="18" charset="0"/>
                      </a:endParaRPr>
                    </a:p>
                  </a:txBody>
                  <a:tcPr marL="68580" marR="68580" marT="0" marB="0">
                    <a:solidFill>
                      <a:srgbClr val="FFC000"/>
                    </a:solidFill>
                  </a:tcPr>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Отраслевой</a:t>
                      </a:r>
                    </a:p>
                  </a:txBody>
                  <a:tcPr marL="68580" marR="68580" marT="0" marB="0">
                    <a:solidFill>
                      <a:srgbClr val="FFC000"/>
                    </a:solidFill>
                  </a:tcPr>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процент</a:t>
                      </a:r>
                    </a:p>
                  </a:txBody>
                  <a:tcPr marL="68580" marR="68580" marT="0" marB="0">
                    <a:solidFill>
                      <a:srgbClr val="FFC000"/>
                    </a:solidFill>
                  </a:tcPr>
                </a:tc>
                <a:tc>
                  <a:txBody>
                    <a:bodyPr/>
                    <a:lstStyle/>
                    <a:p>
                      <a:pPr algn="ctr">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rPr>
                        <a:t>0</a:t>
                      </a:r>
                    </a:p>
                  </a:txBody>
                  <a:tcPr marL="68580" marR="68580" marT="0" marB="0">
                    <a:solidFill>
                      <a:srgbClr val="FFC000"/>
                    </a:solidFill>
                  </a:tcPr>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0</a:t>
                      </a:r>
                    </a:p>
                  </a:txBody>
                  <a:tcPr marL="68580" marR="68580" marT="0" marB="0">
                    <a:solidFill>
                      <a:srgbClr val="FFC000"/>
                    </a:solidFill>
                  </a:tcPr>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0</a:t>
                      </a:r>
                    </a:p>
                  </a:txBody>
                  <a:tcPr marL="68580" marR="68580" marT="0" marB="0">
                    <a:solidFill>
                      <a:srgbClr val="FFC000"/>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0</a:t>
                      </a:r>
                    </a:p>
                  </a:txBody>
                  <a:tcPr marL="68580" marR="68580" marT="0" marB="0">
                    <a:solidFill>
                      <a:srgbClr val="FFC000"/>
                    </a:solidFill>
                  </a:tcPr>
                </a:tc>
                <a:extLst>
                  <a:ext uri="{0D108BD9-81ED-4DB2-BD59-A6C34878D82A}">
                    <a16:rowId xmlns="" xmlns:a16="http://schemas.microsoft.com/office/drawing/2014/main" val="10004"/>
                  </a:ext>
                </a:extLst>
              </a:tr>
              <a:tr h="361125">
                <a:tc>
                  <a:txBody>
                    <a:bodyPr/>
                    <a:lstStyle/>
                    <a:p>
                      <a:pPr>
                        <a:spcAft>
                          <a:spcPts val="0"/>
                        </a:spcAft>
                      </a:pPr>
                      <a:r>
                        <a:rPr lang="ru-RU" sz="1400">
                          <a:effectLst/>
                          <a:latin typeface="Times New Roman" panose="02020603050405020304" pitchFamily="18" charset="0"/>
                          <a:ea typeface="Times New Roman" panose="02020603050405020304" pitchFamily="18" charset="0"/>
                        </a:rPr>
                        <a:t>Выполнение требований комфортности и доступности МФЦ</a:t>
                      </a:r>
                    </a:p>
                  </a:txBody>
                  <a:tcPr marL="68580" marR="68580" marT="0" marB="0">
                    <a:solidFill>
                      <a:srgbClr val="FFC000"/>
                    </a:solidFill>
                  </a:tcPr>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Отраслевой</a:t>
                      </a:r>
                    </a:p>
                  </a:txBody>
                  <a:tcPr marL="68580" marR="68580" marT="0" marB="0">
                    <a:solidFill>
                      <a:srgbClr val="FFC000"/>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процент</a:t>
                      </a:r>
                    </a:p>
                  </a:txBody>
                  <a:tcPr marL="68580" marR="68580" marT="0" marB="0">
                    <a:solidFill>
                      <a:srgbClr val="FFC000"/>
                    </a:solidFill>
                  </a:tcPr>
                </a:tc>
                <a:tc>
                  <a:txBody>
                    <a:bodyPr/>
                    <a:lstStyle/>
                    <a:p>
                      <a:pPr algn="ctr">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rPr>
                        <a:t>100 </a:t>
                      </a:r>
                    </a:p>
                  </a:txBody>
                  <a:tcPr marL="68580" marR="68580" marT="0" marB="0">
                    <a:solidFill>
                      <a:srgbClr val="FFC000"/>
                    </a:solidFill>
                  </a:tcPr>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100 </a:t>
                      </a:r>
                    </a:p>
                  </a:txBody>
                  <a:tcPr marL="68580" marR="68580" marT="0" marB="0">
                    <a:solidFill>
                      <a:srgbClr val="FFC000"/>
                    </a:solidFill>
                  </a:tcPr>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100</a:t>
                      </a:r>
                    </a:p>
                  </a:txBody>
                  <a:tcPr marL="68580" marR="68580" marT="0" marB="0">
                    <a:solidFill>
                      <a:srgbClr val="FFC000"/>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100</a:t>
                      </a:r>
                    </a:p>
                  </a:txBody>
                  <a:tcPr marL="68580" marR="68580" marT="0" marB="0">
                    <a:solidFill>
                      <a:srgbClr val="FFC000"/>
                    </a:solidFill>
                  </a:tcPr>
                </a:tc>
                <a:extLst>
                  <a:ext uri="{0D108BD9-81ED-4DB2-BD59-A6C34878D82A}">
                    <a16:rowId xmlns="" xmlns:a16="http://schemas.microsoft.com/office/drawing/2014/main" val="10005"/>
                  </a:ext>
                </a:extLst>
              </a:tr>
            </a:tbl>
          </a:graphicData>
        </a:graphic>
      </p:graphicFrame>
      <p:pic>
        <p:nvPicPr>
          <p:cNvPr id="3" name="Рисунок 2"/>
          <p:cNvPicPr>
            <a:picLocks noChangeAspect="1"/>
          </p:cNvPicPr>
          <p:nvPr/>
        </p:nvPicPr>
        <p:blipFill>
          <a:blip r:embed="rId2"/>
          <a:stretch>
            <a:fillRect/>
          </a:stretch>
        </p:blipFill>
        <p:spPr>
          <a:xfrm>
            <a:off x="4803650" y="4811458"/>
            <a:ext cx="2859500" cy="1906333"/>
          </a:xfrm>
          <a:prstGeom prst="rect">
            <a:avLst/>
          </a:prstGeom>
        </p:spPr>
      </p:pic>
    </p:spTree>
    <p:extLst>
      <p:ext uri="{BB962C8B-B14F-4D97-AF65-F5344CB8AC3E}">
        <p14:creationId xmlns:p14="http://schemas.microsoft.com/office/powerpoint/2010/main" val="345697629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730" y="1"/>
            <a:ext cx="12275820" cy="1554479"/>
          </a:xfrm>
        </p:spPr>
        <p:txBody>
          <a:bodyPr>
            <a:normAutofit/>
          </a:bodyPr>
          <a:lstStyle/>
          <a:p>
            <a:r>
              <a:rPr lang="ru-RU" sz="2400" b="1" dirty="0">
                <a:solidFill>
                  <a:schemeClr val="tx1"/>
                </a:solidFill>
                <a:latin typeface="Times New Roman" panose="02020603050405020304" pitchFamily="18" charset="0"/>
                <a:cs typeface="Times New Roman" panose="02020603050405020304" pitchFamily="18" charset="0"/>
              </a:rPr>
              <a:t>Показатели подпрограммы «Развитие информационной и технологической инфраструктуры экосистемы цифровой экономики муниципального образования Московской области» </a:t>
            </a:r>
          </a:p>
        </p:txBody>
      </p:sp>
      <p:graphicFrame>
        <p:nvGraphicFramePr>
          <p:cNvPr id="4" name="Объект 3"/>
          <p:cNvGraphicFramePr>
            <a:graphicFrameLocks noGrp="1"/>
          </p:cNvGraphicFramePr>
          <p:nvPr>
            <p:ph idx="1"/>
            <p:extLst>
              <p:ext uri="{D42A27DB-BD31-4B8C-83A1-F6EECF244321}">
                <p14:modId xmlns:p14="http://schemas.microsoft.com/office/powerpoint/2010/main" val="2143700221"/>
              </p:ext>
            </p:extLst>
          </p:nvPr>
        </p:nvGraphicFramePr>
        <p:xfrm>
          <a:off x="262890" y="1207008"/>
          <a:ext cx="11761469" cy="5271328"/>
        </p:xfrm>
        <a:graphic>
          <a:graphicData uri="http://schemas.openxmlformats.org/drawingml/2006/table">
            <a:tbl>
              <a:tblPr firstRow="1" bandRow="1">
                <a:tableStyleId>{5C22544A-7EE6-4342-B048-85BDC9FD1C3A}</a:tableStyleId>
              </a:tblPr>
              <a:tblGrid>
                <a:gridCol w="7125462">
                  <a:extLst>
                    <a:ext uri="{9D8B030D-6E8A-4147-A177-3AD203B41FA5}">
                      <a16:colId xmlns="" xmlns:a16="http://schemas.microsoft.com/office/drawing/2014/main" val="20000"/>
                    </a:ext>
                  </a:extLst>
                </a:gridCol>
                <a:gridCol w="1121664">
                  <a:extLst>
                    <a:ext uri="{9D8B030D-6E8A-4147-A177-3AD203B41FA5}">
                      <a16:colId xmlns="" xmlns:a16="http://schemas.microsoft.com/office/drawing/2014/main" val="20001"/>
                    </a:ext>
                  </a:extLst>
                </a:gridCol>
                <a:gridCol w="742599">
                  <a:extLst>
                    <a:ext uri="{9D8B030D-6E8A-4147-A177-3AD203B41FA5}">
                      <a16:colId xmlns="" xmlns:a16="http://schemas.microsoft.com/office/drawing/2014/main" val="20002"/>
                    </a:ext>
                  </a:extLst>
                </a:gridCol>
                <a:gridCol w="864194"/>
                <a:gridCol w="579642">
                  <a:extLst>
                    <a:ext uri="{9D8B030D-6E8A-4147-A177-3AD203B41FA5}">
                      <a16:colId xmlns="" xmlns:a16="http://schemas.microsoft.com/office/drawing/2014/main" val="20003"/>
                    </a:ext>
                  </a:extLst>
                </a:gridCol>
                <a:gridCol w="727187">
                  <a:extLst>
                    <a:ext uri="{9D8B030D-6E8A-4147-A177-3AD203B41FA5}">
                      <a16:colId xmlns="" xmlns:a16="http://schemas.microsoft.com/office/drawing/2014/main" val="20004"/>
                    </a:ext>
                  </a:extLst>
                </a:gridCol>
                <a:gridCol w="600721">
                  <a:extLst>
                    <a:ext uri="{9D8B030D-6E8A-4147-A177-3AD203B41FA5}">
                      <a16:colId xmlns="" xmlns:a16="http://schemas.microsoft.com/office/drawing/2014/main" val="20005"/>
                    </a:ext>
                  </a:extLst>
                </a:gridCol>
              </a:tblGrid>
              <a:tr h="914400">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Показатель реализации мероприятий</a:t>
                      </a:r>
                    </a:p>
                  </a:txBody>
                  <a:tcPr>
                    <a:solidFill>
                      <a:schemeClr val="bg2"/>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Тип показателя</a:t>
                      </a:r>
                    </a:p>
                  </a:txBody>
                  <a:tcPr marL="39370" marR="39370" marT="64770" marB="64770" anchor="ctr">
                    <a:solidFill>
                      <a:schemeClr val="bg2"/>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Единица измерения</a:t>
                      </a:r>
                    </a:p>
                  </a:txBody>
                  <a:tcPr marL="39370" marR="39370" marT="64770" marB="64770" anchor="ctr">
                    <a:solidFill>
                      <a:schemeClr val="bg2"/>
                    </a:solidFill>
                  </a:tcPr>
                </a:tc>
                <a:tc>
                  <a:txBody>
                    <a:bodyPr/>
                    <a:lstStyle/>
                    <a:p>
                      <a:pPr algn="ctr">
                        <a:lnSpc>
                          <a:spcPct val="115000"/>
                        </a:lnSpc>
                        <a:spcAft>
                          <a:spcPts val="0"/>
                        </a:spcAft>
                      </a:pPr>
                      <a:r>
                        <a:rPr lang="ru-RU" sz="1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2020</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bg2"/>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2021</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bg2"/>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2022</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bg2"/>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2023</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bg2"/>
                    </a:solidFill>
                  </a:tcPr>
                </a:tc>
                <a:extLst>
                  <a:ext uri="{0D108BD9-81ED-4DB2-BD59-A6C34878D82A}">
                    <a16:rowId xmlns="" xmlns:a16="http://schemas.microsoft.com/office/drawing/2014/main" val="10000"/>
                  </a:ext>
                </a:extLst>
              </a:tr>
              <a:tr h="467644">
                <a:tc>
                  <a:txBody>
                    <a:bodyPr/>
                    <a:lstStyle/>
                    <a:p>
                      <a:pPr>
                        <a:spcAft>
                          <a:spcPts val="0"/>
                        </a:spcAft>
                      </a:pPr>
                      <a:r>
                        <a:rPr lang="ru-RU" sz="1400" dirty="0">
                          <a:effectLst/>
                          <a:latin typeface="Times New Roman" panose="02020603050405020304" pitchFamily="18" charset="0"/>
                          <a:ea typeface="Times New Roman" panose="02020603050405020304" pitchFamily="18" charset="0"/>
                        </a:rPr>
                        <a:t>Доля рабочих мест, обеспеченных необходимым компьютерным оборудованием и услугами связи в соответствии с требованиями нормативных правовых актов Московской области</a:t>
                      </a:r>
                    </a:p>
                  </a:txBody>
                  <a:tcPr marL="68580" marR="68580" marT="0" marB="0">
                    <a:solidFill>
                      <a:schemeClr val="bg2"/>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Отраслевой</a:t>
                      </a:r>
                    </a:p>
                  </a:txBody>
                  <a:tcPr marL="68580" marR="68580" marT="0" marB="0">
                    <a:solidFill>
                      <a:schemeClr val="bg2"/>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процент</a:t>
                      </a:r>
                    </a:p>
                  </a:txBody>
                  <a:tcPr marL="68580" marR="68580" marT="0" marB="0">
                    <a:solidFill>
                      <a:schemeClr val="bg2"/>
                    </a:solidFill>
                  </a:tcPr>
                </a:tc>
                <a:tc>
                  <a:txBody>
                    <a:bodyPr/>
                    <a:lstStyle/>
                    <a:p>
                      <a:pPr algn="ctr">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rPr>
                        <a:t>100</a:t>
                      </a:r>
                    </a:p>
                  </a:txBody>
                  <a:tcPr marL="68580" marR="68580" marT="0" marB="0">
                    <a:solidFill>
                      <a:schemeClr val="bg2"/>
                    </a:solidFill>
                  </a:tcPr>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100</a:t>
                      </a:r>
                    </a:p>
                  </a:txBody>
                  <a:tcPr marL="68580" marR="68580" marT="0" marB="0">
                    <a:solidFill>
                      <a:schemeClr val="bg2"/>
                    </a:solidFill>
                  </a:tcPr>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100</a:t>
                      </a:r>
                    </a:p>
                  </a:txBody>
                  <a:tcPr marL="68580" marR="68580" marT="0" marB="0">
                    <a:solidFill>
                      <a:schemeClr val="bg2"/>
                    </a:solidFill>
                  </a:tcPr>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100</a:t>
                      </a:r>
                    </a:p>
                  </a:txBody>
                  <a:tcPr marL="68580" marR="68580" marT="0" marB="0">
                    <a:solidFill>
                      <a:schemeClr val="bg2"/>
                    </a:solidFill>
                  </a:tcPr>
                </a:tc>
                <a:extLst>
                  <a:ext uri="{0D108BD9-81ED-4DB2-BD59-A6C34878D82A}">
                    <a16:rowId xmlns="" xmlns:a16="http://schemas.microsoft.com/office/drawing/2014/main" val="10001"/>
                  </a:ext>
                </a:extLst>
              </a:tr>
              <a:tr h="437791">
                <a:tc>
                  <a:txBody>
                    <a:bodyPr/>
                    <a:lstStyle/>
                    <a:p>
                      <a:pPr>
                        <a:spcAft>
                          <a:spcPts val="0"/>
                        </a:spcAft>
                      </a:pPr>
                      <a:r>
                        <a:rPr lang="ru-RU" sz="1400">
                          <a:effectLst/>
                          <a:latin typeface="Times New Roman" panose="02020603050405020304" pitchFamily="18" charset="0"/>
                          <a:ea typeface="Times New Roman" panose="02020603050405020304" pitchFamily="18" charset="0"/>
                        </a:rPr>
                        <a:t>Стоимостная доля закупаемого и арендуемого ОМСУ муниципального образования Московской области иностранного ПО</a:t>
                      </a:r>
                    </a:p>
                  </a:txBody>
                  <a:tcPr marL="68580" marR="68580" marT="0" marB="0">
                    <a:solidFill>
                      <a:schemeClr val="bg2"/>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Отраслевой</a:t>
                      </a:r>
                    </a:p>
                  </a:txBody>
                  <a:tcPr marL="68580" marR="68580" marT="0" marB="0">
                    <a:solidFill>
                      <a:schemeClr val="bg2"/>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процент</a:t>
                      </a:r>
                    </a:p>
                  </a:txBody>
                  <a:tcPr marL="68580" marR="68580" marT="0" marB="0">
                    <a:solidFill>
                      <a:schemeClr val="bg2"/>
                    </a:solidFill>
                  </a:tcPr>
                </a:tc>
                <a:tc>
                  <a:txBody>
                    <a:bodyPr/>
                    <a:lstStyle/>
                    <a:p>
                      <a:pPr algn="ctr">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rPr>
                        <a:t>25</a:t>
                      </a:r>
                    </a:p>
                  </a:txBody>
                  <a:tcPr marL="68580" marR="68580" marT="0" marB="0">
                    <a:solidFill>
                      <a:schemeClr val="bg2"/>
                    </a:solidFill>
                  </a:tcPr>
                </a:tc>
                <a:tc>
                  <a:txBody>
                    <a:bodyPr/>
                    <a:lstStyle/>
                    <a:p>
                      <a:pPr algn="ctr">
                        <a:spcAft>
                          <a:spcPts val="0"/>
                        </a:spcAft>
                      </a:pPr>
                      <a:r>
                        <a:rPr lang="ru-RU" sz="1400" dirty="0" smtClean="0">
                          <a:effectLst/>
                          <a:latin typeface="Times New Roman" panose="02020603050405020304" pitchFamily="18" charset="0"/>
                          <a:ea typeface="Times New Roman" panose="02020603050405020304" pitchFamily="18" charset="0"/>
                        </a:rPr>
                        <a:t>10</a:t>
                      </a:r>
                      <a:endParaRPr lang="ru-RU" sz="1400" dirty="0">
                        <a:effectLst/>
                        <a:latin typeface="Times New Roman" panose="02020603050405020304" pitchFamily="18" charset="0"/>
                        <a:ea typeface="Times New Roman" panose="02020603050405020304" pitchFamily="18" charset="0"/>
                      </a:endParaRPr>
                    </a:p>
                  </a:txBody>
                  <a:tcPr marL="68580" marR="68580" marT="0" marB="0">
                    <a:solidFill>
                      <a:schemeClr val="bg2"/>
                    </a:solidFill>
                  </a:tcPr>
                </a:tc>
                <a:tc>
                  <a:txBody>
                    <a:bodyPr/>
                    <a:lstStyle/>
                    <a:p>
                      <a:pPr algn="ctr">
                        <a:spcAft>
                          <a:spcPts val="0"/>
                        </a:spcAft>
                      </a:pPr>
                      <a:r>
                        <a:rPr lang="ru-RU" sz="1400" dirty="0" smtClean="0">
                          <a:effectLst/>
                          <a:latin typeface="Times New Roman" panose="02020603050405020304" pitchFamily="18" charset="0"/>
                          <a:ea typeface="Times New Roman" panose="02020603050405020304" pitchFamily="18" charset="0"/>
                        </a:rPr>
                        <a:t>5</a:t>
                      </a:r>
                      <a:endParaRPr lang="ru-RU" sz="1400" dirty="0">
                        <a:effectLst/>
                        <a:latin typeface="Times New Roman" panose="02020603050405020304" pitchFamily="18" charset="0"/>
                        <a:ea typeface="Times New Roman" panose="02020603050405020304" pitchFamily="18" charset="0"/>
                      </a:endParaRPr>
                    </a:p>
                  </a:txBody>
                  <a:tcPr marL="68580" marR="68580" marT="0" marB="0">
                    <a:solidFill>
                      <a:schemeClr val="bg2"/>
                    </a:solidFill>
                  </a:tcPr>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5</a:t>
                      </a:r>
                    </a:p>
                  </a:txBody>
                  <a:tcPr marL="68580" marR="68580" marT="0" marB="0">
                    <a:solidFill>
                      <a:schemeClr val="bg2"/>
                    </a:solidFill>
                  </a:tcPr>
                </a:tc>
                <a:extLst>
                  <a:ext uri="{0D108BD9-81ED-4DB2-BD59-A6C34878D82A}">
                    <a16:rowId xmlns="" xmlns:a16="http://schemas.microsoft.com/office/drawing/2014/main" val="10002"/>
                  </a:ext>
                </a:extLst>
              </a:tr>
              <a:tr h="1079521">
                <a:tc>
                  <a:txBody>
                    <a:bodyPr/>
                    <a:lstStyle/>
                    <a:p>
                      <a:pPr>
                        <a:spcAft>
                          <a:spcPts val="0"/>
                        </a:spcAft>
                      </a:pPr>
                      <a:r>
                        <a:rPr lang="ru-RU" sz="1400" dirty="0">
                          <a:effectLst/>
                          <a:latin typeface="Times New Roman" panose="02020603050405020304" pitchFamily="18" charset="0"/>
                          <a:ea typeface="Times New Roman" panose="02020603050405020304" pitchFamily="18" charset="0"/>
                        </a:rPr>
                        <a:t>Увеличение доли защищенных по требованиям безопасности информации информационных систем, используемых ОМСУ муниципального образования Московской области, в соответствии с категорией обрабатываемой информации, а также персональных компьютеров, используемых на рабочих местах работников, обеспеченных антивирусным программным обеспечением с регулярным обновлением соответствующих баз</a:t>
                      </a:r>
                    </a:p>
                  </a:txBody>
                  <a:tcPr marL="68580" marR="68580" marT="0" marB="0">
                    <a:solidFill>
                      <a:schemeClr val="bg2"/>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Отраслевой</a:t>
                      </a:r>
                    </a:p>
                  </a:txBody>
                  <a:tcPr marL="68580" marR="68580" marT="0" marB="0">
                    <a:solidFill>
                      <a:schemeClr val="bg2"/>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процент</a:t>
                      </a:r>
                    </a:p>
                  </a:txBody>
                  <a:tcPr marL="68580" marR="68580" marT="0" marB="0">
                    <a:solidFill>
                      <a:schemeClr val="bg2"/>
                    </a:solidFill>
                  </a:tcPr>
                </a:tc>
                <a:tc>
                  <a:txBody>
                    <a:bodyPr/>
                    <a:lstStyle/>
                    <a:p>
                      <a:pPr algn="ctr">
                        <a:spcAft>
                          <a:spcPts val="0"/>
                        </a:spcAft>
                      </a:pPr>
                      <a:r>
                        <a:rPr lang="en-US" sz="1400" b="0" dirty="0">
                          <a:solidFill>
                            <a:schemeClr val="tx1"/>
                          </a:solidFill>
                          <a:effectLst/>
                          <a:latin typeface="Times New Roman" panose="02020603050405020304" pitchFamily="18" charset="0"/>
                          <a:ea typeface="Times New Roman" panose="02020603050405020304" pitchFamily="18" charset="0"/>
                        </a:rPr>
                        <a:t>97</a:t>
                      </a:r>
                      <a:endParaRPr lang="ru-RU" sz="14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solidFill>
                      <a:schemeClr val="bg2"/>
                    </a:solidFill>
                  </a:tcPr>
                </a:tc>
                <a:tc>
                  <a:txBody>
                    <a:bodyPr/>
                    <a:lstStyle/>
                    <a:p>
                      <a:pPr algn="ctr">
                        <a:spcAft>
                          <a:spcPts val="0"/>
                        </a:spcAft>
                      </a:pPr>
                      <a:r>
                        <a:rPr lang="ru-RU" sz="1400" dirty="0" smtClean="0">
                          <a:effectLst/>
                          <a:latin typeface="Times New Roman" panose="02020603050405020304" pitchFamily="18" charset="0"/>
                          <a:ea typeface="Times New Roman" panose="02020603050405020304" pitchFamily="18" charset="0"/>
                        </a:rPr>
                        <a:t>100</a:t>
                      </a:r>
                      <a:endParaRPr lang="ru-RU" sz="1400" dirty="0">
                        <a:effectLst/>
                        <a:latin typeface="Times New Roman" panose="02020603050405020304" pitchFamily="18" charset="0"/>
                        <a:ea typeface="Times New Roman" panose="02020603050405020304" pitchFamily="18" charset="0"/>
                      </a:endParaRPr>
                    </a:p>
                  </a:txBody>
                  <a:tcPr marL="68580" marR="68580" marT="0" marB="0">
                    <a:solidFill>
                      <a:schemeClr val="bg2"/>
                    </a:solidFill>
                  </a:tcPr>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100</a:t>
                      </a:r>
                    </a:p>
                  </a:txBody>
                  <a:tcPr marL="68580" marR="68580" marT="0" marB="0">
                    <a:solidFill>
                      <a:schemeClr val="bg2"/>
                    </a:solidFill>
                  </a:tcPr>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100</a:t>
                      </a:r>
                    </a:p>
                  </a:txBody>
                  <a:tcPr marL="68580" marR="68580" marT="0" marB="0">
                    <a:solidFill>
                      <a:schemeClr val="bg2"/>
                    </a:solidFill>
                  </a:tcPr>
                </a:tc>
                <a:extLst>
                  <a:ext uri="{0D108BD9-81ED-4DB2-BD59-A6C34878D82A}">
                    <a16:rowId xmlns="" xmlns:a16="http://schemas.microsoft.com/office/drawing/2014/main" val="10003"/>
                  </a:ext>
                </a:extLst>
              </a:tr>
              <a:tr h="457425">
                <a:tc>
                  <a:txBody>
                    <a:bodyPr/>
                    <a:lstStyle/>
                    <a:p>
                      <a:pPr>
                        <a:spcAft>
                          <a:spcPts val="0"/>
                        </a:spcAft>
                      </a:pPr>
                      <a:r>
                        <a:rPr lang="ru-RU" sz="1400">
                          <a:effectLst/>
                          <a:latin typeface="Times New Roman" panose="02020603050405020304" pitchFamily="18" charset="0"/>
                          <a:ea typeface="Times New Roman" panose="02020603050405020304" pitchFamily="18" charset="0"/>
                        </a:rPr>
                        <a:t>Доля работников ОМСУ муниципального образования Московской области, обеспеченных средствами электронной подписи в соответствии с установленными требованиями</a:t>
                      </a:r>
                    </a:p>
                  </a:txBody>
                  <a:tcPr marL="68580" marR="68580" marT="0" marB="0">
                    <a:solidFill>
                      <a:schemeClr val="bg2"/>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Отраслевой</a:t>
                      </a:r>
                    </a:p>
                  </a:txBody>
                  <a:tcPr marL="68580" marR="68580" marT="0" marB="0">
                    <a:solidFill>
                      <a:schemeClr val="bg2"/>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процент</a:t>
                      </a:r>
                    </a:p>
                  </a:txBody>
                  <a:tcPr marL="68580" marR="68580" marT="0" marB="0">
                    <a:solidFill>
                      <a:schemeClr val="bg2"/>
                    </a:solidFill>
                  </a:tcPr>
                </a:tc>
                <a:tc>
                  <a:txBody>
                    <a:bodyPr/>
                    <a:lstStyle/>
                    <a:p>
                      <a:pPr algn="ctr">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rPr>
                        <a:t>100</a:t>
                      </a:r>
                    </a:p>
                  </a:txBody>
                  <a:tcPr marL="68580" marR="68580" marT="0" marB="0">
                    <a:solidFill>
                      <a:schemeClr val="bg2"/>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100</a:t>
                      </a:r>
                    </a:p>
                  </a:txBody>
                  <a:tcPr marL="68580" marR="68580" marT="0" marB="0">
                    <a:solidFill>
                      <a:schemeClr val="bg2"/>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100</a:t>
                      </a:r>
                    </a:p>
                  </a:txBody>
                  <a:tcPr marL="68580" marR="68580" marT="0" marB="0">
                    <a:solidFill>
                      <a:schemeClr val="bg2"/>
                    </a:solidFill>
                  </a:tcPr>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100</a:t>
                      </a:r>
                    </a:p>
                  </a:txBody>
                  <a:tcPr marL="68580" marR="68580" marT="0" marB="0">
                    <a:solidFill>
                      <a:schemeClr val="bg2"/>
                    </a:solidFill>
                  </a:tcPr>
                </a:tc>
                <a:extLst>
                  <a:ext uri="{0D108BD9-81ED-4DB2-BD59-A6C34878D82A}">
                    <a16:rowId xmlns="" xmlns:a16="http://schemas.microsoft.com/office/drawing/2014/main" val="10004"/>
                  </a:ext>
                </a:extLst>
              </a:tr>
              <a:tr h="1059887">
                <a:tc>
                  <a:txBody>
                    <a:bodyPr/>
                    <a:lstStyle/>
                    <a:p>
                      <a:pPr>
                        <a:spcAft>
                          <a:spcPts val="0"/>
                        </a:spcAft>
                      </a:pPr>
                      <a:r>
                        <a:rPr lang="ru-RU" sz="1400">
                          <a:effectLst/>
                          <a:latin typeface="Times New Roman" panose="02020603050405020304" pitchFamily="18" charset="0"/>
                          <a:ea typeface="Times New Roman" panose="02020603050405020304" pitchFamily="18" charset="0"/>
                        </a:rPr>
                        <a:t>Доля документов служебной переписки ОМСУ муниципального образования Московской области и их подведомственных учреждений с ЦИОГВ и ГО Московской области, подведомственными ЦИОГВ и ГО Московской области организациями и учреждениями, не содержащих персональные данные и конфиденциальные сведения и направляемых исключительно в электронном виде с использованием МСЭД и средств электронной подписи</a:t>
                      </a:r>
                    </a:p>
                  </a:txBody>
                  <a:tcPr marL="68580" marR="68580" marT="0" marB="0">
                    <a:solidFill>
                      <a:schemeClr val="bg2"/>
                    </a:solidFill>
                  </a:tcPr>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Отраслевой</a:t>
                      </a:r>
                    </a:p>
                  </a:txBody>
                  <a:tcPr marL="68580" marR="68580" marT="0" marB="0">
                    <a:solidFill>
                      <a:schemeClr val="bg2"/>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процент</a:t>
                      </a:r>
                    </a:p>
                  </a:txBody>
                  <a:tcPr marL="68580" marR="68580" marT="0" marB="0">
                    <a:solidFill>
                      <a:schemeClr val="bg2"/>
                    </a:solidFill>
                  </a:tcPr>
                </a:tc>
                <a:tc>
                  <a:txBody>
                    <a:bodyPr/>
                    <a:lstStyle/>
                    <a:p>
                      <a:pPr algn="ctr">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rPr>
                        <a:t>100</a:t>
                      </a:r>
                    </a:p>
                  </a:txBody>
                  <a:tcPr marL="68580" marR="68580" marT="0" marB="0">
                    <a:solidFill>
                      <a:schemeClr val="bg2"/>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100</a:t>
                      </a:r>
                    </a:p>
                  </a:txBody>
                  <a:tcPr marL="68580" marR="68580" marT="0" marB="0">
                    <a:solidFill>
                      <a:schemeClr val="bg2"/>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100</a:t>
                      </a:r>
                    </a:p>
                  </a:txBody>
                  <a:tcPr marL="68580" marR="68580" marT="0" marB="0">
                    <a:solidFill>
                      <a:schemeClr val="bg2"/>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100</a:t>
                      </a:r>
                    </a:p>
                  </a:txBody>
                  <a:tcPr marL="68580" marR="68580" marT="0" marB="0">
                    <a:solidFill>
                      <a:schemeClr val="bg2"/>
                    </a:solidFill>
                  </a:tcPr>
                </a:tc>
                <a:extLst>
                  <a:ext uri="{0D108BD9-81ED-4DB2-BD59-A6C34878D82A}">
                    <a16:rowId xmlns="" xmlns:a16="http://schemas.microsoft.com/office/drawing/2014/main" val="10005"/>
                  </a:ext>
                </a:extLst>
              </a:tr>
              <a:tr h="437791">
                <a:tc>
                  <a:txBody>
                    <a:bodyPr/>
                    <a:lstStyle/>
                    <a:p>
                      <a:pPr>
                        <a:spcAft>
                          <a:spcPts val="0"/>
                        </a:spcAft>
                      </a:pPr>
                      <a:r>
                        <a:rPr lang="ru-RU" sz="1400">
                          <a:effectLst/>
                          <a:latin typeface="Times New Roman" panose="02020603050405020304" pitchFamily="18" charset="0"/>
                          <a:ea typeface="Times New Roman" panose="02020603050405020304" pitchFamily="18" charset="0"/>
                        </a:rPr>
                        <a:t>Увеличение доли граждан, использующих механизм получения государственных и муниципальных услуг в электронной форме</a:t>
                      </a:r>
                    </a:p>
                  </a:txBody>
                  <a:tcPr marL="68580" marR="68580" marT="0" marB="0">
                    <a:solidFill>
                      <a:schemeClr val="bg2"/>
                    </a:solidFill>
                  </a:tcPr>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Указной</a:t>
                      </a:r>
                    </a:p>
                  </a:txBody>
                  <a:tcPr marL="68580" marR="68580" marT="0" marB="0">
                    <a:solidFill>
                      <a:schemeClr val="bg2"/>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процент</a:t>
                      </a:r>
                    </a:p>
                  </a:txBody>
                  <a:tcPr marL="68580" marR="68580" marT="0" marB="0">
                    <a:solidFill>
                      <a:schemeClr val="bg2"/>
                    </a:solidFill>
                  </a:tcPr>
                </a:tc>
                <a:tc>
                  <a:txBody>
                    <a:bodyPr/>
                    <a:lstStyle/>
                    <a:p>
                      <a:pPr algn="ctr">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rPr>
                        <a:t>8</a:t>
                      </a:r>
                      <a:r>
                        <a:rPr lang="en-US" sz="1400" b="0" dirty="0">
                          <a:solidFill>
                            <a:schemeClr val="tx1"/>
                          </a:solidFill>
                          <a:effectLst/>
                          <a:latin typeface="Times New Roman" panose="02020603050405020304" pitchFamily="18" charset="0"/>
                          <a:ea typeface="Times New Roman" panose="02020603050405020304" pitchFamily="18" charset="0"/>
                        </a:rPr>
                        <a:t>5</a:t>
                      </a:r>
                      <a:endParaRPr lang="ru-RU" sz="14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solidFill>
                      <a:schemeClr val="bg2"/>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8</a:t>
                      </a:r>
                      <a:r>
                        <a:rPr lang="en-US" sz="1400" dirty="0">
                          <a:effectLst/>
                          <a:latin typeface="Times New Roman" panose="02020603050405020304" pitchFamily="18" charset="0"/>
                          <a:ea typeface="Times New Roman" panose="02020603050405020304" pitchFamily="18" charset="0"/>
                        </a:rPr>
                        <a:t>5</a:t>
                      </a:r>
                      <a:endParaRPr lang="ru-RU" sz="1400" dirty="0">
                        <a:effectLst/>
                        <a:latin typeface="Times New Roman" panose="02020603050405020304" pitchFamily="18" charset="0"/>
                        <a:ea typeface="Times New Roman" panose="02020603050405020304" pitchFamily="18" charset="0"/>
                      </a:endParaRPr>
                    </a:p>
                  </a:txBody>
                  <a:tcPr marL="68580" marR="68580" marT="0" marB="0">
                    <a:solidFill>
                      <a:schemeClr val="bg2"/>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85</a:t>
                      </a:r>
                    </a:p>
                  </a:txBody>
                  <a:tcPr marL="68580" marR="68580" marT="0" marB="0">
                    <a:solidFill>
                      <a:schemeClr val="bg2"/>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85</a:t>
                      </a:r>
                    </a:p>
                  </a:txBody>
                  <a:tcPr marL="68580" marR="68580" marT="0" marB="0">
                    <a:solidFill>
                      <a:schemeClr val="bg2"/>
                    </a:solidFill>
                  </a:tcP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258211903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graphicFrame>
        <p:nvGraphicFramePr>
          <p:cNvPr id="3" name="Объект 2"/>
          <p:cNvGraphicFramePr>
            <a:graphicFrameLocks noGrp="1"/>
          </p:cNvGraphicFramePr>
          <p:nvPr>
            <p:ph/>
            <p:extLst>
              <p:ext uri="{D42A27DB-BD31-4B8C-83A1-F6EECF244321}">
                <p14:modId xmlns:p14="http://schemas.microsoft.com/office/powerpoint/2010/main" val="515915659"/>
              </p:ext>
            </p:extLst>
          </p:nvPr>
        </p:nvGraphicFramePr>
        <p:xfrm>
          <a:off x="320042" y="148589"/>
          <a:ext cx="11727178" cy="6616889"/>
        </p:xfrm>
        <a:graphic>
          <a:graphicData uri="http://schemas.openxmlformats.org/drawingml/2006/table">
            <a:tbl>
              <a:tblPr firstRow="1" bandRow="1">
                <a:tableStyleId>{5C22544A-7EE6-4342-B048-85BDC9FD1C3A}</a:tableStyleId>
              </a:tblPr>
              <a:tblGrid>
                <a:gridCol w="6789972">
                  <a:extLst>
                    <a:ext uri="{9D8B030D-6E8A-4147-A177-3AD203B41FA5}">
                      <a16:colId xmlns="" xmlns:a16="http://schemas.microsoft.com/office/drawing/2014/main" val="20000"/>
                    </a:ext>
                  </a:extLst>
                </a:gridCol>
                <a:gridCol w="1052709">
                  <a:extLst>
                    <a:ext uri="{9D8B030D-6E8A-4147-A177-3AD203B41FA5}">
                      <a16:colId xmlns="" xmlns:a16="http://schemas.microsoft.com/office/drawing/2014/main" val="20001"/>
                    </a:ext>
                  </a:extLst>
                </a:gridCol>
                <a:gridCol w="1030045">
                  <a:extLst>
                    <a:ext uri="{9D8B030D-6E8A-4147-A177-3AD203B41FA5}">
                      <a16:colId xmlns="" xmlns:a16="http://schemas.microsoft.com/office/drawing/2014/main" val="20002"/>
                    </a:ext>
                  </a:extLst>
                </a:gridCol>
                <a:gridCol w="822723"/>
                <a:gridCol w="505531">
                  <a:extLst>
                    <a:ext uri="{9D8B030D-6E8A-4147-A177-3AD203B41FA5}">
                      <a16:colId xmlns="" xmlns:a16="http://schemas.microsoft.com/office/drawing/2014/main" val="20003"/>
                    </a:ext>
                  </a:extLst>
                </a:gridCol>
                <a:gridCol w="789781">
                  <a:extLst>
                    <a:ext uri="{9D8B030D-6E8A-4147-A177-3AD203B41FA5}">
                      <a16:colId xmlns="" xmlns:a16="http://schemas.microsoft.com/office/drawing/2014/main" val="20004"/>
                    </a:ext>
                  </a:extLst>
                </a:gridCol>
                <a:gridCol w="736417">
                  <a:extLst>
                    <a:ext uri="{9D8B030D-6E8A-4147-A177-3AD203B41FA5}">
                      <a16:colId xmlns="" xmlns:a16="http://schemas.microsoft.com/office/drawing/2014/main" val="20005"/>
                    </a:ext>
                  </a:extLst>
                </a:gridCol>
              </a:tblGrid>
              <a:tr h="757246">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Показатель реализации мероприятий</a:t>
                      </a:r>
                    </a:p>
                  </a:txBody>
                  <a:tcPr>
                    <a:solidFill>
                      <a:schemeClr val="bg2"/>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Тип показателя</a:t>
                      </a:r>
                    </a:p>
                  </a:txBody>
                  <a:tcPr marL="39370" marR="39370" marT="64770" marB="64770" anchor="ctr">
                    <a:solidFill>
                      <a:schemeClr val="bg2"/>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Единица измерения</a:t>
                      </a:r>
                    </a:p>
                  </a:txBody>
                  <a:tcPr marL="39370" marR="39370" marT="64770" marB="64770" anchor="ctr">
                    <a:solidFill>
                      <a:schemeClr val="bg2"/>
                    </a:solidFill>
                  </a:tcPr>
                </a:tc>
                <a:tc>
                  <a:txBody>
                    <a:bodyPr/>
                    <a:lstStyle/>
                    <a:p>
                      <a:pPr algn="ctr">
                        <a:lnSpc>
                          <a:spcPct val="115000"/>
                        </a:lnSpc>
                        <a:spcAft>
                          <a:spcPts val="0"/>
                        </a:spcAft>
                      </a:pPr>
                      <a:r>
                        <a:rPr lang="ru-RU" sz="1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2020</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bg2"/>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2021</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bg2"/>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2022</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bg2"/>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2023</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bg2"/>
                    </a:solidFill>
                  </a:tcPr>
                </a:tc>
                <a:extLst>
                  <a:ext uri="{0D108BD9-81ED-4DB2-BD59-A6C34878D82A}">
                    <a16:rowId xmlns="" xmlns:a16="http://schemas.microsoft.com/office/drawing/2014/main" val="10000"/>
                  </a:ext>
                </a:extLst>
              </a:tr>
              <a:tr h="248595">
                <a:tc>
                  <a:txBody>
                    <a:bodyPr/>
                    <a:lstStyle/>
                    <a:p>
                      <a:pPr>
                        <a:spcAft>
                          <a:spcPts val="0"/>
                        </a:spcAft>
                      </a:pPr>
                      <a:r>
                        <a:rPr lang="ru-RU" sz="1400" dirty="0">
                          <a:effectLst/>
                          <a:latin typeface="Times New Roman" panose="02020603050405020304" pitchFamily="18" charset="0"/>
                          <a:ea typeface="Times New Roman" panose="02020603050405020304" pitchFamily="18" charset="0"/>
                        </a:rPr>
                        <a:t>Увеличение доли граждан, зарегистрированных в ЕСИА</a:t>
                      </a:r>
                    </a:p>
                  </a:txBody>
                  <a:tcPr marL="68580" marR="68580" marT="0" marB="0">
                    <a:solidFill>
                      <a:schemeClr val="bg2"/>
                    </a:solidFill>
                  </a:tcPr>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Отраслевой</a:t>
                      </a:r>
                    </a:p>
                  </a:txBody>
                  <a:tcPr marL="68580" marR="68580" marT="0" marB="0">
                    <a:solidFill>
                      <a:schemeClr val="bg2"/>
                    </a:solidFill>
                  </a:tcPr>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процент</a:t>
                      </a:r>
                    </a:p>
                  </a:txBody>
                  <a:tcPr marL="68580" marR="68580" marT="0" marB="0">
                    <a:solidFill>
                      <a:schemeClr val="bg2"/>
                    </a:solidFill>
                  </a:tcPr>
                </a:tc>
                <a:tc>
                  <a:txBody>
                    <a:bodyPr/>
                    <a:lstStyle/>
                    <a:p>
                      <a:pPr algn="ctr">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rPr>
                        <a:t>75</a:t>
                      </a:r>
                    </a:p>
                  </a:txBody>
                  <a:tcPr marL="68580" marR="68580" marT="0" marB="0">
                    <a:solidFill>
                      <a:schemeClr val="bg2"/>
                    </a:solidFill>
                  </a:tcPr>
                </a:tc>
                <a:tc>
                  <a:txBody>
                    <a:bodyPr/>
                    <a:lstStyle/>
                    <a:p>
                      <a:pPr algn="ctr">
                        <a:spcAft>
                          <a:spcPts val="0"/>
                        </a:spcAft>
                      </a:pPr>
                      <a:r>
                        <a:rPr lang="ru-RU" sz="1400" dirty="0" smtClean="0">
                          <a:effectLst/>
                          <a:latin typeface="Times New Roman" panose="02020603050405020304" pitchFamily="18" charset="0"/>
                          <a:ea typeface="Times New Roman" panose="02020603050405020304" pitchFamily="18" charset="0"/>
                        </a:rPr>
                        <a:t>80</a:t>
                      </a:r>
                      <a:endParaRPr lang="ru-RU" sz="1400" dirty="0">
                        <a:effectLst/>
                        <a:latin typeface="Times New Roman" panose="02020603050405020304" pitchFamily="18" charset="0"/>
                        <a:ea typeface="Times New Roman" panose="02020603050405020304" pitchFamily="18" charset="0"/>
                      </a:endParaRPr>
                    </a:p>
                  </a:txBody>
                  <a:tcPr marL="68580" marR="68580" marT="0" marB="0">
                    <a:solidFill>
                      <a:schemeClr val="bg2"/>
                    </a:solidFill>
                  </a:tcPr>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80</a:t>
                      </a:r>
                    </a:p>
                  </a:txBody>
                  <a:tcPr marL="68580" marR="68580" marT="0" marB="0">
                    <a:solidFill>
                      <a:schemeClr val="bg2"/>
                    </a:solidFill>
                  </a:tcPr>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80</a:t>
                      </a:r>
                    </a:p>
                  </a:txBody>
                  <a:tcPr marL="68580" marR="68580" marT="0" marB="0">
                    <a:solidFill>
                      <a:schemeClr val="bg2"/>
                    </a:solidFill>
                  </a:tcPr>
                </a:tc>
                <a:extLst>
                  <a:ext uri="{0D108BD9-81ED-4DB2-BD59-A6C34878D82A}">
                    <a16:rowId xmlns="" xmlns:a16="http://schemas.microsoft.com/office/drawing/2014/main" val="10001"/>
                  </a:ext>
                </a:extLst>
              </a:tr>
              <a:tr h="435195">
                <a:tc>
                  <a:txBody>
                    <a:bodyPr/>
                    <a:lstStyle/>
                    <a:p>
                      <a:pPr>
                        <a:spcAft>
                          <a:spcPts val="0"/>
                        </a:spcAft>
                      </a:pPr>
                      <a:r>
                        <a:rPr lang="ru-RU" sz="1400" dirty="0">
                          <a:effectLst/>
                          <a:latin typeface="Times New Roman" panose="02020603050405020304" pitchFamily="18" charset="0"/>
                          <a:ea typeface="Times New Roman" panose="02020603050405020304" pitchFamily="18" charset="0"/>
                        </a:rPr>
                        <a:t>Качественные услуги – Доля муниципальных (государственных) услуг, по которым нарушены регламентные сроки</a:t>
                      </a:r>
                    </a:p>
                  </a:txBody>
                  <a:tcPr marL="68580" marR="68580" marT="0" marB="0">
                    <a:solidFill>
                      <a:schemeClr val="bg2"/>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Рейтинг-50</a:t>
                      </a:r>
                    </a:p>
                  </a:txBody>
                  <a:tcPr marL="68580" marR="68580" marT="0" marB="0">
                    <a:solidFill>
                      <a:schemeClr val="bg2"/>
                    </a:solidFill>
                  </a:tcPr>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процент</a:t>
                      </a:r>
                    </a:p>
                  </a:txBody>
                  <a:tcPr marL="68580" marR="68580" marT="0" marB="0">
                    <a:solidFill>
                      <a:schemeClr val="bg2"/>
                    </a:solidFill>
                  </a:tcPr>
                </a:tc>
                <a:tc>
                  <a:txBody>
                    <a:bodyPr/>
                    <a:lstStyle/>
                    <a:p>
                      <a:pPr algn="ctr">
                        <a:spcAft>
                          <a:spcPts val="0"/>
                        </a:spcAft>
                      </a:pPr>
                      <a:r>
                        <a:rPr lang="en-US" sz="1400" b="0" dirty="0">
                          <a:solidFill>
                            <a:schemeClr val="tx1"/>
                          </a:solidFill>
                          <a:effectLst/>
                          <a:latin typeface="Times New Roman" panose="02020603050405020304" pitchFamily="18" charset="0"/>
                          <a:ea typeface="Times New Roman" panose="02020603050405020304" pitchFamily="18" charset="0"/>
                        </a:rPr>
                        <a:t>2</a:t>
                      </a:r>
                      <a:endParaRPr lang="ru-RU" sz="14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solidFill>
                      <a:schemeClr val="bg2"/>
                    </a:solidFill>
                  </a:tcPr>
                </a:tc>
                <a:tc>
                  <a:txBody>
                    <a:bodyPr/>
                    <a:lstStyle/>
                    <a:p>
                      <a:pPr algn="ctr">
                        <a:spcAft>
                          <a:spcPts val="0"/>
                        </a:spcAft>
                      </a:pPr>
                      <a:r>
                        <a:rPr lang="en-US" sz="1400">
                          <a:effectLst/>
                          <a:latin typeface="Times New Roman" panose="02020603050405020304" pitchFamily="18" charset="0"/>
                          <a:ea typeface="Times New Roman" panose="02020603050405020304" pitchFamily="18" charset="0"/>
                        </a:rPr>
                        <a:t>2</a:t>
                      </a:r>
                      <a:endParaRPr lang="ru-RU" sz="1400">
                        <a:effectLst/>
                        <a:latin typeface="Times New Roman" panose="02020603050405020304" pitchFamily="18" charset="0"/>
                        <a:ea typeface="Times New Roman" panose="02020603050405020304" pitchFamily="18" charset="0"/>
                      </a:endParaRPr>
                    </a:p>
                  </a:txBody>
                  <a:tcPr marL="68580" marR="68580" marT="0" marB="0">
                    <a:solidFill>
                      <a:schemeClr val="bg2"/>
                    </a:solidFill>
                  </a:tcPr>
                </a:tc>
                <a:tc>
                  <a:txBody>
                    <a:bodyPr/>
                    <a:lstStyle/>
                    <a:p>
                      <a:pPr algn="ctr">
                        <a:spcAft>
                          <a:spcPts val="0"/>
                        </a:spcAft>
                      </a:pPr>
                      <a:r>
                        <a:rPr lang="en-US" sz="1400">
                          <a:effectLst/>
                          <a:latin typeface="Times New Roman" panose="02020603050405020304" pitchFamily="18" charset="0"/>
                          <a:ea typeface="Times New Roman" panose="02020603050405020304" pitchFamily="18" charset="0"/>
                        </a:rPr>
                        <a:t>2</a:t>
                      </a:r>
                      <a:endParaRPr lang="ru-RU" sz="1400">
                        <a:effectLst/>
                        <a:latin typeface="Times New Roman" panose="02020603050405020304" pitchFamily="18" charset="0"/>
                        <a:ea typeface="Times New Roman" panose="02020603050405020304" pitchFamily="18" charset="0"/>
                      </a:endParaRPr>
                    </a:p>
                  </a:txBody>
                  <a:tcPr marL="68580" marR="68580" marT="0" marB="0">
                    <a:solidFill>
                      <a:schemeClr val="bg2"/>
                    </a:solidFill>
                  </a:tcPr>
                </a:tc>
                <a:tc>
                  <a:txBody>
                    <a:bodyPr/>
                    <a:lstStyle/>
                    <a:p>
                      <a:pPr algn="ctr">
                        <a:spcAft>
                          <a:spcPts val="0"/>
                        </a:spcAft>
                      </a:pPr>
                      <a:r>
                        <a:rPr lang="en-US" sz="1400">
                          <a:effectLst/>
                          <a:latin typeface="Times New Roman" panose="02020603050405020304" pitchFamily="18" charset="0"/>
                          <a:ea typeface="Times New Roman" panose="02020603050405020304" pitchFamily="18" charset="0"/>
                        </a:rPr>
                        <a:t>2</a:t>
                      </a:r>
                      <a:endParaRPr lang="ru-RU" sz="1400">
                        <a:effectLst/>
                        <a:latin typeface="Times New Roman" panose="02020603050405020304" pitchFamily="18" charset="0"/>
                        <a:ea typeface="Times New Roman" panose="02020603050405020304" pitchFamily="18" charset="0"/>
                      </a:endParaRPr>
                    </a:p>
                  </a:txBody>
                  <a:tcPr marL="68580" marR="68580" marT="0" marB="0">
                    <a:solidFill>
                      <a:schemeClr val="bg2"/>
                    </a:solidFill>
                  </a:tcPr>
                </a:tc>
                <a:extLst>
                  <a:ext uri="{0D108BD9-81ED-4DB2-BD59-A6C34878D82A}">
                    <a16:rowId xmlns="" xmlns:a16="http://schemas.microsoft.com/office/drawing/2014/main" val="10002"/>
                  </a:ext>
                </a:extLst>
              </a:tr>
              <a:tr h="652792">
                <a:tc>
                  <a:txBody>
                    <a:bodyPr/>
                    <a:lstStyle/>
                    <a:p>
                      <a:pPr>
                        <a:spcAft>
                          <a:spcPts val="0"/>
                        </a:spcAft>
                      </a:pPr>
                      <a:r>
                        <a:rPr lang="ru-RU" sz="1400" dirty="0">
                          <a:effectLst/>
                          <a:latin typeface="Times New Roman" panose="02020603050405020304" pitchFamily="18" charset="0"/>
                          <a:ea typeface="Times New Roman" panose="02020603050405020304" pitchFamily="18" charset="0"/>
                        </a:rPr>
                        <a:t>Удобные услуги – Доля муниципальных (государственных) услуг, по которым заявления поданы в электронном виде через региональный портал государственных и муниципальных услуг</a:t>
                      </a:r>
                    </a:p>
                  </a:txBody>
                  <a:tcPr marL="68580" marR="68580" marT="0" marB="0">
                    <a:solidFill>
                      <a:schemeClr val="bg2"/>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Отраслевой </a:t>
                      </a:r>
                    </a:p>
                  </a:txBody>
                  <a:tcPr marL="68580" marR="68580" marT="0" marB="0">
                    <a:solidFill>
                      <a:schemeClr val="bg2"/>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процент</a:t>
                      </a:r>
                    </a:p>
                  </a:txBody>
                  <a:tcPr marL="68580" marR="68580" marT="0" marB="0">
                    <a:solidFill>
                      <a:schemeClr val="bg2"/>
                    </a:solidFill>
                  </a:tcPr>
                </a:tc>
                <a:tc>
                  <a:txBody>
                    <a:bodyPr/>
                    <a:lstStyle/>
                    <a:p>
                      <a:pPr algn="ctr">
                        <a:spcAft>
                          <a:spcPts val="0"/>
                        </a:spcAft>
                      </a:pPr>
                      <a:r>
                        <a:rPr lang="en-US" sz="1400" b="0" dirty="0">
                          <a:solidFill>
                            <a:schemeClr val="tx1"/>
                          </a:solidFill>
                          <a:effectLst/>
                          <a:latin typeface="Times New Roman" panose="02020603050405020304" pitchFamily="18" charset="0"/>
                          <a:ea typeface="Times New Roman" panose="02020603050405020304" pitchFamily="18" charset="0"/>
                        </a:rPr>
                        <a:t>85</a:t>
                      </a:r>
                      <a:endParaRPr lang="ru-RU" sz="14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solidFill>
                      <a:schemeClr val="bg2"/>
                    </a:solidFill>
                  </a:tcPr>
                </a:tc>
                <a:tc>
                  <a:txBody>
                    <a:bodyPr/>
                    <a:lstStyle/>
                    <a:p>
                      <a:pPr algn="ctr">
                        <a:spcAft>
                          <a:spcPts val="0"/>
                        </a:spcAft>
                      </a:pPr>
                      <a:r>
                        <a:rPr lang="ru-RU" sz="1400" dirty="0" smtClean="0">
                          <a:effectLst/>
                          <a:latin typeface="Times New Roman" panose="02020603050405020304" pitchFamily="18" charset="0"/>
                          <a:ea typeface="Times New Roman" panose="02020603050405020304" pitchFamily="18" charset="0"/>
                        </a:rPr>
                        <a:t>90</a:t>
                      </a:r>
                      <a:endParaRPr lang="ru-RU" sz="1400" dirty="0">
                        <a:effectLst/>
                        <a:latin typeface="Times New Roman" panose="02020603050405020304" pitchFamily="18" charset="0"/>
                        <a:ea typeface="Times New Roman" panose="02020603050405020304" pitchFamily="18" charset="0"/>
                      </a:endParaRPr>
                    </a:p>
                  </a:txBody>
                  <a:tcPr marL="68580" marR="68580" marT="0" marB="0">
                    <a:solidFill>
                      <a:schemeClr val="bg2"/>
                    </a:solidFill>
                  </a:tcPr>
                </a:tc>
                <a:tc>
                  <a:txBody>
                    <a:bodyPr/>
                    <a:lstStyle/>
                    <a:p>
                      <a:pPr algn="ctr">
                        <a:spcAft>
                          <a:spcPts val="0"/>
                        </a:spcAft>
                      </a:pPr>
                      <a:r>
                        <a:rPr lang="en-US" sz="1400">
                          <a:effectLst/>
                          <a:latin typeface="Times New Roman" panose="02020603050405020304" pitchFamily="18" charset="0"/>
                          <a:ea typeface="Times New Roman" panose="02020603050405020304" pitchFamily="18" charset="0"/>
                        </a:rPr>
                        <a:t>90</a:t>
                      </a:r>
                      <a:endParaRPr lang="ru-RU" sz="1400">
                        <a:effectLst/>
                        <a:latin typeface="Times New Roman" panose="02020603050405020304" pitchFamily="18" charset="0"/>
                        <a:ea typeface="Times New Roman" panose="02020603050405020304" pitchFamily="18" charset="0"/>
                      </a:endParaRPr>
                    </a:p>
                  </a:txBody>
                  <a:tcPr marL="68580" marR="68580" marT="0" marB="0">
                    <a:solidFill>
                      <a:schemeClr val="bg2"/>
                    </a:solidFill>
                  </a:tcPr>
                </a:tc>
                <a:tc>
                  <a:txBody>
                    <a:bodyPr/>
                    <a:lstStyle/>
                    <a:p>
                      <a:pPr algn="ctr">
                        <a:spcAft>
                          <a:spcPts val="0"/>
                        </a:spcAft>
                      </a:pPr>
                      <a:r>
                        <a:rPr lang="en-US" sz="1400">
                          <a:effectLst/>
                          <a:latin typeface="Times New Roman" panose="02020603050405020304" pitchFamily="18" charset="0"/>
                          <a:ea typeface="Times New Roman" panose="02020603050405020304" pitchFamily="18" charset="0"/>
                        </a:rPr>
                        <a:t>90</a:t>
                      </a:r>
                      <a:endParaRPr lang="ru-RU" sz="1400">
                        <a:effectLst/>
                        <a:latin typeface="Times New Roman" panose="02020603050405020304" pitchFamily="18" charset="0"/>
                        <a:ea typeface="Times New Roman" panose="02020603050405020304" pitchFamily="18" charset="0"/>
                      </a:endParaRPr>
                    </a:p>
                  </a:txBody>
                  <a:tcPr marL="68580" marR="68580" marT="0" marB="0">
                    <a:solidFill>
                      <a:schemeClr val="bg2"/>
                    </a:solidFill>
                  </a:tcPr>
                </a:tc>
                <a:extLst>
                  <a:ext uri="{0D108BD9-81ED-4DB2-BD59-A6C34878D82A}">
                    <a16:rowId xmlns="" xmlns:a16="http://schemas.microsoft.com/office/drawing/2014/main" val="10003"/>
                  </a:ext>
                </a:extLst>
              </a:tr>
              <a:tr h="435195">
                <a:tc>
                  <a:txBody>
                    <a:bodyPr/>
                    <a:lstStyle/>
                    <a:p>
                      <a:pPr>
                        <a:spcAft>
                          <a:spcPts val="0"/>
                        </a:spcAft>
                      </a:pPr>
                      <a:r>
                        <a:rPr lang="ru-RU" sz="1400">
                          <a:effectLst/>
                          <a:latin typeface="Times New Roman" panose="02020603050405020304" pitchFamily="18" charset="0"/>
                          <a:ea typeface="Times New Roman" panose="02020603050405020304" pitchFamily="18" charset="0"/>
                        </a:rPr>
                        <a:t>Результативные услуги – Доля отказов в предоставлении муниципальных (государственных) услуг</a:t>
                      </a:r>
                    </a:p>
                  </a:txBody>
                  <a:tcPr marL="68580" marR="68580" marT="0" marB="0">
                    <a:solidFill>
                      <a:schemeClr val="bg2"/>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Рейтинг-50</a:t>
                      </a:r>
                    </a:p>
                  </a:txBody>
                  <a:tcPr marL="68580" marR="68580" marT="0" marB="0">
                    <a:solidFill>
                      <a:schemeClr val="bg2"/>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процент</a:t>
                      </a:r>
                    </a:p>
                  </a:txBody>
                  <a:tcPr marL="68580" marR="68580" marT="0" marB="0">
                    <a:solidFill>
                      <a:schemeClr val="bg2"/>
                    </a:solidFill>
                  </a:tcPr>
                </a:tc>
                <a:tc>
                  <a:txBody>
                    <a:bodyPr/>
                    <a:lstStyle/>
                    <a:p>
                      <a:pPr algn="ctr">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rPr>
                        <a:t>20</a:t>
                      </a:r>
                    </a:p>
                  </a:txBody>
                  <a:tcPr marL="68580" marR="68580" marT="0" marB="0">
                    <a:solidFill>
                      <a:schemeClr val="bg2"/>
                    </a:solidFill>
                  </a:tcPr>
                </a:tc>
                <a:tc>
                  <a:txBody>
                    <a:bodyPr/>
                    <a:lstStyle/>
                    <a:p>
                      <a:pPr algn="ctr">
                        <a:spcAft>
                          <a:spcPts val="0"/>
                        </a:spcAft>
                      </a:pPr>
                      <a:r>
                        <a:rPr lang="ru-RU" sz="1400" dirty="0" smtClean="0">
                          <a:effectLst/>
                          <a:latin typeface="Times New Roman" panose="02020603050405020304" pitchFamily="18" charset="0"/>
                          <a:ea typeface="Times New Roman" panose="02020603050405020304" pitchFamily="18" charset="0"/>
                        </a:rPr>
                        <a:t>18</a:t>
                      </a:r>
                      <a:endParaRPr lang="ru-RU" sz="1400" dirty="0">
                        <a:effectLst/>
                        <a:latin typeface="Times New Roman" panose="02020603050405020304" pitchFamily="18" charset="0"/>
                        <a:ea typeface="Times New Roman" panose="02020603050405020304" pitchFamily="18" charset="0"/>
                      </a:endParaRPr>
                    </a:p>
                  </a:txBody>
                  <a:tcPr marL="68580" marR="68580" marT="0" marB="0">
                    <a:solidFill>
                      <a:schemeClr val="bg2"/>
                    </a:solidFill>
                  </a:tcPr>
                </a:tc>
                <a:tc>
                  <a:txBody>
                    <a:bodyPr/>
                    <a:lstStyle/>
                    <a:p>
                      <a:pPr algn="ctr">
                        <a:spcAft>
                          <a:spcPts val="0"/>
                        </a:spcAft>
                      </a:pPr>
                      <a:r>
                        <a:rPr lang="ru-RU" sz="1400" dirty="0" smtClean="0">
                          <a:effectLst/>
                          <a:latin typeface="Times New Roman" panose="02020603050405020304" pitchFamily="18" charset="0"/>
                          <a:ea typeface="Times New Roman" panose="02020603050405020304" pitchFamily="18" charset="0"/>
                        </a:rPr>
                        <a:t>15</a:t>
                      </a:r>
                      <a:endParaRPr lang="ru-RU" sz="1400" dirty="0">
                        <a:effectLst/>
                        <a:latin typeface="Times New Roman" panose="02020603050405020304" pitchFamily="18" charset="0"/>
                        <a:ea typeface="Times New Roman" panose="02020603050405020304" pitchFamily="18" charset="0"/>
                      </a:endParaRPr>
                    </a:p>
                  </a:txBody>
                  <a:tcPr marL="68580" marR="68580" marT="0" marB="0">
                    <a:solidFill>
                      <a:schemeClr val="bg2"/>
                    </a:solidFill>
                  </a:tcPr>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15</a:t>
                      </a:r>
                    </a:p>
                  </a:txBody>
                  <a:tcPr marL="68580" marR="68580" marT="0" marB="0">
                    <a:solidFill>
                      <a:schemeClr val="bg2"/>
                    </a:solidFill>
                  </a:tcPr>
                </a:tc>
                <a:extLst>
                  <a:ext uri="{0D108BD9-81ED-4DB2-BD59-A6C34878D82A}">
                    <a16:rowId xmlns="" xmlns:a16="http://schemas.microsoft.com/office/drawing/2014/main" val="10004"/>
                  </a:ext>
                </a:extLst>
              </a:tr>
              <a:tr h="435195">
                <a:tc>
                  <a:txBody>
                    <a:bodyPr/>
                    <a:lstStyle/>
                    <a:p>
                      <a:pPr>
                        <a:spcAft>
                          <a:spcPts val="0"/>
                        </a:spcAft>
                      </a:pPr>
                      <a:r>
                        <a:rPr lang="ru-RU" sz="1400">
                          <a:effectLst/>
                          <a:latin typeface="Times New Roman" panose="02020603050405020304" pitchFamily="18" charset="0"/>
                          <a:ea typeface="Times New Roman" panose="02020603050405020304" pitchFamily="18" charset="0"/>
                        </a:rPr>
                        <a:t>Повторные обращения – Доля обращений, поступивших на портал «Добродел», по которым поступили повторные обращения</a:t>
                      </a:r>
                    </a:p>
                  </a:txBody>
                  <a:tcPr marL="68580" marR="68580" marT="0" marB="0">
                    <a:solidFill>
                      <a:schemeClr val="bg2"/>
                    </a:solidFill>
                  </a:tcPr>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Рейтинг-50</a:t>
                      </a:r>
                    </a:p>
                  </a:txBody>
                  <a:tcPr marL="68580" marR="68580" marT="0" marB="0">
                    <a:solidFill>
                      <a:schemeClr val="bg2"/>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процент</a:t>
                      </a:r>
                    </a:p>
                  </a:txBody>
                  <a:tcPr marL="68580" marR="68580" marT="0" marB="0">
                    <a:solidFill>
                      <a:schemeClr val="bg2"/>
                    </a:solidFill>
                  </a:tcPr>
                </a:tc>
                <a:tc>
                  <a:txBody>
                    <a:bodyPr/>
                    <a:lstStyle/>
                    <a:p>
                      <a:pPr algn="ctr">
                        <a:spcAft>
                          <a:spcPts val="0"/>
                        </a:spcAft>
                      </a:pPr>
                      <a:r>
                        <a:rPr lang="en-US" sz="1400" b="0" dirty="0">
                          <a:solidFill>
                            <a:schemeClr val="tx1"/>
                          </a:solidFill>
                          <a:effectLst/>
                          <a:latin typeface="Times New Roman" panose="02020603050405020304" pitchFamily="18" charset="0"/>
                          <a:ea typeface="Times New Roman" panose="02020603050405020304" pitchFamily="18" charset="0"/>
                        </a:rPr>
                        <a:t>30</a:t>
                      </a:r>
                      <a:endParaRPr lang="ru-RU" sz="14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solidFill>
                      <a:schemeClr val="bg2"/>
                    </a:solidFill>
                  </a:tcPr>
                </a:tc>
                <a:tc>
                  <a:txBody>
                    <a:bodyPr/>
                    <a:lstStyle/>
                    <a:p>
                      <a:pPr algn="ctr">
                        <a:spcAft>
                          <a:spcPts val="0"/>
                        </a:spcAft>
                      </a:pPr>
                      <a:r>
                        <a:rPr lang="en-US" sz="1400" dirty="0">
                          <a:effectLst/>
                          <a:latin typeface="Times New Roman" panose="02020603050405020304" pitchFamily="18" charset="0"/>
                          <a:ea typeface="Times New Roman" panose="02020603050405020304" pitchFamily="18" charset="0"/>
                        </a:rPr>
                        <a:t>30</a:t>
                      </a:r>
                      <a:endParaRPr lang="ru-RU" sz="1400" dirty="0">
                        <a:effectLst/>
                        <a:latin typeface="Times New Roman" panose="02020603050405020304" pitchFamily="18" charset="0"/>
                        <a:ea typeface="Times New Roman" panose="02020603050405020304" pitchFamily="18" charset="0"/>
                      </a:endParaRPr>
                    </a:p>
                  </a:txBody>
                  <a:tcPr marL="68580" marR="68580" marT="0" marB="0">
                    <a:solidFill>
                      <a:schemeClr val="bg2"/>
                    </a:solidFill>
                  </a:tcPr>
                </a:tc>
                <a:tc>
                  <a:txBody>
                    <a:bodyPr/>
                    <a:lstStyle/>
                    <a:p>
                      <a:pPr algn="ctr">
                        <a:spcAft>
                          <a:spcPts val="0"/>
                        </a:spcAft>
                      </a:pPr>
                      <a:r>
                        <a:rPr lang="en-US" sz="1400">
                          <a:effectLst/>
                          <a:latin typeface="Times New Roman" panose="02020603050405020304" pitchFamily="18" charset="0"/>
                          <a:ea typeface="Times New Roman" panose="02020603050405020304" pitchFamily="18" charset="0"/>
                        </a:rPr>
                        <a:t>30</a:t>
                      </a:r>
                      <a:endParaRPr lang="ru-RU" sz="1400">
                        <a:effectLst/>
                        <a:latin typeface="Times New Roman" panose="02020603050405020304" pitchFamily="18" charset="0"/>
                        <a:ea typeface="Times New Roman" panose="02020603050405020304" pitchFamily="18" charset="0"/>
                      </a:endParaRPr>
                    </a:p>
                  </a:txBody>
                  <a:tcPr marL="68580" marR="68580" marT="0" marB="0">
                    <a:solidFill>
                      <a:schemeClr val="bg2"/>
                    </a:solidFill>
                  </a:tcPr>
                </a:tc>
                <a:tc>
                  <a:txBody>
                    <a:bodyPr/>
                    <a:lstStyle/>
                    <a:p>
                      <a:pPr algn="ctr">
                        <a:spcAft>
                          <a:spcPts val="0"/>
                        </a:spcAft>
                      </a:pPr>
                      <a:r>
                        <a:rPr lang="en-US" sz="1400">
                          <a:effectLst/>
                          <a:latin typeface="Times New Roman" panose="02020603050405020304" pitchFamily="18" charset="0"/>
                          <a:ea typeface="Times New Roman" panose="02020603050405020304" pitchFamily="18" charset="0"/>
                        </a:rPr>
                        <a:t>30</a:t>
                      </a:r>
                      <a:endParaRPr lang="ru-RU" sz="1400">
                        <a:effectLst/>
                        <a:latin typeface="Times New Roman" panose="02020603050405020304" pitchFamily="18" charset="0"/>
                        <a:ea typeface="Times New Roman" panose="02020603050405020304" pitchFamily="18" charset="0"/>
                      </a:endParaRPr>
                    </a:p>
                  </a:txBody>
                  <a:tcPr marL="68580" marR="68580" marT="0" marB="0">
                    <a:solidFill>
                      <a:schemeClr val="bg2"/>
                    </a:solidFill>
                  </a:tcPr>
                </a:tc>
                <a:extLst>
                  <a:ext uri="{0D108BD9-81ED-4DB2-BD59-A6C34878D82A}">
                    <a16:rowId xmlns="" xmlns:a16="http://schemas.microsoft.com/office/drawing/2014/main" val="10005"/>
                  </a:ext>
                </a:extLst>
              </a:tr>
              <a:tr h="443796">
                <a:tc>
                  <a:txBody>
                    <a:bodyPr/>
                    <a:lstStyle/>
                    <a:p>
                      <a:pPr>
                        <a:spcAft>
                          <a:spcPts val="0"/>
                        </a:spcAft>
                      </a:pPr>
                      <a:r>
                        <a:rPr lang="ru-RU" sz="1400">
                          <a:effectLst/>
                          <a:latin typeface="Times New Roman" panose="02020603050405020304" pitchFamily="18" charset="0"/>
                          <a:ea typeface="Times New Roman" panose="02020603050405020304" pitchFamily="18" charset="0"/>
                        </a:rPr>
                        <a:t>Отложенные решения – Доля отложенных решений от числа ответов, предоставленных на портале «Добродел» (по проблемам со сроком решения 8 р.д.)</a:t>
                      </a:r>
                    </a:p>
                  </a:txBody>
                  <a:tcPr marL="68580" marR="68580" marT="0" marB="0">
                    <a:solidFill>
                      <a:schemeClr val="bg2"/>
                    </a:solidFill>
                  </a:tcPr>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Рейтинг-50</a:t>
                      </a:r>
                    </a:p>
                  </a:txBody>
                  <a:tcPr marL="68580" marR="68580" marT="0" marB="0">
                    <a:solidFill>
                      <a:schemeClr val="bg2"/>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процент</a:t>
                      </a:r>
                    </a:p>
                  </a:txBody>
                  <a:tcPr marL="68580" marR="68580" marT="0" marB="0">
                    <a:solidFill>
                      <a:schemeClr val="bg2"/>
                    </a:solidFill>
                  </a:tcPr>
                </a:tc>
                <a:tc>
                  <a:txBody>
                    <a:bodyPr/>
                    <a:lstStyle/>
                    <a:p>
                      <a:pPr algn="ctr">
                        <a:spcAft>
                          <a:spcPts val="0"/>
                        </a:spcAft>
                      </a:pPr>
                      <a:r>
                        <a:rPr lang="en-US" sz="1400" b="0" dirty="0">
                          <a:solidFill>
                            <a:schemeClr val="tx1"/>
                          </a:solidFill>
                          <a:effectLst/>
                          <a:latin typeface="Times New Roman" panose="02020603050405020304" pitchFamily="18" charset="0"/>
                          <a:ea typeface="Times New Roman" panose="02020603050405020304" pitchFamily="18" charset="0"/>
                        </a:rPr>
                        <a:t>30</a:t>
                      </a:r>
                      <a:endParaRPr lang="ru-RU" sz="14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solidFill>
                      <a:schemeClr val="bg2"/>
                    </a:solidFill>
                  </a:tcPr>
                </a:tc>
                <a:tc>
                  <a:txBody>
                    <a:bodyPr/>
                    <a:lstStyle/>
                    <a:p>
                      <a:pPr algn="ctr">
                        <a:spcAft>
                          <a:spcPts val="0"/>
                        </a:spcAft>
                      </a:pPr>
                      <a:r>
                        <a:rPr lang="en-US" sz="1400" dirty="0">
                          <a:effectLst/>
                          <a:latin typeface="Times New Roman" panose="02020603050405020304" pitchFamily="18" charset="0"/>
                          <a:ea typeface="Times New Roman" panose="02020603050405020304" pitchFamily="18" charset="0"/>
                        </a:rPr>
                        <a:t>30</a:t>
                      </a:r>
                      <a:endParaRPr lang="ru-RU" sz="1400" dirty="0">
                        <a:effectLst/>
                        <a:latin typeface="Times New Roman" panose="02020603050405020304" pitchFamily="18" charset="0"/>
                        <a:ea typeface="Times New Roman" panose="02020603050405020304" pitchFamily="18" charset="0"/>
                      </a:endParaRPr>
                    </a:p>
                  </a:txBody>
                  <a:tcPr marL="68580" marR="68580" marT="0" marB="0">
                    <a:solidFill>
                      <a:schemeClr val="bg2"/>
                    </a:solidFill>
                  </a:tcPr>
                </a:tc>
                <a:tc>
                  <a:txBody>
                    <a:bodyPr/>
                    <a:lstStyle/>
                    <a:p>
                      <a:pPr algn="ctr">
                        <a:spcAft>
                          <a:spcPts val="0"/>
                        </a:spcAft>
                      </a:pPr>
                      <a:r>
                        <a:rPr lang="en-US" sz="1400">
                          <a:effectLst/>
                          <a:latin typeface="Times New Roman" panose="02020603050405020304" pitchFamily="18" charset="0"/>
                          <a:ea typeface="Times New Roman" panose="02020603050405020304" pitchFamily="18" charset="0"/>
                        </a:rPr>
                        <a:t>30</a:t>
                      </a:r>
                      <a:endParaRPr lang="ru-RU" sz="1400">
                        <a:effectLst/>
                        <a:latin typeface="Times New Roman" panose="02020603050405020304" pitchFamily="18" charset="0"/>
                        <a:ea typeface="Times New Roman" panose="02020603050405020304" pitchFamily="18" charset="0"/>
                      </a:endParaRPr>
                    </a:p>
                  </a:txBody>
                  <a:tcPr marL="68580" marR="68580" marT="0" marB="0">
                    <a:solidFill>
                      <a:schemeClr val="bg2"/>
                    </a:solidFill>
                  </a:tcPr>
                </a:tc>
                <a:tc>
                  <a:txBody>
                    <a:bodyPr/>
                    <a:lstStyle/>
                    <a:p>
                      <a:pPr algn="ctr">
                        <a:spcAft>
                          <a:spcPts val="0"/>
                        </a:spcAft>
                      </a:pPr>
                      <a:r>
                        <a:rPr lang="en-US" sz="1400" dirty="0">
                          <a:effectLst/>
                          <a:latin typeface="Times New Roman" panose="02020603050405020304" pitchFamily="18" charset="0"/>
                          <a:ea typeface="Times New Roman" panose="02020603050405020304" pitchFamily="18" charset="0"/>
                        </a:rPr>
                        <a:t>30</a:t>
                      </a:r>
                      <a:endParaRPr lang="ru-RU" sz="1400" dirty="0">
                        <a:effectLst/>
                        <a:latin typeface="Times New Roman" panose="02020603050405020304" pitchFamily="18" charset="0"/>
                        <a:ea typeface="Times New Roman" panose="02020603050405020304" pitchFamily="18" charset="0"/>
                      </a:endParaRPr>
                    </a:p>
                  </a:txBody>
                  <a:tcPr marL="68580" marR="68580" marT="0" marB="0">
                    <a:solidFill>
                      <a:schemeClr val="bg2"/>
                    </a:solidFill>
                  </a:tcPr>
                </a:tc>
                <a:extLst>
                  <a:ext uri="{0D108BD9-81ED-4DB2-BD59-A6C34878D82A}">
                    <a16:rowId xmlns="" xmlns:a16="http://schemas.microsoft.com/office/drawing/2014/main" val="10006"/>
                  </a:ext>
                </a:extLst>
              </a:tr>
              <a:tr h="435195">
                <a:tc>
                  <a:txBody>
                    <a:bodyPr/>
                    <a:lstStyle/>
                    <a:p>
                      <a:pPr>
                        <a:spcAft>
                          <a:spcPts val="0"/>
                        </a:spcAft>
                      </a:pPr>
                      <a:r>
                        <a:rPr lang="ru-RU" sz="1400">
                          <a:effectLst/>
                          <a:latin typeface="Times New Roman" panose="02020603050405020304" pitchFamily="18" charset="0"/>
                          <a:ea typeface="Times New Roman" panose="02020603050405020304" pitchFamily="18" charset="0"/>
                        </a:rPr>
                        <a:t>Ответь вовремя – Доля жалоб, поступивших на портал «Добродел», по которым нарушен срок подготовки ответа</a:t>
                      </a:r>
                    </a:p>
                  </a:txBody>
                  <a:tcPr marL="68580" marR="68580" marT="0" marB="0">
                    <a:solidFill>
                      <a:schemeClr val="bg2"/>
                    </a:solidFill>
                  </a:tcPr>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Рейтинг-50</a:t>
                      </a:r>
                    </a:p>
                  </a:txBody>
                  <a:tcPr marL="68580" marR="68580" marT="0" marB="0">
                    <a:solidFill>
                      <a:schemeClr val="bg2"/>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процент</a:t>
                      </a:r>
                    </a:p>
                  </a:txBody>
                  <a:tcPr marL="68580" marR="68580" marT="0" marB="0">
                    <a:solidFill>
                      <a:schemeClr val="bg2"/>
                    </a:solidFill>
                  </a:tcPr>
                </a:tc>
                <a:tc>
                  <a:txBody>
                    <a:bodyPr/>
                    <a:lstStyle/>
                    <a:p>
                      <a:pPr algn="ctr">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rPr>
                        <a:t>5</a:t>
                      </a:r>
                    </a:p>
                  </a:txBody>
                  <a:tcPr marL="68580" marR="68580" marT="0" marB="0">
                    <a:solidFill>
                      <a:schemeClr val="bg2"/>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5</a:t>
                      </a:r>
                    </a:p>
                  </a:txBody>
                  <a:tcPr marL="68580" marR="68580" marT="0" marB="0">
                    <a:solidFill>
                      <a:schemeClr val="bg2"/>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5</a:t>
                      </a:r>
                    </a:p>
                  </a:txBody>
                  <a:tcPr marL="68580" marR="68580" marT="0" marB="0">
                    <a:solidFill>
                      <a:schemeClr val="bg2"/>
                    </a:solidFill>
                  </a:tcPr>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5</a:t>
                      </a:r>
                    </a:p>
                  </a:txBody>
                  <a:tcPr marL="68580" marR="68580" marT="0" marB="0">
                    <a:solidFill>
                      <a:schemeClr val="bg2"/>
                    </a:solidFill>
                  </a:tcPr>
                </a:tc>
                <a:extLst>
                  <a:ext uri="{0D108BD9-81ED-4DB2-BD59-A6C34878D82A}">
                    <a16:rowId xmlns="" xmlns:a16="http://schemas.microsoft.com/office/drawing/2014/main" val="10007"/>
                  </a:ext>
                </a:extLst>
              </a:tr>
              <a:tr h="613109">
                <a:tc>
                  <a:txBody>
                    <a:bodyPr/>
                    <a:lstStyle/>
                    <a:p>
                      <a:pPr>
                        <a:spcAft>
                          <a:spcPts val="0"/>
                        </a:spcAft>
                      </a:pPr>
                      <a:r>
                        <a:rPr lang="ru-RU" sz="1400" dirty="0">
                          <a:effectLst/>
                          <a:latin typeface="Times New Roman" panose="02020603050405020304" pitchFamily="18" charset="0"/>
                          <a:ea typeface="Times New Roman" panose="02020603050405020304" pitchFamily="18" charset="0"/>
                        </a:rPr>
                        <a:t>Доля ОМСУ муниципального  и их подведомственных учреждений, использующих региональные межведомственные информационные системы поддержки обеспечивающих функций и контроля результативности деятельности</a:t>
                      </a:r>
                    </a:p>
                  </a:txBody>
                  <a:tcPr marL="68580" marR="68580" marT="0" marB="0">
                    <a:solidFill>
                      <a:schemeClr val="bg2"/>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Отраслевой</a:t>
                      </a:r>
                    </a:p>
                  </a:txBody>
                  <a:tcPr marL="68580" marR="68580" marT="0" marB="0">
                    <a:solidFill>
                      <a:schemeClr val="bg2"/>
                    </a:solidFill>
                  </a:tcPr>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процент</a:t>
                      </a:r>
                    </a:p>
                  </a:txBody>
                  <a:tcPr marL="68580" marR="68580" marT="0" marB="0">
                    <a:solidFill>
                      <a:schemeClr val="bg2"/>
                    </a:solidFill>
                  </a:tcPr>
                </a:tc>
                <a:tc>
                  <a:txBody>
                    <a:bodyPr/>
                    <a:lstStyle/>
                    <a:p>
                      <a:pPr algn="ctr">
                        <a:spcAft>
                          <a:spcPts val="0"/>
                        </a:spcAft>
                      </a:pPr>
                      <a:r>
                        <a:rPr lang="en-US" sz="1400" b="0" dirty="0">
                          <a:solidFill>
                            <a:schemeClr val="tx1"/>
                          </a:solidFill>
                          <a:effectLst/>
                          <a:latin typeface="Times New Roman" panose="02020603050405020304" pitchFamily="18" charset="0"/>
                          <a:ea typeface="Times New Roman" panose="02020603050405020304" pitchFamily="18" charset="0"/>
                        </a:rPr>
                        <a:t>98</a:t>
                      </a:r>
                      <a:endParaRPr lang="ru-RU" sz="14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solidFill>
                      <a:schemeClr val="bg2"/>
                    </a:solidFill>
                  </a:tcPr>
                </a:tc>
                <a:tc>
                  <a:txBody>
                    <a:bodyPr/>
                    <a:lstStyle/>
                    <a:p>
                      <a:pPr algn="ctr">
                        <a:spcAft>
                          <a:spcPts val="0"/>
                        </a:spcAft>
                      </a:pPr>
                      <a:r>
                        <a:rPr lang="ru-RU" sz="1400" dirty="0" smtClean="0">
                          <a:effectLst/>
                          <a:latin typeface="Times New Roman" panose="02020603050405020304" pitchFamily="18" charset="0"/>
                          <a:ea typeface="Times New Roman" panose="02020603050405020304" pitchFamily="18" charset="0"/>
                        </a:rPr>
                        <a:t>100</a:t>
                      </a:r>
                      <a:endParaRPr lang="ru-RU" sz="1400" dirty="0">
                        <a:effectLst/>
                        <a:latin typeface="Times New Roman" panose="02020603050405020304" pitchFamily="18" charset="0"/>
                        <a:ea typeface="Times New Roman" panose="02020603050405020304" pitchFamily="18" charset="0"/>
                      </a:endParaRPr>
                    </a:p>
                  </a:txBody>
                  <a:tcPr marL="68580" marR="68580" marT="0" marB="0">
                    <a:solidFill>
                      <a:schemeClr val="bg2"/>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100</a:t>
                      </a:r>
                    </a:p>
                  </a:txBody>
                  <a:tcPr marL="68580" marR="68580" marT="0" marB="0">
                    <a:solidFill>
                      <a:schemeClr val="bg2"/>
                    </a:solidFill>
                  </a:tcPr>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100</a:t>
                      </a:r>
                    </a:p>
                  </a:txBody>
                  <a:tcPr marL="68580" marR="68580" marT="0" marB="0">
                    <a:solidFill>
                      <a:schemeClr val="bg2"/>
                    </a:solidFill>
                  </a:tcPr>
                </a:tc>
                <a:extLst>
                  <a:ext uri="{0D108BD9-81ED-4DB2-BD59-A6C34878D82A}">
                    <a16:rowId xmlns="" xmlns:a16="http://schemas.microsoft.com/office/drawing/2014/main" val="10008"/>
                  </a:ext>
                </a:extLst>
              </a:tr>
              <a:tr h="454472">
                <a:tc>
                  <a:txBody>
                    <a:bodyPr/>
                    <a:lstStyle/>
                    <a:p>
                      <a:pPr>
                        <a:spcAft>
                          <a:spcPts val="0"/>
                        </a:spcAft>
                      </a:pPr>
                      <a:r>
                        <a:rPr lang="ru-RU" sz="1400" dirty="0">
                          <a:effectLst/>
                          <a:latin typeface="Times New Roman" panose="02020603050405020304" pitchFamily="18" charset="0"/>
                          <a:ea typeface="Times New Roman" panose="02020603050405020304" pitchFamily="18" charset="0"/>
                        </a:rPr>
                        <a:t>Доля используемых в деятельности ОМСУ муниципального образования Московской области информационно-аналитических сервисов ЕИАС ЖКХ МО</a:t>
                      </a:r>
                    </a:p>
                  </a:txBody>
                  <a:tcPr marL="68580" marR="68580" marT="0" marB="0">
                    <a:solidFill>
                      <a:schemeClr val="bg2"/>
                    </a:solidFill>
                  </a:tcPr>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Показатель регионального проекта</a:t>
                      </a:r>
                    </a:p>
                  </a:txBody>
                  <a:tcPr marL="68580" marR="68580" marT="0" marB="0">
                    <a:solidFill>
                      <a:schemeClr val="bg2"/>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процент</a:t>
                      </a:r>
                    </a:p>
                  </a:txBody>
                  <a:tcPr marL="68580" marR="68580" marT="0" marB="0">
                    <a:solidFill>
                      <a:schemeClr val="bg2"/>
                    </a:solidFill>
                  </a:tcPr>
                </a:tc>
                <a:tc>
                  <a:txBody>
                    <a:bodyPr/>
                    <a:lstStyle/>
                    <a:p>
                      <a:pPr algn="ctr">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rPr>
                        <a:t>90</a:t>
                      </a:r>
                    </a:p>
                  </a:txBody>
                  <a:tcPr marL="68580" marR="68580" marT="0" marB="0">
                    <a:solidFill>
                      <a:schemeClr val="bg2"/>
                    </a:solidFill>
                  </a:tcPr>
                </a:tc>
                <a:tc>
                  <a:txBody>
                    <a:bodyPr/>
                    <a:lstStyle/>
                    <a:p>
                      <a:pPr algn="ctr">
                        <a:spcAft>
                          <a:spcPts val="0"/>
                        </a:spcAft>
                      </a:pPr>
                      <a:r>
                        <a:rPr lang="ru-RU" sz="1400" dirty="0" smtClean="0">
                          <a:effectLst/>
                          <a:latin typeface="Times New Roman" panose="02020603050405020304" pitchFamily="18" charset="0"/>
                          <a:ea typeface="Times New Roman" panose="02020603050405020304" pitchFamily="18" charset="0"/>
                        </a:rPr>
                        <a:t>100</a:t>
                      </a:r>
                      <a:endParaRPr lang="ru-RU" sz="1400" dirty="0">
                        <a:effectLst/>
                        <a:latin typeface="Times New Roman" panose="02020603050405020304" pitchFamily="18" charset="0"/>
                        <a:ea typeface="Times New Roman" panose="02020603050405020304" pitchFamily="18" charset="0"/>
                      </a:endParaRPr>
                    </a:p>
                  </a:txBody>
                  <a:tcPr marL="68580" marR="68580" marT="0" marB="0">
                    <a:solidFill>
                      <a:schemeClr val="bg2"/>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100</a:t>
                      </a:r>
                    </a:p>
                  </a:txBody>
                  <a:tcPr marL="68580" marR="68580" marT="0" marB="0">
                    <a:solidFill>
                      <a:schemeClr val="bg2"/>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100</a:t>
                      </a:r>
                    </a:p>
                  </a:txBody>
                  <a:tcPr marL="68580" marR="68580" marT="0" marB="0">
                    <a:solidFill>
                      <a:schemeClr val="bg2"/>
                    </a:solidFill>
                  </a:tcPr>
                </a:tc>
                <a:extLst>
                  <a:ext uri="{0D108BD9-81ED-4DB2-BD59-A6C34878D82A}">
                    <a16:rowId xmlns="" xmlns:a16="http://schemas.microsoft.com/office/drawing/2014/main" val="10009"/>
                  </a:ext>
                </a:extLst>
              </a:tr>
              <a:tr h="383882">
                <a:tc>
                  <a:txBody>
                    <a:bodyPr/>
                    <a:lstStyle/>
                    <a:p>
                      <a:pPr algn="just">
                        <a:spcAft>
                          <a:spcPts val="0"/>
                        </a:spcAft>
                      </a:pPr>
                      <a:r>
                        <a:rPr lang="ru-RU" sz="1400" dirty="0">
                          <a:effectLst/>
                          <a:latin typeface="Times New Roman" panose="02020603050405020304" pitchFamily="18" charset="0"/>
                          <a:ea typeface="Times New Roman" panose="02020603050405020304" pitchFamily="18" charset="0"/>
                        </a:rPr>
                        <a:t>Доля муниципальных дошкольных образовательных организаций и муниципальных общеобразовательных организаций  подключенных к сети Интернет на скорости:</a:t>
                      </a:r>
                    </a:p>
                    <a:p>
                      <a:pPr algn="just">
                        <a:spcAft>
                          <a:spcPts val="0"/>
                        </a:spcAft>
                      </a:pPr>
                      <a:r>
                        <a:rPr lang="ru-RU" sz="1400" dirty="0">
                          <a:effectLst/>
                          <a:latin typeface="Times New Roman" panose="02020603050405020304" pitchFamily="18" charset="0"/>
                          <a:ea typeface="Times New Roman" panose="02020603050405020304" pitchFamily="18" charset="0"/>
                        </a:rPr>
                        <a:t>для дошкольных образовательных организаций – не менее 2 Мбит/с;</a:t>
                      </a:r>
                    </a:p>
                    <a:p>
                      <a:pPr algn="just">
                        <a:spcAft>
                          <a:spcPts val="0"/>
                        </a:spcAft>
                      </a:pPr>
                      <a:r>
                        <a:rPr lang="ru-RU" sz="1400" dirty="0">
                          <a:effectLst/>
                          <a:latin typeface="Times New Roman" panose="02020603050405020304" pitchFamily="18" charset="0"/>
                          <a:ea typeface="Times New Roman" panose="02020603050405020304" pitchFamily="18" charset="0"/>
                        </a:rPr>
                        <a:t>для общеобразовательных организаций, расположенных в  городских округах, – не менее 100 Мбит/с;</a:t>
                      </a:r>
                    </a:p>
                    <a:p>
                      <a:pPr>
                        <a:spcAft>
                          <a:spcPts val="0"/>
                        </a:spcAft>
                      </a:pPr>
                      <a:r>
                        <a:rPr lang="ru-RU" sz="1400" dirty="0">
                          <a:effectLst/>
                          <a:latin typeface="Times New Roman" panose="02020603050405020304" pitchFamily="18" charset="0"/>
                          <a:ea typeface="Times New Roman" panose="02020603050405020304" pitchFamily="18" charset="0"/>
                        </a:rPr>
                        <a:t>для общеобразовательных организаций, расположенных в сельских населенных пунктах, – не менее 50 Мбит/с</a:t>
                      </a:r>
                    </a:p>
                  </a:txBody>
                  <a:tcPr marL="68580" marR="68580" marT="0" marB="0">
                    <a:solidFill>
                      <a:schemeClr val="bg2"/>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Показатель регионального проекта</a:t>
                      </a:r>
                    </a:p>
                  </a:txBody>
                  <a:tcPr marL="68580" marR="68580" marT="0" marB="0">
                    <a:solidFill>
                      <a:schemeClr val="bg2"/>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процент</a:t>
                      </a:r>
                    </a:p>
                  </a:txBody>
                  <a:tcPr marL="68580" marR="68580" marT="0" marB="0">
                    <a:solidFill>
                      <a:schemeClr val="bg2"/>
                    </a:solidFill>
                  </a:tcPr>
                </a:tc>
                <a:tc>
                  <a:txBody>
                    <a:bodyPr/>
                    <a:lstStyle/>
                    <a:p>
                      <a:pPr algn="ctr">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rPr>
                        <a:t>75</a:t>
                      </a:r>
                    </a:p>
                  </a:txBody>
                  <a:tcPr marL="68580" marR="68580" marT="0" marB="0">
                    <a:solidFill>
                      <a:schemeClr val="bg2"/>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100</a:t>
                      </a:r>
                    </a:p>
                  </a:txBody>
                  <a:tcPr marL="68580" marR="68580" marT="0" marB="0">
                    <a:solidFill>
                      <a:schemeClr val="bg2"/>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100</a:t>
                      </a:r>
                    </a:p>
                  </a:txBody>
                  <a:tcPr marL="68580" marR="68580" marT="0" marB="0">
                    <a:solidFill>
                      <a:schemeClr val="bg2"/>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100</a:t>
                      </a:r>
                    </a:p>
                  </a:txBody>
                  <a:tcPr marL="68580" marR="68580" marT="0" marB="0">
                    <a:solidFill>
                      <a:schemeClr val="bg2"/>
                    </a:solidFill>
                  </a:tcPr>
                </a:tc>
                <a:extLst>
                  <a:ext uri="{0D108BD9-81ED-4DB2-BD59-A6C34878D82A}">
                    <a16:rowId xmlns="" xmlns:a16="http://schemas.microsoft.com/office/drawing/2014/main" val="10010"/>
                  </a:ext>
                </a:extLst>
              </a:tr>
            </a:tbl>
          </a:graphicData>
        </a:graphic>
      </p:graphicFrame>
    </p:spTree>
    <p:extLst>
      <p:ext uri="{BB962C8B-B14F-4D97-AF65-F5344CB8AC3E}">
        <p14:creationId xmlns:p14="http://schemas.microsoft.com/office/powerpoint/2010/main" val="152754362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graphicFrame>
        <p:nvGraphicFramePr>
          <p:cNvPr id="3" name="Объект 2"/>
          <p:cNvGraphicFramePr>
            <a:graphicFrameLocks noGrp="1"/>
          </p:cNvGraphicFramePr>
          <p:nvPr>
            <p:ph/>
            <p:extLst>
              <p:ext uri="{D42A27DB-BD31-4B8C-83A1-F6EECF244321}">
                <p14:modId xmlns:p14="http://schemas.microsoft.com/office/powerpoint/2010/main" val="4247785576"/>
              </p:ext>
            </p:extLst>
          </p:nvPr>
        </p:nvGraphicFramePr>
        <p:xfrm>
          <a:off x="320041" y="452439"/>
          <a:ext cx="11612878" cy="6180011"/>
        </p:xfrm>
        <a:graphic>
          <a:graphicData uri="http://schemas.openxmlformats.org/drawingml/2006/table">
            <a:tbl>
              <a:tblPr firstRow="1" bandRow="1">
                <a:tableStyleId>{5C22544A-7EE6-4342-B048-85BDC9FD1C3A}</a:tableStyleId>
              </a:tblPr>
              <a:tblGrid>
                <a:gridCol w="5983567">
                  <a:extLst>
                    <a:ext uri="{9D8B030D-6E8A-4147-A177-3AD203B41FA5}">
                      <a16:colId xmlns="" xmlns:a16="http://schemas.microsoft.com/office/drawing/2014/main" val="20000"/>
                    </a:ext>
                  </a:extLst>
                </a:gridCol>
                <a:gridCol w="1516423">
                  <a:extLst>
                    <a:ext uri="{9D8B030D-6E8A-4147-A177-3AD203B41FA5}">
                      <a16:colId xmlns="" xmlns:a16="http://schemas.microsoft.com/office/drawing/2014/main" val="20001"/>
                    </a:ext>
                  </a:extLst>
                </a:gridCol>
                <a:gridCol w="840033">
                  <a:extLst>
                    <a:ext uri="{9D8B030D-6E8A-4147-A177-3AD203B41FA5}">
                      <a16:colId xmlns="" xmlns:a16="http://schemas.microsoft.com/office/drawing/2014/main" val="20002"/>
                    </a:ext>
                  </a:extLst>
                </a:gridCol>
                <a:gridCol w="840033"/>
                <a:gridCol w="829124">
                  <a:extLst>
                    <a:ext uri="{9D8B030D-6E8A-4147-A177-3AD203B41FA5}">
                      <a16:colId xmlns="" xmlns:a16="http://schemas.microsoft.com/office/drawing/2014/main" val="20003"/>
                    </a:ext>
                  </a:extLst>
                </a:gridCol>
                <a:gridCol w="850942">
                  <a:extLst>
                    <a:ext uri="{9D8B030D-6E8A-4147-A177-3AD203B41FA5}">
                      <a16:colId xmlns="" xmlns:a16="http://schemas.microsoft.com/office/drawing/2014/main" val="20004"/>
                    </a:ext>
                  </a:extLst>
                </a:gridCol>
                <a:gridCol w="752756">
                  <a:extLst>
                    <a:ext uri="{9D8B030D-6E8A-4147-A177-3AD203B41FA5}">
                      <a16:colId xmlns="" xmlns:a16="http://schemas.microsoft.com/office/drawing/2014/main" val="20005"/>
                    </a:ext>
                  </a:extLst>
                </a:gridCol>
              </a:tblGrid>
              <a:tr h="705801">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Показатель реализации мероприятий</a:t>
                      </a:r>
                    </a:p>
                  </a:txBody>
                  <a:tcPr>
                    <a:solidFill>
                      <a:schemeClr val="bg2"/>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Тип показателя</a:t>
                      </a:r>
                    </a:p>
                  </a:txBody>
                  <a:tcPr marL="39370" marR="39370" marT="64770" marB="64770" anchor="ctr">
                    <a:solidFill>
                      <a:schemeClr val="bg2"/>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Единица измерения</a:t>
                      </a:r>
                    </a:p>
                  </a:txBody>
                  <a:tcPr marL="39370" marR="39370" marT="64770" marB="64770" anchor="ctr">
                    <a:solidFill>
                      <a:schemeClr val="bg2"/>
                    </a:solidFill>
                  </a:tcPr>
                </a:tc>
                <a:tc>
                  <a:txBody>
                    <a:bodyPr/>
                    <a:lstStyle/>
                    <a:p>
                      <a:pPr algn="ctr">
                        <a:lnSpc>
                          <a:spcPct val="115000"/>
                        </a:lnSpc>
                        <a:spcAft>
                          <a:spcPts val="0"/>
                        </a:spcAft>
                      </a:pPr>
                      <a:r>
                        <a:rPr lang="ru-RU" sz="1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2020</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bg2"/>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2021</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bg2"/>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2022</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bg2"/>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2023</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bg2"/>
                    </a:solidFill>
                  </a:tcPr>
                </a:tc>
                <a:extLst>
                  <a:ext uri="{0D108BD9-81ED-4DB2-BD59-A6C34878D82A}">
                    <a16:rowId xmlns="" xmlns:a16="http://schemas.microsoft.com/office/drawing/2014/main" val="10000"/>
                  </a:ext>
                </a:extLst>
              </a:tr>
              <a:tr h="373569">
                <a:tc>
                  <a:txBody>
                    <a:bodyPr/>
                    <a:lstStyle/>
                    <a:p>
                      <a:pPr>
                        <a:spcAft>
                          <a:spcPts val="0"/>
                        </a:spcAft>
                      </a:pPr>
                      <a:r>
                        <a:rPr lang="ru-RU" sz="1400" dirty="0">
                          <a:effectLst/>
                          <a:latin typeface="Times New Roman" panose="02020603050405020304" pitchFamily="18" charset="0"/>
                          <a:ea typeface="Times New Roman" panose="02020603050405020304" pitchFamily="18" charset="0"/>
                        </a:rPr>
                        <a:t>Доля образовательных организаций, у которых есть широкополосный доступ к сети Интернет (не менее 100 Мбит/с), за исключением дошкольных</a:t>
                      </a:r>
                    </a:p>
                  </a:txBody>
                  <a:tcPr marL="68580" marR="68580" marT="0" marB="0">
                    <a:solidFill>
                      <a:schemeClr val="bg2"/>
                    </a:solidFill>
                  </a:tcPr>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Указной</a:t>
                      </a:r>
                    </a:p>
                  </a:txBody>
                  <a:tcPr marL="68580" marR="68580" marT="0" marB="0">
                    <a:solidFill>
                      <a:schemeClr val="bg2"/>
                    </a:solidFill>
                  </a:tcPr>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процент</a:t>
                      </a:r>
                    </a:p>
                  </a:txBody>
                  <a:tcPr marL="68580" marR="68580" marT="0" marB="0">
                    <a:solidFill>
                      <a:schemeClr val="bg2"/>
                    </a:solidFill>
                  </a:tcPr>
                </a:tc>
                <a:tc>
                  <a:txBody>
                    <a:bodyPr/>
                    <a:lstStyle/>
                    <a:p>
                      <a:pPr algn="ctr">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rPr>
                        <a:t>30</a:t>
                      </a:r>
                    </a:p>
                  </a:txBody>
                  <a:tcPr marL="68580" marR="68580" marT="0" marB="0">
                    <a:solidFill>
                      <a:schemeClr val="bg2"/>
                    </a:solidFill>
                  </a:tcPr>
                </a:tc>
                <a:tc>
                  <a:txBody>
                    <a:bodyPr/>
                    <a:lstStyle/>
                    <a:p>
                      <a:pPr algn="ctr">
                        <a:spcAft>
                          <a:spcPts val="0"/>
                        </a:spcAft>
                      </a:pPr>
                      <a:r>
                        <a:rPr lang="ru-RU" sz="1400" dirty="0" smtClean="0">
                          <a:effectLst/>
                          <a:latin typeface="Times New Roman" panose="02020603050405020304" pitchFamily="18" charset="0"/>
                          <a:ea typeface="Times New Roman" panose="02020603050405020304" pitchFamily="18" charset="0"/>
                        </a:rPr>
                        <a:t>50</a:t>
                      </a:r>
                      <a:endParaRPr lang="ru-RU" sz="1400" dirty="0">
                        <a:effectLst/>
                        <a:latin typeface="Times New Roman" panose="02020603050405020304" pitchFamily="18" charset="0"/>
                        <a:ea typeface="Times New Roman" panose="02020603050405020304" pitchFamily="18" charset="0"/>
                      </a:endParaRPr>
                    </a:p>
                  </a:txBody>
                  <a:tcPr marL="68580" marR="68580" marT="0" marB="0">
                    <a:solidFill>
                      <a:schemeClr val="bg2"/>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6</a:t>
                      </a:r>
                      <a:r>
                        <a:rPr lang="ru-RU" sz="1400" dirty="0" smtClean="0">
                          <a:effectLst/>
                          <a:latin typeface="Times New Roman" panose="02020603050405020304" pitchFamily="18" charset="0"/>
                          <a:ea typeface="Times New Roman" panose="02020603050405020304" pitchFamily="18" charset="0"/>
                        </a:rPr>
                        <a:t>0</a:t>
                      </a:r>
                      <a:endParaRPr lang="ru-RU" sz="1400" dirty="0">
                        <a:effectLst/>
                        <a:latin typeface="Times New Roman" panose="02020603050405020304" pitchFamily="18" charset="0"/>
                        <a:ea typeface="Times New Roman" panose="02020603050405020304" pitchFamily="18" charset="0"/>
                      </a:endParaRPr>
                    </a:p>
                  </a:txBody>
                  <a:tcPr marL="68580" marR="68580" marT="0" marB="0">
                    <a:solidFill>
                      <a:schemeClr val="bg2"/>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60</a:t>
                      </a:r>
                    </a:p>
                  </a:txBody>
                  <a:tcPr marL="68580" marR="68580" marT="0" marB="0">
                    <a:solidFill>
                      <a:schemeClr val="bg2"/>
                    </a:solidFill>
                  </a:tcPr>
                </a:tc>
                <a:extLst>
                  <a:ext uri="{0D108BD9-81ED-4DB2-BD59-A6C34878D82A}">
                    <a16:rowId xmlns="" xmlns:a16="http://schemas.microsoft.com/office/drawing/2014/main" val="10001"/>
                  </a:ext>
                </a:extLst>
              </a:tr>
              <a:tr h="623805">
                <a:tc>
                  <a:txBody>
                    <a:bodyPr/>
                    <a:lstStyle/>
                    <a:p>
                      <a:pPr>
                        <a:spcAft>
                          <a:spcPts val="0"/>
                        </a:spcAft>
                      </a:pPr>
                      <a:r>
                        <a:rPr lang="ru-RU" sz="1400" dirty="0">
                          <a:effectLst/>
                          <a:latin typeface="Times New Roman" panose="02020603050405020304" pitchFamily="18" charset="0"/>
                          <a:ea typeface="Times New Roman" panose="02020603050405020304" pitchFamily="18" charset="0"/>
                        </a:rPr>
                        <a:t>Количество современных компьютеров (со сроком эксплуатации не более семи лет) на 100 обучающихся в общеобразовательных организациях  </a:t>
                      </a:r>
                    </a:p>
                  </a:txBody>
                  <a:tcPr marL="68580" marR="68580" marT="0" marB="0">
                    <a:solidFill>
                      <a:schemeClr val="bg2"/>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Показатель регионального проекта</a:t>
                      </a:r>
                    </a:p>
                  </a:txBody>
                  <a:tcPr marL="68580" marR="68580" marT="0" marB="0">
                    <a:solidFill>
                      <a:schemeClr val="bg2"/>
                    </a:solidFill>
                  </a:tcPr>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единица</a:t>
                      </a:r>
                    </a:p>
                  </a:txBody>
                  <a:tcPr marL="68580" marR="68580" marT="0" marB="0">
                    <a:solidFill>
                      <a:schemeClr val="bg2"/>
                    </a:solidFill>
                  </a:tcPr>
                </a:tc>
                <a:tc>
                  <a:txBody>
                    <a:bodyPr/>
                    <a:lstStyle/>
                    <a:p>
                      <a:pPr algn="ctr">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rPr>
                        <a:t>13,8</a:t>
                      </a:r>
                    </a:p>
                  </a:txBody>
                  <a:tcPr marL="68580" marR="68580" marT="0" marB="0">
                    <a:solidFill>
                      <a:schemeClr val="bg2"/>
                    </a:solidFill>
                  </a:tcPr>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13,8</a:t>
                      </a:r>
                    </a:p>
                  </a:txBody>
                  <a:tcPr marL="68580" marR="68580" marT="0" marB="0">
                    <a:solidFill>
                      <a:schemeClr val="bg2"/>
                    </a:solidFill>
                  </a:tcPr>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13,8</a:t>
                      </a:r>
                    </a:p>
                  </a:txBody>
                  <a:tcPr marL="68580" marR="68580" marT="0" marB="0">
                    <a:solidFill>
                      <a:schemeClr val="bg2"/>
                    </a:solidFill>
                  </a:tcPr>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13,8</a:t>
                      </a:r>
                    </a:p>
                  </a:txBody>
                  <a:tcPr marL="68580" marR="68580" marT="0" marB="0">
                    <a:solidFill>
                      <a:schemeClr val="bg2"/>
                    </a:solidFill>
                  </a:tcPr>
                </a:tc>
                <a:extLst>
                  <a:ext uri="{0D108BD9-81ED-4DB2-BD59-A6C34878D82A}">
                    <a16:rowId xmlns="" xmlns:a16="http://schemas.microsoft.com/office/drawing/2014/main" val="10002"/>
                  </a:ext>
                </a:extLst>
              </a:tr>
              <a:tr h="814304">
                <a:tc>
                  <a:txBody>
                    <a:bodyPr/>
                    <a:lstStyle/>
                    <a:p>
                      <a:pPr>
                        <a:spcAft>
                          <a:spcPts val="0"/>
                        </a:spcAft>
                      </a:pPr>
                      <a:r>
                        <a:rPr lang="ru-RU" sz="1400" dirty="0">
                          <a:effectLst/>
                          <a:latin typeface="Times New Roman" panose="02020603050405020304" pitchFamily="18" charset="0"/>
                          <a:ea typeface="Times New Roman" panose="02020603050405020304" pitchFamily="18" charset="0"/>
                        </a:rPr>
                        <a:t>Доля муниципальных организаций в муниципальном образовании Московской области обеспеченных современными аппаратно-программными комплексами со средствами криптографической защиты информации</a:t>
                      </a:r>
                    </a:p>
                  </a:txBody>
                  <a:tcPr marL="68580" marR="68580" marT="0" marB="0">
                    <a:solidFill>
                      <a:schemeClr val="bg2"/>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Показатель регионального проекта</a:t>
                      </a:r>
                    </a:p>
                  </a:txBody>
                  <a:tcPr marL="68580" marR="68580" marT="0" marB="0">
                    <a:solidFill>
                      <a:schemeClr val="bg2"/>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процент</a:t>
                      </a:r>
                    </a:p>
                  </a:txBody>
                  <a:tcPr marL="68580" marR="68580" marT="0" marB="0">
                    <a:solidFill>
                      <a:schemeClr val="bg2"/>
                    </a:solidFill>
                  </a:tcPr>
                </a:tc>
                <a:tc>
                  <a:txBody>
                    <a:bodyPr/>
                    <a:lstStyle/>
                    <a:p>
                      <a:pPr algn="ctr">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rPr>
                        <a:t>100</a:t>
                      </a:r>
                    </a:p>
                  </a:txBody>
                  <a:tcPr marL="68580" marR="68580" marT="0" marB="0">
                    <a:solidFill>
                      <a:schemeClr val="bg2"/>
                    </a:solidFill>
                  </a:tcPr>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100</a:t>
                      </a:r>
                    </a:p>
                  </a:txBody>
                  <a:tcPr marL="68580" marR="68580" marT="0" marB="0">
                    <a:solidFill>
                      <a:schemeClr val="bg2"/>
                    </a:solidFill>
                  </a:tcPr>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100</a:t>
                      </a:r>
                    </a:p>
                  </a:txBody>
                  <a:tcPr marL="68580" marR="68580" marT="0" marB="0">
                    <a:solidFill>
                      <a:schemeClr val="bg2"/>
                    </a:solidFill>
                  </a:tcPr>
                </a:tc>
                <a:tc>
                  <a:txBody>
                    <a:bodyPr/>
                    <a:lstStyle/>
                    <a:p>
                      <a:pPr algn="ctr">
                        <a:spcAft>
                          <a:spcPts val="0"/>
                        </a:spcAft>
                      </a:pPr>
                      <a:r>
                        <a:rPr lang="en-US" sz="1400" dirty="0">
                          <a:effectLst/>
                          <a:latin typeface="Times New Roman" panose="02020603050405020304" pitchFamily="18" charset="0"/>
                          <a:ea typeface="Times New Roman" panose="02020603050405020304" pitchFamily="18" charset="0"/>
                        </a:rPr>
                        <a:t>100</a:t>
                      </a:r>
                      <a:endParaRPr lang="ru-RU" sz="1400" dirty="0">
                        <a:effectLst/>
                        <a:latin typeface="Times New Roman" panose="02020603050405020304" pitchFamily="18" charset="0"/>
                        <a:ea typeface="Times New Roman" panose="02020603050405020304" pitchFamily="18" charset="0"/>
                      </a:endParaRPr>
                    </a:p>
                  </a:txBody>
                  <a:tcPr marL="68580" marR="68580" marT="0" marB="0">
                    <a:solidFill>
                      <a:schemeClr val="bg2"/>
                    </a:solidFill>
                  </a:tcPr>
                </a:tc>
                <a:extLst>
                  <a:ext uri="{0D108BD9-81ED-4DB2-BD59-A6C34878D82A}">
                    <a16:rowId xmlns="" xmlns:a16="http://schemas.microsoft.com/office/drawing/2014/main" val="10003"/>
                  </a:ext>
                </a:extLst>
              </a:tr>
              <a:tr h="847045">
                <a:tc>
                  <a:txBody>
                    <a:bodyPr/>
                    <a:lstStyle/>
                    <a:p>
                      <a:pPr>
                        <a:spcAft>
                          <a:spcPts val="0"/>
                        </a:spcAft>
                      </a:pPr>
                      <a:r>
                        <a:rPr lang="ru-RU" sz="1400" dirty="0">
                          <a:effectLst/>
                          <a:latin typeface="Times New Roman" panose="02020603050405020304" pitchFamily="18" charset="0"/>
                          <a:ea typeface="Times New Roman" panose="02020603050405020304" pitchFamily="18" charset="0"/>
                        </a:rPr>
                        <a:t>Количество муниципальных образований Московской области, в которых внедрена целевая модель цифровой образовательной среды в образовательных организациях, реализующих образовательные программы общего образования и среднего профессионального образования</a:t>
                      </a:r>
                    </a:p>
                  </a:txBody>
                  <a:tcPr marL="68580" marR="68580" marT="0" marB="0">
                    <a:solidFill>
                      <a:schemeClr val="bg2"/>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Показатель регионального проекта</a:t>
                      </a:r>
                    </a:p>
                  </a:txBody>
                  <a:tcPr marL="68580" marR="68580" marT="0" marB="0">
                    <a:solidFill>
                      <a:schemeClr val="bg2"/>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единица</a:t>
                      </a:r>
                    </a:p>
                  </a:txBody>
                  <a:tcPr marL="68580" marR="68580" marT="0" marB="0">
                    <a:solidFill>
                      <a:schemeClr val="bg2"/>
                    </a:solidFill>
                  </a:tcPr>
                </a:tc>
                <a:tc>
                  <a:txBody>
                    <a:bodyPr/>
                    <a:lstStyle/>
                    <a:p>
                      <a:pPr algn="ctr">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rPr>
                        <a:t>1</a:t>
                      </a:r>
                    </a:p>
                  </a:txBody>
                  <a:tcPr marL="68580" marR="68580" marT="0" marB="0">
                    <a:solidFill>
                      <a:schemeClr val="bg2"/>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1</a:t>
                      </a:r>
                    </a:p>
                  </a:txBody>
                  <a:tcPr marL="68580" marR="68580" marT="0" marB="0">
                    <a:solidFill>
                      <a:schemeClr val="bg2"/>
                    </a:solidFill>
                  </a:tcPr>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1</a:t>
                      </a:r>
                    </a:p>
                  </a:txBody>
                  <a:tcPr marL="68580" marR="68580" marT="0" marB="0">
                    <a:solidFill>
                      <a:schemeClr val="bg2"/>
                    </a:solidFill>
                  </a:tcPr>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1</a:t>
                      </a:r>
                    </a:p>
                  </a:txBody>
                  <a:tcPr marL="68580" marR="68580" marT="0" marB="0">
                    <a:solidFill>
                      <a:schemeClr val="bg2"/>
                    </a:solidFill>
                  </a:tcPr>
                </a:tc>
                <a:extLst>
                  <a:ext uri="{0D108BD9-81ED-4DB2-BD59-A6C34878D82A}">
                    <a16:rowId xmlns="" xmlns:a16="http://schemas.microsoft.com/office/drawing/2014/main" val="10004"/>
                  </a:ext>
                </a:extLst>
              </a:tr>
              <a:tr h="831740">
                <a:tc>
                  <a:txBody>
                    <a:bodyPr/>
                    <a:lstStyle/>
                    <a:p>
                      <a:pPr>
                        <a:spcAft>
                          <a:spcPts val="0"/>
                        </a:spcAft>
                      </a:pPr>
                      <a:r>
                        <a:rPr lang="ru-RU" sz="1400" dirty="0">
                          <a:effectLst/>
                          <a:latin typeface="Times New Roman" panose="02020603050405020304" pitchFamily="18" charset="0"/>
                          <a:ea typeface="Times New Roman" panose="02020603050405020304" pitchFamily="18" charset="0"/>
                        </a:rPr>
                        <a:t>Доля многоквартирных домов, имеющих возможность пользоваться услугами проводного и мобильного доступа в информационно-телекоммуникационную сеть Интернет на скорости не менее 1 Мбит/с, предоставляемыми не менее чем 2 операторами связи</a:t>
                      </a:r>
                    </a:p>
                  </a:txBody>
                  <a:tcPr marL="68580" marR="68580" marT="0" marB="0">
                    <a:solidFill>
                      <a:schemeClr val="bg2"/>
                    </a:solidFill>
                  </a:tcPr>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Обращение Губернатора Московской области</a:t>
                      </a:r>
                    </a:p>
                  </a:txBody>
                  <a:tcPr marL="68580" marR="68580" marT="0" marB="0">
                    <a:solidFill>
                      <a:schemeClr val="bg2"/>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процент</a:t>
                      </a:r>
                    </a:p>
                  </a:txBody>
                  <a:tcPr marL="68580" marR="68580" marT="0" marB="0">
                    <a:solidFill>
                      <a:schemeClr val="bg2"/>
                    </a:solidFill>
                  </a:tcPr>
                </a:tc>
                <a:tc>
                  <a:txBody>
                    <a:bodyPr/>
                    <a:lstStyle/>
                    <a:p>
                      <a:pPr algn="ctr">
                        <a:spcAft>
                          <a:spcPts val="0"/>
                        </a:spcAft>
                      </a:pPr>
                      <a:r>
                        <a:rPr lang="en-US" sz="1400" b="0" dirty="0">
                          <a:solidFill>
                            <a:schemeClr val="tx1"/>
                          </a:solidFill>
                          <a:effectLst/>
                          <a:latin typeface="Times New Roman" panose="02020603050405020304" pitchFamily="18" charset="0"/>
                          <a:ea typeface="Times New Roman" panose="02020603050405020304" pitchFamily="18" charset="0"/>
                        </a:rPr>
                        <a:t>78</a:t>
                      </a:r>
                      <a:endParaRPr lang="ru-RU" sz="14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solidFill>
                      <a:schemeClr val="bg2"/>
                    </a:solidFill>
                  </a:tcPr>
                </a:tc>
                <a:tc>
                  <a:txBody>
                    <a:bodyPr/>
                    <a:lstStyle/>
                    <a:p>
                      <a:pPr algn="ctr">
                        <a:spcAft>
                          <a:spcPts val="0"/>
                        </a:spcAft>
                      </a:pPr>
                      <a:r>
                        <a:rPr lang="en-US" sz="1400" dirty="0" smtClean="0">
                          <a:effectLst/>
                          <a:latin typeface="Times New Roman" panose="02020603050405020304" pitchFamily="18" charset="0"/>
                          <a:ea typeface="Times New Roman" panose="02020603050405020304" pitchFamily="18" charset="0"/>
                        </a:rPr>
                        <a:t>7</a:t>
                      </a:r>
                      <a:r>
                        <a:rPr lang="ru-RU" sz="1400" dirty="0" smtClean="0">
                          <a:effectLst/>
                          <a:latin typeface="Times New Roman" panose="02020603050405020304" pitchFamily="18" charset="0"/>
                          <a:ea typeface="Times New Roman" panose="02020603050405020304" pitchFamily="18" charset="0"/>
                        </a:rPr>
                        <a:t>9</a:t>
                      </a:r>
                      <a:endParaRPr lang="ru-RU" sz="1400" dirty="0">
                        <a:effectLst/>
                        <a:latin typeface="Times New Roman" panose="02020603050405020304" pitchFamily="18" charset="0"/>
                        <a:ea typeface="Times New Roman" panose="02020603050405020304" pitchFamily="18" charset="0"/>
                      </a:endParaRPr>
                    </a:p>
                  </a:txBody>
                  <a:tcPr marL="68580" marR="68580" marT="0" marB="0">
                    <a:solidFill>
                      <a:schemeClr val="bg2"/>
                    </a:solidFill>
                  </a:tcPr>
                </a:tc>
                <a:tc>
                  <a:txBody>
                    <a:bodyPr/>
                    <a:lstStyle/>
                    <a:p>
                      <a:pPr algn="ctr">
                        <a:spcAft>
                          <a:spcPts val="0"/>
                        </a:spcAft>
                      </a:pPr>
                      <a:r>
                        <a:rPr lang="ru-RU" sz="1400" dirty="0" smtClean="0">
                          <a:effectLst/>
                          <a:latin typeface="Times New Roman" panose="02020603050405020304" pitchFamily="18" charset="0"/>
                          <a:ea typeface="Times New Roman" panose="02020603050405020304" pitchFamily="18" charset="0"/>
                        </a:rPr>
                        <a:t>80</a:t>
                      </a:r>
                      <a:endParaRPr lang="ru-RU" sz="1400" dirty="0">
                        <a:effectLst/>
                        <a:latin typeface="Times New Roman" panose="02020603050405020304" pitchFamily="18" charset="0"/>
                        <a:ea typeface="Times New Roman" panose="02020603050405020304" pitchFamily="18" charset="0"/>
                      </a:endParaRPr>
                    </a:p>
                  </a:txBody>
                  <a:tcPr marL="68580" marR="68580" marT="0" marB="0">
                    <a:solidFill>
                      <a:schemeClr val="bg2"/>
                    </a:solidFill>
                  </a:tcPr>
                </a:tc>
                <a:tc>
                  <a:txBody>
                    <a:bodyPr/>
                    <a:lstStyle/>
                    <a:p>
                      <a:pPr algn="ctr">
                        <a:spcAft>
                          <a:spcPts val="0"/>
                        </a:spcAft>
                      </a:pPr>
                      <a:r>
                        <a:rPr lang="ru-RU" sz="1400" dirty="0" smtClean="0">
                          <a:effectLst/>
                          <a:latin typeface="Times New Roman" panose="02020603050405020304" pitchFamily="18" charset="0"/>
                          <a:ea typeface="Times New Roman" panose="02020603050405020304" pitchFamily="18" charset="0"/>
                        </a:rPr>
                        <a:t>81</a:t>
                      </a:r>
                      <a:endParaRPr lang="ru-RU" sz="1400" dirty="0">
                        <a:effectLst/>
                        <a:latin typeface="Times New Roman" panose="02020603050405020304" pitchFamily="18" charset="0"/>
                        <a:ea typeface="Times New Roman" panose="02020603050405020304" pitchFamily="18" charset="0"/>
                      </a:endParaRPr>
                    </a:p>
                  </a:txBody>
                  <a:tcPr marL="68580" marR="68580" marT="0" marB="0">
                    <a:solidFill>
                      <a:schemeClr val="bg2"/>
                    </a:solidFill>
                  </a:tcPr>
                </a:tc>
                <a:extLst>
                  <a:ext uri="{0D108BD9-81ED-4DB2-BD59-A6C34878D82A}">
                    <a16:rowId xmlns="" xmlns:a16="http://schemas.microsoft.com/office/drawing/2014/main" val="10005"/>
                  </a:ext>
                </a:extLst>
              </a:tr>
              <a:tr h="415870">
                <a:tc>
                  <a:txBody>
                    <a:bodyPr/>
                    <a:lstStyle/>
                    <a:p>
                      <a:pPr>
                        <a:spcAft>
                          <a:spcPts val="0"/>
                        </a:spcAft>
                      </a:pPr>
                      <a:r>
                        <a:rPr lang="ru-RU" sz="1400">
                          <a:effectLst/>
                          <a:latin typeface="Times New Roman" panose="02020603050405020304" pitchFamily="18" charset="0"/>
                          <a:ea typeface="Times New Roman" panose="02020603050405020304" pitchFamily="18" charset="0"/>
                        </a:rPr>
                        <a:t>Доля домашних хозяйств в муниципальном образовании Московской области, имеющих широкополосный доступ к сети Интернет</a:t>
                      </a:r>
                    </a:p>
                  </a:txBody>
                  <a:tcPr marL="68580" marR="68580" marT="0" marB="0">
                    <a:solidFill>
                      <a:schemeClr val="bg2"/>
                    </a:solidFill>
                  </a:tcPr>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Отраслевой</a:t>
                      </a:r>
                    </a:p>
                  </a:txBody>
                  <a:tcPr marL="68580" marR="68580" marT="0" marB="0">
                    <a:solidFill>
                      <a:schemeClr val="bg2"/>
                    </a:solidFill>
                  </a:tcPr>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процент</a:t>
                      </a:r>
                    </a:p>
                  </a:txBody>
                  <a:tcPr marL="68580" marR="68580" marT="0" marB="0">
                    <a:solidFill>
                      <a:schemeClr val="bg2"/>
                    </a:solidFill>
                  </a:tcPr>
                </a:tc>
                <a:tc>
                  <a:txBody>
                    <a:bodyPr/>
                    <a:lstStyle/>
                    <a:p>
                      <a:pPr algn="ctr">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rPr>
                        <a:t>90</a:t>
                      </a:r>
                    </a:p>
                  </a:txBody>
                  <a:tcPr marL="68580" marR="68580" marT="0" marB="0">
                    <a:solidFill>
                      <a:schemeClr val="bg2"/>
                    </a:solidFill>
                  </a:tcPr>
                </a:tc>
                <a:tc>
                  <a:txBody>
                    <a:bodyPr/>
                    <a:lstStyle/>
                    <a:p>
                      <a:pPr algn="ctr">
                        <a:spcAft>
                          <a:spcPts val="0"/>
                        </a:spcAft>
                      </a:pPr>
                      <a:r>
                        <a:rPr lang="ru-RU" sz="1400" dirty="0" smtClean="0">
                          <a:effectLst/>
                          <a:latin typeface="Times New Roman" panose="02020603050405020304" pitchFamily="18" charset="0"/>
                          <a:ea typeface="Times New Roman" panose="02020603050405020304" pitchFamily="18" charset="0"/>
                        </a:rPr>
                        <a:t>97</a:t>
                      </a:r>
                      <a:endParaRPr lang="ru-RU" sz="1400" dirty="0">
                        <a:effectLst/>
                        <a:latin typeface="Times New Roman" panose="02020603050405020304" pitchFamily="18" charset="0"/>
                        <a:ea typeface="Times New Roman" panose="02020603050405020304" pitchFamily="18" charset="0"/>
                      </a:endParaRPr>
                    </a:p>
                  </a:txBody>
                  <a:tcPr marL="68580" marR="68580" marT="0" marB="0">
                    <a:solidFill>
                      <a:schemeClr val="bg2"/>
                    </a:solidFill>
                  </a:tcPr>
                </a:tc>
                <a:tc>
                  <a:txBody>
                    <a:bodyPr/>
                    <a:lstStyle/>
                    <a:p>
                      <a:pPr algn="ctr">
                        <a:spcAft>
                          <a:spcPts val="0"/>
                        </a:spcAft>
                      </a:pPr>
                      <a:r>
                        <a:rPr lang="ru-RU" sz="1400" dirty="0" smtClean="0">
                          <a:effectLst/>
                          <a:latin typeface="Times New Roman" panose="02020603050405020304" pitchFamily="18" charset="0"/>
                          <a:ea typeface="Times New Roman" panose="02020603050405020304" pitchFamily="18" charset="0"/>
                        </a:rPr>
                        <a:t>100</a:t>
                      </a:r>
                      <a:endParaRPr lang="ru-RU" sz="1400" dirty="0">
                        <a:effectLst/>
                        <a:latin typeface="Times New Roman" panose="02020603050405020304" pitchFamily="18" charset="0"/>
                        <a:ea typeface="Times New Roman" panose="02020603050405020304" pitchFamily="18" charset="0"/>
                      </a:endParaRPr>
                    </a:p>
                  </a:txBody>
                  <a:tcPr marL="68580" marR="68580" marT="0" marB="0">
                    <a:solidFill>
                      <a:schemeClr val="bg2"/>
                    </a:solidFill>
                  </a:tcPr>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100</a:t>
                      </a:r>
                    </a:p>
                  </a:txBody>
                  <a:tcPr marL="68580" marR="68580" marT="0" marB="0">
                    <a:solidFill>
                      <a:schemeClr val="bg2"/>
                    </a:solidFill>
                  </a:tcPr>
                </a:tc>
                <a:extLst>
                  <a:ext uri="{0D108BD9-81ED-4DB2-BD59-A6C34878D82A}">
                    <a16:rowId xmlns="" xmlns:a16="http://schemas.microsoft.com/office/drawing/2014/main" val="10006"/>
                  </a:ext>
                </a:extLst>
              </a:tr>
              <a:tr h="1247611">
                <a:tc>
                  <a:txBody>
                    <a:bodyPr/>
                    <a:lstStyle/>
                    <a:p>
                      <a:pPr algn="just">
                        <a:spcAft>
                          <a:spcPts val="0"/>
                        </a:spcAft>
                      </a:pPr>
                      <a:r>
                        <a:rPr lang="ru-RU" sz="1400">
                          <a:effectLst/>
                          <a:latin typeface="Times New Roman" panose="02020603050405020304" pitchFamily="18" charset="0"/>
                          <a:ea typeface="Times New Roman" panose="02020603050405020304" pitchFamily="18" charset="0"/>
                        </a:rPr>
                        <a:t>Доля муниципальных учреждений культуры, обеспеченных доступом в информационно-телекоммуникационную сеть Интернет на скорости:</a:t>
                      </a:r>
                    </a:p>
                    <a:p>
                      <a:pPr algn="just">
                        <a:spcAft>
                          <a:spcPts val="0"/>
                        </a:spcAft>
                      </a:pPr>
                      <a:r>
                        <a:rPr lang="ru-RU" sz="1400">
                          <a:effectLst/>
                          <a:latin typeface="Times New Roman" panose="02020603050405020304" pitchFamily="18" charset="0"/>
                          <a:ea typeface="Times New Roman" panose="02020603050405020304" pitchFamily="18" charset="0"/>
                        </a:rPr>
                        <a:t>для учреждений культуры, расположенных в городских населенных пунктах, – не менее 50 Мбит/с;</a:t>
                      </a:r>
                    </a:p>
                    <a:p>
                      <a:pPr>
                        <a:spcAft>
                          <a:spcPts val="0"/>
                        </a:spcAft>
                      </a:pPr>
                      <a:r>
                        <a:rPr lang="ru-RU" sz="1400">
                          <a:effectLst/>
                          <a:latin typeface="Times New Roman" panose="02020603050405020304" pitchFamily="18" charset="0"/>
                          <a:ea typeface="Times New Roman" panose="02020603050405020304" pitchFamily="18" charset="0"/>
                        </a:rPr>
                        <a:t>для учреждений культуры, расположенных в сельских населенных пунктах, – не менее 10 Мбит/с</a:t>
                      </a:r>
                    </a:p>
                  </a:txBody>
                  <a:tcPr marL="68580" marR="68580" marT="0" marB="0">
                    <a:solidFill>
                      <a:schemeClr val="bg2"/>
                    </a:solidFill>
                  </a:tcPr>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Отраслевой</a:t>
                      </a:r>
                    </a:p>
                  </a:txBody>
                  <a:tcPr marL="68580" marR="68580" marT="0" marB="0">
                    <a:solidFill>
                      <a:schemeClr val="bg2"/>
                    </a:solidFill>
                  </a:tcPr>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процент</a:t>
                      </a:r>
                    </a:p>
                  </a:txBody>
                  <a:tcPr marL="68580" marR="68580" marT="0" marB="0">
                    <a:solidFill>
                      <a:schemeClr val="bg2"/>
                    </a:solidFill>
                  </a:tcPr>
                </a:tc>
                <a:tc>
                  <a:txBody>
                    <a:bodyPr/>
                    <a:lstStyle/>
                    <a:p>
                      <a:pPr algn="ctr">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rPr>
                        <a:t>100</a:t>
                      </a:r>
                    </a:p>
                  </a:txBody>
                  <a:tcPr marL="68580" marR="68580" marT="0" marB="0">
                    <a:solidFill>
                      <a:schemeClr val="bg2"/>
                    </a:solidFill>
                  </a:tcPr>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100</a:t>
                      </a:r>
                    </a:p>
                  </a:txBody>
                  <a:tcPr marL="68580" marR="68580" marT="0" marB="0">
                    <a:solidFill>
                      <a:schemeClr val="bg2"/>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100</a:t>
                      </a:r>
                    </a:p>
                  </a:txBody>
                  <a:tcPr marL="68580" marR="68580" marT="0" marB="0">
                    <a:solidFill>
                      <a:schemeClr val="bg2"/>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100</a:t>
                      </a:r>
                    </a:p>
                  </a:txBody>
                  <a:tcPr marL="68580" marR="68580" marT="0" marB="0">
                    <a:solidFill>
                      <a:schemeClr val="bg2"/>
                    </a:solidFill>
                  </a:tcPr>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216480342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16736" y="304801"/>
            <a:ext cx="10174224" cy="1831658"/>
          </a:xfrm>
        </p:spPr>
        <p:txBody>
          <a:bodyPr>
            <a:normAutofit fontScale="90000"/>
          </a:bodyPr>
          <a:lstStyle/>
          <a:p>
            <a:r>
              <a:rPr lang="ru-RU" sz="2700" b="1" dirty="0">
                <a:solidFill>
                  <a:schemeClr val="tx1"/>
                </a:solidFill>
                <a:latin typeface="Times New Roman" panose="02020603050405020304" pitchFamily="18" charset="0"/>
                <a:cs typeface="Times New Roman" panose="02020603050405020304" pitchFamily="18" charset="0"/>
              </a:rPr>
              <a:t>Муниципальная программа «Архитектура и градостроительство»</a:t>
            </a:r>
            <a:br>
              <a:rPr lang="ru-RU" sz="2700" b="1" dirty="0">
                <a:solidFill>
                  <a:schemeClr val="tx1"/>
                </a:solidFill>
                <a:latin typeface="Times New Roman" panose="02020603050405020304" pitchFamily="18" charset="0"/>
                <a:cs typeface="Times New Roman" panose="02020603050405020304" pitchFamily="18" charset="0"/>
              </a:rPr>
            </a:br>
            <a:r>
              <a:rPr lang="ru-RU" sz="2700" b="1" dirty="0">
                <a:solidFill>
                  <a:schemeClr val="tx1"/>
                </a:solidFill>
                <a:latin typeface="Times New Roman" panose="02020603050405020304" pitchFamily="18" charset="0"/>
                <a:cs typeface="Times New Roman" panose="02020603050405020304" pitchFamily="18" charset="0"/>
              </a:rPr>
              <a:t/>
            </a:r>
            <a:br>
              <a:rPr lang="ru-RU" sz="2700" b="1" dirty="0">
                <a:solidFill>
                  <a:schemeClr val="tx1"/>
                </a:solidFill>
                <a:latin typeface="Times New Roman" panose="02020603050405020304" pitchFamily="18" charset="0"/>
                <a:cs typeface="Times New Roman" panose="02020603050405020304" pitchFamily="18" charset="0"/>
              </a:rPr>
            </a:br>
            <a:r>
              <a:rPr lang="ru-RU" sz="2200" dirty="0">
                <a:solidFill>
                  <a:schemeClr val="tx1"/>
                </a:solidFill>
                <a:latin typeface="Times New Roman" panose="02020603050405020304" pitchFamily="18" charset="0"/>
                <a:cs typeface="Times New Roman" panose="02020603050405020304" pitchFamily="18" charset="0"/>
              </a:rPr>
              <a:t>Цели программы: определение приоритетов и формирование политики пространственного развития городского округа, обеспечивающей градостроительными средствами преодоление негативных тенденций в застройке городов и других населенных мест, повышение качества жизни населения, формирование условий для устойчивого градостроительного развития. </a:t>
            </a:r>
          </a:p>
        </p:txBody>
      </p:sp>
      <p:graphicFrame>
        <p:nvGraphicFramePr>
          <p:cNvPr id="5" name="Объект 4"/>
          <p:cNvGraphicFramePr>
            <a:graphicFrameLocks noGrp="1"/>
          </p:cNvGraphicFramePr>
          <p:nvPr>
            <p:ph idx="1"/>
            <p:extLst>
              <p:ext uri="{D42A27DB-BD31-4B8C-83A1-F6EECF244321}">
                <p14:modId xmlns:p14="http://schemas.microsoft.com/office/powerpoint/2010/main" val="2852928838"/>
              </p:ext>
            </p:extLst>
          </p:nvPr>
        </p:nvGraphicFramePr>
        <p:xfrm>
          <a:off x="975360" y="2606040"/>
          <a:ext cx="10134600" cy="4251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1168328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11429322" cy="670560"/>
          </a:xfrm>
        </p:spPr>
        <p:txBody>
          <a:bodyPr>
            <a:normAutofit fontScale="90000"/>
          </a:bodyPr>
          <a:lstStyle/>
          <a:p>
            <a:r>
              <a:rPr lang="ru-RU" sz="2400" b="1" dirty="0">
                <a:solidFill>
                  <a:schemeClr val="tx1"/>
                </a:solidFill>
                <a:latin typeface="Times New Roman" panose="02020603050405020304" pitchFamily="18" charset="0"/>
                <a:cs typeface="Times New Roman" panose="02020603050405020304" pitchFamily="18" charset="0"/>
              </a:rPr>
              <a:t>Показатели подпрограммы </a:t>
            </a:r>
            <a:r>
              <a:rPr lang="ru-RU" sz="2400" b="1" dirty="0" smtClean="0">
                <a:solidFill>
                  <a:schemeClr val="tx1"/>
                </a:solidFill>
                <a:latin typeface="Times New Roman" panose="02020603050405020304" pitchFamily="18" charset="0"/>
                <a:cs typeface="Times New Roman" panose="02020603050405020304" pitchFamily="18" charset="0"/>
              </a:rPr>
              <a:t>«Реализация политики пространственного развития»</a:t>
            </a:r>
            <a:endParaRPr lang="ru-RU" sz="2400" b="1" dirty="0">
              <a:solidFill>
                <a:schemeClr val="tx1"/>
              </a:solidFill>
              <a:latin typeface="Times New Roman" panose="02020603050405020304" pitchFamily="18" charset="0"/>
              <a:cs typeface="Times New Roman" panose="02020603050405020304" pitchFamily="18" charset="0"/>
            </a:endParaRPr>
          </a:p>
        </p:txBody>
      </p:sp>
      <p:graphicFrame>
        <p:nvGraphicFramePr>
          <p:cNvPr id="4" name="Объект 3"/>
          <p:cNvGraphicFramePr>
            <a:graphicFrameLocks noGrp="1"/>
          </p:cNvGraphicFramePr>
          <p:nvPr>
            <p:ph idx="1"/>
            <p:extLst>
              <p:ext uri="{D42A27DB-BD31-4B8C-83A1-F6EECF244321}">
                <p14:modId xmlns:p14="http://schemas.microsoft.com/office/powerpoint/2010/main" val="2040814711"/>
              </p:ext>
            </p:extLst>
          </p:nvPr>
        </p:nvGraphicFramePr>
        <p:xfrm>
          <a:off x="838200" y="1690689"/>
          <a:ext cx="10838933" cy="2554224"/>
        </p:xfrm>
        <a:graphic>
          <a:graphicData uri="http://schemas.openxmlformats.org/drawingml/2006/table">
            <a:tbl>
              <a:tblPr firstRow="1" bandRow="1">
                <a:tableStyleId>{5C22544A-7EE6-4342-B048-85BDC9FD1C3A}</a:tableStyleId>
              </a:tblPr>
              <a:tblGrid>
                <a:gridCol w="3722663">
                  <a:extLst>
                    <a:ext uri="{9D8B030D-6E8A-4147-A177-3AD203B41FA5}">
                      <a16:colId xmlns="" xmlns:a16="http://schemas.microsoft.com/office/drawing/2014/main" val="20000"/>
                    </a:ext>
                  </a:extLst>
                </a:gridCol>
                <a:gridCol w="1204125">
                  <a:extLst>
                    <a:ext uri="{9D8B030D-6E8A-4147-A177-3AD203B41FA5}">
                      <a16:colId xmlns="" xmlns:a16="http://schemas.microsoft.com/office/drawing/2014/main" val="20001"/>
                    </a:ext>
                  </a:extLst>
                </a:gridCol>
                <a:gridCol w="1323453">
                  <a:extLst>
                    <a:ext uri="{9D8B030D-6E8A-4147-A177-3AD203B41FA5}">
                      <a16:colId xmlns="" xmlns:a16="http://schemas.microsoft.com/office/drawing/2014/main" val="20002"/>
                    </a:ext>
                  </a:extLst>
                </a:gridCol>
                <a:gridCol w="1323453"/>
                <a:gridCol w="1160733">
                  <a:extLst>
                    <a:ext uri="{9D8B030D-6E8A-4147-A177-3AD203B41FA5}">
                      <a16:colId xmlns="" xmlns:a16="http://schemas.microsoft.com/office/drawing/2014/main" val="20003"/>
                    </a:ext>
                  </a:extLst>
                </a:gridCol>
                <a:gridCol w="1063101">
                  <a:extLst>
                    <a:ext uri="{9D8B030D-6E8A-4147-A177-3AD203B41FA5}">
                      <a16:colId xmlns="" xmlns:a16="http://schemas.microsoft.com/office/drawing/2014/main" val="20004"/>
                    </a:ext>
                  </a:extLst>
                </a:gridCol>
                <a:gridCol w="1041405">
                  <a:extLst>
                    <a:ext uri="{9D8B030D-6E8A-4147-A177-3AD203B41FA5}">
                      <a16:colId xmlns="" xmlns:a16="http://schemas.microsoft.com/office/drawing/2014/main" val="20005"/>
                    </a:ext>
                  </a:extLst>
                </a:gridCol>
              </a:tblGrid>
              <a:tr h="1327404">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Показатель реализации мероприятий</a:t>
                      </a:r>
                    </a:p>
                  </a:txBody>
                  <a:tcPr>
                    <a:solidFill>
                      <a:schemeClr val="tx2">
                        <a:lumMod val="40000"/>
                        <a:lumOff val="6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Тип показателя</a:t>
                      </a:r>
                    </a:p>
                  </a:txBody>
                  <a:tcPr marL="39370" marR="39370" marT="64770" marB="64770" anchor="ctr">
                    <a:solidFill>
                      <a:schemeClr val="tx2">
                        <a:lumMod val="40000"/>
                        <a:lumOff val="6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Единица измерения</a:t>
                      </a:r>
                    </a:p>
                  </a:txBody>
                  <a:tcPr marL="39370" marR="39370" marT="64770" marB="64770" anchor="ctr">
                    <a:solidFill>
                      <a:schemeClr val="tx2">
                        <a:lumMod val="40000"/>
                        <a:lumOff val="60000"/>
                      </a:schemeClr>
                    </a:solidFill>
                  </a:tcPr>
                </a:tc>
                <a:tc>
                  <a:txBody>
                    <a:bodyPr/>
                    <a:lstStyle/>
                    <a:p>
                      <a:pPr algn="ctr">
                        <a:lnSpc>
                          <a:spcPct val="115000"/>
                        </a:lnSpc>
                        <a:spcAft>
                          <a:spcPts val="0"/>
                        </a:spcAft>
                      </a:pPr>
                      <a:r>
                        <a:rPr lang="ru-RU" sz="1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2020</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tx2">
                        <a:lumMod val="40000"/>
                        <a:lumOff val="6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2021</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tx2">
                        <a:lumMod val="40000"/>
                        <a:lumOff val="6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2022</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tx2">
                        <a:lumMod val="40000"/>
                        <a:lumOff val="6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2023</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tx2">
                        <a:lumMod val="40000"/>
                        <a:lumOff val="60000"/>
                      </a:schemeClr>
                    </a:solidFill>
                  </a:tcPr>
                </a:tc>
                <a:extLst>
                  <a:ext uri="{0D108BD9-81ED-4DB2-BD59-A6C34878D82A}">
                    <a16:rowId xmlns="" xmlns:a16="http://schemas.microsoft.com/office/drawing/2014/main" val="10000"/>
                  </a:ext>
                </a:extLst>
              </a:tr>
              <a:tr h="1109064">
                <a:tc>
                  <a:txBody>
                    <a:bodyPr/>
                    <a:lstStyle/>
                    <a:p>
                      <a:pPr>
                        <a:lnSpc>
                          <a:spcPct val="115000"/>
                        </a:lnSpc>
                        <a:spcAft>
                          <a:spcPts val="0"/>
                        </a:spcAft>
                      </a:pPr>
                      <a:r>
                        <a:rPr lang="ru-RU" sz="1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Количество </a:t>
                      </a:r>
                      <a:r>
                        <a:rPr lang="ru-RU"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ликвидированных самовольных, недостроенных и аварийных объектов на территории муниципального образования Московской области</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ru-RU"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gn="ctr">
                        <a:spcAft>
                          <a:spcPts val="0"/>
                        </a:spcAft>
                      </a:pPr>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Рейтинг 50</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solidFill>
                      <a:schemeClr val="tx2">
                        <a:lumMod val="40000"/>
                        <a:lumOff val="60000"/>
                      </a:schemeClr>
                    </a:solidFill>
                  </a:tcPr>
                </a:tc>
                <a:tc>
                  <a:txBody>
                    <a:bodyPr/>
                    <a:lstStyle/>
                    <a:p>
                      <a:pPr algn="ctr">
                        <a:spcAft>
                          <a:spcPts val="0"/>
                        </a:spcAft>
                      </a:pPr>
                      <a:r>
                        <a:rPr lang="ru-RU" sz="1400" i="1" dirty="0" smtClean="0">
                          <a:effectLst/>
                          <a:latin typeface="Times New Roman" panose="02020603050405020304" pitchFamily="18" charset="0"/>
                          <a:ea typeface="Times New Roman" panose="02020603050405020304" pitchFamily="18" charset="0"/>
                          <a:cs typeface="Times New Roman" panose="02020603050405020304" pitchFamily="18" charset="0"/>
                        </a:rPr>
                        <a:t>единица</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algn="ctr">
                        <a:spcAft>
                          <a:spcPts val="0"/>
                        </a:spcAft>
                      </a:pPr>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algn="ctr">
                        <a:spcAft>
                          <a:spcPts val="0"/>
                        </a:spcAft>
                      </a:pPr>
                      <a:r>
                        <a:rPr lang="ru-RU" sz="1400" i="1" dirty="0" smtClean="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algn="ctr">
                        <a:spcAft>
                          <a:spcPts val="0"/>
                        </a:spcAft>
                      </a:pPr>
                      <a:r>
                        <a:rPr lang="ru-RU" sz="1400" i="1" dirty="0" smtClean="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algn="ctr">
                        <a:spcAft>
                          <a:spcPts val="0"/>
                        </a:spcAft>
                      </a:pPr>
                      <a:r>
                        <a:rPr lang="ru-RU" sz="1400" i="1" dirty="0" smtClean="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tx2">
                        <a:lumMod val="40000"/>
                        <a:lumOff val="60000"/>
                      </a:schemeClr>
                    </a:solidFill>
                  </a:tcPr>
                </a:tc>
                <a:extLst>
                  <a:ext uri="{0D108BD9-81ED-4DB2-BD59-A6C34878D82A}">
                    <a16:rowId xmlns="" xmlns:a16="http://schemas.microsoft.com/office/drawing/2014/main" val="10001"/>
                  </a:ext>
                </a:extLst>
              </a:tr>
            </a:tbl>
          </a:graphicData>
        </a:graphic>
      </p:graphicFrame>
      <p:pic>
        <p:nvPicPr>
          <p:cNvPr id="3" name="Рисунок 2"/>
          <p:cNvPicPr>
            <a:picLocks noChangeAspect="1"/>
          </p:cNvPicPr>
          <p:nvPr/>
        </p:nvPicPr>
        <p:blipFill>
          <a:blip r:embed="rId2"/>
          <a:stretch>
            <a:fillRect/>
          </a:stretch>
        </p:blipFill>
        <p:spPr>
          <a:xfrm>
            <a:off x="4959858" y="3950208"/>
            <a:ext cx="3093720" cy="2474976"/>
          </a:xfrm>
          <a:prstGeom prst="rect">
            <a:avLst/>
          </a:prstGeom>
        </p:spPr>
      </p:pic>
    </p:spTree>
    <p:extLst>
      <p:ext uri="{BB962C8B-B14F-4D97-AF65-F5344CB8AC3E}">
        <p14:creationId xmlns:p14="http://schemas.microsoft.com/office/powerpoint/2010/main" val="39754524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Прямоугольник 2"/>
          <p:cNvSpPr/>
          <p:nvPr/>
        </p:nvSpPr>
        <p:spPr>
          <a:xfrm>
            <a:off x="573024" y="0"/>
            <a:ext cx="10777728" cy="5016758"/>
          </a:xfrm>
          <a:prstGeom prst="rect">
            <a:avLst/>
          </a:prstGeom>
        </p:spPr>
        <p:txBody>
          <a:bodyPr wrap="square">
            <a:spAutoFit/>
          </a:bodyPr>
          <a:lstStyle/>
          <a:p>
            <a:endParaRPr lang="ru-RU" sz="2000" dirty="0">
              <a:latin typeface="Times New Roman" panose="02020603050405020304" pitchFamily="18" charset="0"/>
              <a:cs typeface="Times New Roman" panose="02020603050405020304" pitchFamily="18" charset="0"/>
            </a:endParaRPr>
          </a:p>
          <a:p>
            <a:endParaRPr lang="ru-RU" sz="2000" dirty="0">
              <a:latin typeface="Times New Roman" panose="02020603050405020304" pitchFamily="18" charset="0"/>
              <a:cs typeface="Times New Roman" panose="02020603050405020304" pitchFamily="18" charset="0"/>
            </a:endParaRPr>
          </a:p>
          <a:p>
            <a:r>
              <a:rPr lang="ru-RU" sz="2000" dirty="0">
                <a:latin typeface="Times New Roman" panose="02020603050405020304" pitchFamily="18" charset="0"/>
                <a:cs typeface="Times New Roman" panose="02020603050405020304" pitchFamily="18" charset="0"/>
              </a:rPr>
              <a:t>Результаты оценки эффективности налоговых расходов за 2019 год</a:t>
            </a:r>
          </a:p>
          <a:p>
            <a:pPr algn="just"/>
            <a:r>
              <a:rPr lang="ru-RU" sz="2000" dirty="0">
                <a:latin typeface="Times New Roman" panose="02020603050405020304" pitchFamily="18" charset="0"/>
                <a:cs typeface="Times New Roman" panose="02020603050405020304" pitchFamily="18" charset="0"/>
              </a:rPr>
              <a:t>           При формировании основных направлений бюджетной и налоговой политики городского округа Серебряные Пруды Московской области на 2021 год и на плановый период 2022 и 2023 годов учитываются итоги оценки эффективности налоговых расходов городского округа за 2019 год.</a:t>
            </a:r>
          </a:p>
          <a:p>
            <a:pPr algn="just"/>
            <a:r>
              <a:rPr lang="ru-RU" sz="2000" dirty="0">
                <a:latin typeface="Times New Roman" panose="02020603050405020304" pitchFamily="18" charset="0"/>
                <a:cs typeface="Times New Roman" panose="02020603050405020304" pitchFamily="18" charset="0"/>
              </a:rPr>
              <a:t>Объем налоговых расходов в 2019 году составил 2 795,0 тыс. рублей, в том числе:</a:t>
            </a:r>
          </a:p>
          <a:p>
            <a:pPr algn="just"/>
            <a:r>
              <a:rPr lang="ru-RU" sz="2000" dirty="0">
                <a:latin typeface="Times New Roman" panose="02020603050405020304" pitchFamily="18" charset="0"/>
                <a:cs typeface="Times New Roman" panose="02020603050405020304" pitchFamily="18" charset="0"/>
              </a:rPr>
              <a:t>-	социальные налоговые расходы в сумме 285,0 тыс. рублей, что составляет 10,2% от общей суммы предоставленных налоговых расходов (доля в доходах бюджета 0,055%);</a:t>
            </a:r>
          </a:p>
          <a:p>
            <a:pPr algn="just"/>
            <a:r>
              <a:rPr lang="ru-RU" sz="2000" dirty="0">
                <a:latin typeface="Times New Roman" panose="02020603050405020304" pitchFamily="18" charset="0"/>
                <a:cs typeface="Times New Roman" panose="02020603050405020304" pitchFamily="18" charset="0"/>
              </a:rPr>
              <a:t>        - технические налоговые расходы - всего в сумме 2 510 тыс. рублей, что составляет 89,8% от общей суммы предоставленных налоговых расходов (доля в доходах бюджета 0,49%).</a:t>
            </a:r>
          </a:p>
          <a:p>
            <a:pPr algn="just"/>
            <a:r>
              <a:rPr lang="ru-RU" sz="2000" dirty="0">
                <a:latin typeface="Times New Roman" panose="02020603050405020304" pitchFamily="18" charset="0"/>
                <a:cs typeface="Times New Roman" panose="02020603050405020304" pitchFamily="18" charset="0"/>
              </a:rPr>
              <a:t>	На основании результатов оценки эффективности налоговых расходов городского округа Серебряные Пруды Московской области за 2019 год, утвержденных Комиссией по формированию итогов оценки эффективности налоговых расходов, признано целесообразным сохранить на 2021 год имеющиеся налоговые льготы.</a:t>
            </a:r>
          </a:p>
        </p:txBody>
      </p:sp>
    </p:spTree>
    <p:extLst>
      <p:ext uri="{BB962C8B-B14F-4D97-AF65-F5344CB8AC3E}">
        <p14:creationId xmlns:p14="http://schemas.microsoft.com/office/powerpoint/2010/main" val="231295020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2678" y="231648"/>
            <a:ext cx="8596668" cy="1320800"/>
          </a:xfrm>
        </p:spPr>
        <p:txBody>
          <a:bodyPr>
            <a:normAutofit fontScale="90000"/>
          </a:bodyPr>
          <a:lstStyle/>
          <a:p>
            <a:pPr algn="ctr"/>
            <a:r>
              <a:rPr lang="ru-RU" sz="2700" b="1" dirty="0">
                <a:solidFill>
                  <a:schemeClr val="tx1"/>
                </a:solidFill>
                <a:latin typeface="Times New Roman" panose="02020603050405020304" pitchFamily="18" charset="0"/>
                <a:cs typeface="Times New Roman" panose="02020603050405020304" pitchFamily="18" charset="0"/>
              </a:rPr>
              <a:t>Муниципальная программа «Формирование современной комфортной городской среды»  </a:t>
            </a:r>
            <a:br>
              <a:rPr lang="ru-RU" sz="2700" b="1" dirty="0">
                <a:solidFill>
                  <a:schemeClr val="tx1"/>
                </a:solidFill>
                <a:latin typeface="Times New Roman" panose="02020603050405020304" pitchFamily="18" charset="0"/>
                <a:cs typeface="Times New Roman" panose="02020603050405020304" pitchFamily="18" charset="0"/>
              </a:rPr>
            </a:br>
            <a:r>
              <a:rPr lang="ru-RU" sz="2200" dirty="0">
                <a:solidFill>
                  <a:schemeClr val="tx1"/>
                </a:solidFill>
                <a:latin typeface="Times New Roman" panose="02020603050405020304" pitchFamily="18" charset="0"/>
                <a:cs typeface="Times New Roman" panose="02020603050405020304" pitchFamily="18" charset="0"/>
              </a:rPr>
              <a:t>Цели программы: обеспечение комфортного, безопасного проживания, повышение качества жизни и обеспечение доступности территорий общего пользования в городском округе Серебряные Пруды Московской области</a:t>
            </a:r>
          </a:p>
        </p:txBody>
      </p:sp>
      <p:graphicFrame>
        <p:nvGraphicFramePr>
          <p:cNvPr id="7" name="Объект 6"/>
          <p:cNvGraphicFramePr>
            <a:graphicFrameLocks noGrp="1"/>
          </p:cNvGraphicFramePr>
          <p:nvPr>
            <p:ph idx="1"/>
            <p:extLst>
              <p:ext uri="{D42A27DB-BD31-4B8C-83A1-F6EECF244321}">
                <p14:modId xmlns:p14="http://schemas.microsoft.com/office/powerpoint/2010/main" val="2859744610"/>
              </p:ext>
            </p:extLst>
          </p:nvPr>
        </p:nvGraphicFramePr>
        <p:xfrm>
          <a:off x="1024128" y="2243328"/>
          <a:ext cx="9278112" cy="41208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7956851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b="1" dirty="0">
                <a:solidFill>
                  <a:schemeClr val="tx1"/>
                </a:solidFill>
                <a:latin typeface="Times New Roman" panose="02020603050405020304" pitchFamily="18" charset="0"/>
                <a:cs typeface="Times New Roman" panose="02020603050405020304" pitchFamily="18" charset="0"/>
              </a:rPr>
              <a:t>Показатели подпрограммы «Комфортная городская среда»</a:t>
            </a:r>
          </a:p>
        </p:txBody>
      </p:sp>
      <p:graphicFrame>
        <p:nvGraphicFramePr>
          <p:cNvPr id="4" name="Объект 3"/>
          <p:cNvGraphicFramePr>
            <a:graphicFrameLocks noGrp="1"/>
          </p:cNvGraphicFramePr>
          <p:nvPr>
            <p:ph idx="1"/>
            <p:extLst>
              <p:ext uri="{D42A27DB-BD31-4B8C-83A1-F6EECF244321}">
                <p14:modId xmlns:p14="http://schemas.microsoft.com/office/powerpoint/2010/main" val="2304120462"/>
              </p:ext>
            </p:extLst>
          </p:nvPr>
        </p:nvGraphicFramePr>
        <p:xfrm>
          <a:off x="135921" y="1376363"/>
          <a:ext cx="11874846" cy="5115053"/>
        </p:xfrm>
        <a:graphic>
          <a:graphicData uri="http://schemas.openxmlformats.org/drawingml/2006/table">
            <a:tbl>
              <a:tblPr firstRow="1" bandRow="1">
                <a:tableStyleId>{5C22544A-7EE6-4342-B048-85BDC9FD1C3A}</a:tableStyleId>
              </a:tblPr>
              <a:tblGrid>
                <a:gridCol w="5540104">
                  <a:extLst>
                    <a:ext uri="{9D8B030D-6E8A-4147-A177-3AD203B41FA5}">
                      <a16:colId xmlns="" xmlns:a16="http://schemas.microsoft.com/office/drawing/2014/main" val="20000"/>
                    </a:ext>
                  </a:extLst>
                </a:gridCol>
                <a:gridCol w="1734779">
                  <a:extLst>
                    <a:ext uri="{9D8B030D-6E8A-4147-A177-3AD203B41FA5}">
                      <a16:colId xmlns="" xmlns:a16="http://schemas.microsoft.com/office/drawing/2014/main" val="20001"/>
                    </a:ext>
                  </a:extLst>
                </a:gridCol>
                <a:gridCol w="1119213">
                  <a:extLst>
                    <a:ext uri="{9D8B030D-6E8A-4147-A177-3AD203B41FA5}">
                      <a16:colId xmlns="" xmlns:a16="http://schemas.microsoft.com/office/drawing/2014/main" val="20002"/>
                    </a:ext>
                  </a:extLst>
                </a:gridCol>
                <a:gridCol w="1119213"/>
                <a:gridCol w="738680">
                  <a:extLst>
                    <a:ext uri="{9D8B030D-6E8A-4147-A177-3AD203B41FA5}">
                      <a16:colId xmlns="" xmlns:a16="http://schemas.microsoft.com/office/drawing/2014/main" val="20003"/>
                    </a:ext>
                  </a:extLst>
                </a:gridCol>
                <a:gridCol w="772256">
                  <a:extLst>
                    <a:ext uri="{9D8B030D-6E8A-4147-A177-3AD203B41FA5}">
                      <a16:colId xmlns="" xmlns:a16="http://schemas.microsoft.com/office/drawing/2014/main" val="20004"/>
                    </a:ext>
                  </a:extLst>
                </a:gridCol>
                <a:gridCol w="850601">
                  <a:extLst>
                    <a:ext uri="{9D8B030D-6E8A-4147-A177-3AD203B41FA5}">
                      <a16:colId xmlns="" xmlns:a16="http://schemas.microsoft.com/office/drawing/2014/main" val="20005"/>
                    </a:ext>
                  </a:extLst>
                </a:gridCol>
              </a:tblGrid>
              <a:tr h="847853">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Показатель реализации мероприятий</a:t>
                      </a:r>
                    </a:p>
                  </a:txBody>
                  <a:tcPr>
                    <a:solidFill>
                      <a:schemeClr val="accent3">
                        <a:lumMod val="75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Тип показателя</a:t>
                      </a:r>
                    </a:p>
                  </a:txBody>
                  <a:tcPr marL="39370" marR="39370" marT="64770" marB="64770" anchor="ctr">
                    <a:solidFill>
                      <a:schemeClr val="accent3">
                        <a:lumMod val="75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Единица измерения</a:t>
                      </a:r>
                    </a:p>
                  </a:txBody>
                  <a:tcPr marL="39370" marR="39370" marT="64770" marB="64770" anchor="ctr">
                    <a:solidFill>
                      <a:schemeClr val="accent3">
                        <a:lumMod val="75000"/>
                      </a:schemeClr>
                    </a:solidFill>
                  </a:tcPr>
                </a:tc>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2020</a:t>
                      </a:r>
                    </a:p>
                  </a:txBody>
                  <a:tcPr>
                    <a:solidFill>
                      <a:schemeClr val="accent3">
                        <a:lumMod val="75000"/>
                      </a:schemeClr>
                    </a:solidFill>
                  </a:tcPr>
                </a:tc>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2021</a:t>
                      </a:r>
                    </a:p>
                  </a:txBody>
                  <a:tcPr>
                    <a:solidFill>
                      <a:schemeClr val="accent3">
                        <a:lumMod val="75000"/>
                      </a:schemeClr>
                    </a:solidFill>
                  </a:tcPr>
                </a:tc>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2022</a:t>
                      </a:r>
                    </a:p>
                  </a:txBody>
                  <a:tcPr>
                    <a:solidFill>
                      <a:schemeClr val="accent3">
                        <a:lumMod val="75000"/>
                      </a:schemeClr>
                    </a:solidFill>
                  </a:tcPr>
                </a:tc>
                <a:tc>
                  <a:txBody>
                    <a:bodyPr/>
                    <a:lstStyle/>
                    <a:p>
                      <a:r>
                        <a:rPr lang="ru-RU" sz="1400" dirty="0" smtClean="0">
                          <a:solidFill>
                            <a:schemeClr val="tx1"/>
                          </a:solidFill>
                          <a:latin typeface="Times New Roman" panose="02020603050405020304" pitchFamily="18" charset="0"/>
                          <a:cs typeface="Times New Roman" panose="02020603050405020304" pitchFamily="18" charset="0"/>
                        </a:rPr>
                        <a:t>2023</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extLst>
                  <a:ext uri="{0D108BD9-81ED-4DB2-BD59-A6C34878D82A}">
                    <a16:rowId xmlns="" xmlns:a16="http://schemas.microsoft.com/office/drawing/2014/main" val="10000"/>
                  </a:ext>
                </a:extLst>
              </a:tr>
              <a:tr h="679622">
                <a:tc>
                  <a:txBody>
                    <a:bodyPr/>
                    <a:lstStyle/>
                    <a:p>
                      <a:pPr>
                        <a:spcAft>
                          <a:spcPts val="0"/>
                        </a:spcAft>
                      </a:pPr>
                      <a:r>
                        <a:rPr lang="ru-RU" sz="1400" dirty="0">
                          <a:effectLst/>
                          <a:latin typeface="Times New Roman" panose="02020603050405020304" pitchFamily="18" charset="0"/>
                          <a:ea typeface="Times New Roman" panose="02020603050405020304" pitchFamily="18" charset="0"/>
                        </a:rPr>
                        <a:t> Количество благоустроенных общественных территорий (пространств) (в разрезе видов территорий), в том числе: - зоны отдыха; пешеходные зоны; набережные; - скверы; - площади; -парки</a:t>
                      </a:r>
                    </a:p>
                  </a:txBody>
                  <a:tcPr marL="68580" marR="68580" marT="0" marB="0">
                    <a:solidFill>
                      <a:schemeClr val="accent3">
                        <a:lumMod val="75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 </a:t>
                      </a:r>
                    </a:p>
                    <a:p>
                      <a:pPr algn="ctr">
                        <a:spcAft>
                          <a:spcPts val="0"/>
                        </a:spcAft>
                      </a:pPr>
                      <a:r>
                        <a:rPr lang="ru-RU" sz="1400" dirty="0">
                          <a:effectLst/>
                          <a:latin typeface="Times New Roman" panose="02020603050405020304" pitchFamily="18" charset="0"/>
                          <a:ea typeface="Times New Roman" panose="02020603050405020304" pitchFamily="18" charset="0"/>
                        </a:rPr>
                        <a:t>Указ 204</a:t>
                      </a:r>
                    </a:p>
                    <a:p>
                      <a:pPr algn="ctr">
                        <a:spcAft>
                          <a:spcPts val="0"/>
                        </a:spcAft>
                      </a:pPr>
                      <a:r>
                        <a:rPr lang="ru-RU" sz="1400" dirty="0">
                          <a:effectLst/>
                          <a:latin typeface="Times New Roman" panose="02020603050405020304" pitchFamily="18" charset="0"/>
                          <a:ea typeface="Times New Roman" panose="02020603050405020304" pitchFamily="18" charset="0"/>
                        </a:rPr>
                        <a:t> </a:t>
                      </a:r>
                    </a:p>
                    <a:p>
                      <a:pPr algn="ctr">
                        <a:spcAft>
                          <a:spcPts val="0"/>
                        </a:spcAft>
                      </a:pPr>
                      <a:r>
                        <a:rPr lang="ru-RU" sz="1400" dirty="0">
                          <a:effectLst/>
                          <a:latin typeface="Times New Roman" panose="02020603050405020304" pitchFamily="18" charset="0"/>
                          <a:ea typeface="Times New Roman" panose="02020603050405020304" pitchFamily="18" charset="0"/>
                        </a:rPr>
                        <a:t> </a:t>
                      </a:r>
                    </a:p>
                  </a:txBody>
                  <a:tcPr marL="68580" marR="68580" marT="0" marB="0">
                    <a:solidFill>
                      <a:schemeClr val="accent3">
                        <a:lumMod val="75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единиц</a:t>
                      </a:r>
                    </a:p>
                  </a:txBody>
                  <a:tcPr marL="68580" marR="68580" marT="0" marB="0">
                    <a:solidFill>
                      <a:schemeClr val="accent3">
                        <a:lumMod val="75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2</a:t>
                      </a:r>
                    </a:p>
                  </a:txBody>
                  <a:tcPr marL="68580" marR="68580" marT="0" marB="0">
                    <a:solidFill>
                      <a:schemeClr val="accent3">
                        <a:lumMod val="75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1 </a:t>
                      </a:r>
                    </a:p>
                  </a:txBody>
                  <a:tcPr marL="68580" marR="68580" marT="0" marB="0">
                    <a:solidFill>
                      <a:schemeClr val="accent3">
                        <a:lumMod val="75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1</a:t>
                      </a:r>
                    </a:p>
                  </a:txBody>
                  <a:tcPr marL="68580" marR="68580" marT="0" marB="0">
                    <a:solidFill>
                      <a:schemeClr val="accent3">
                        <a:lumMod val="75000"/>
                      </a:schemeClr>
                    </a:solidFill>
                  </a:tcPr>
                </a:tc>
                <a:tc>
                  <a:txBody>
                    <a:bodyPr/>
                    <a:lstStyle/>
                    <a:p>
                      <a:r>
                        <a:rPr lang="ru-RU" sz="1400" dirty="0" smtClean="0">
                          <a:latin typeface="Times New Roman" panose="02020603050405020304" pitchFamily="18" charset="0"/>
                          <a:cs typeface="Times New Roman" panose="02020603050405020304" pitchFamily="18" charset="0"/>
                        </a:rPr>
                        <a:t>1</a:t>
                      </a:r>
                      <a:endParaRPr lang="ru-RU" sz="1400" dirty="0">
                        <a:latin typeface="Times New Roman" panose="02020603050405020304" pitchFamily="18" charset="0"/>
                        <a:cs typeface="Times New Roman" panose="02020603050405020304" pitchFamily="18" charset="0"/>
                      </a:endParaRPr>
                    </a:p>
                  </a:txBody>
                  <a:tcPr marL="68580" marR="68580" marT="0" marB="0">
                    <a:solidFill>
                      <a:schemeClr val="accent3">
                        <a:lumMod val="75000"/>
                      </a:schemeClr>
                    </a:solidFill>
                  </a:tcPr>
                </a:tc>
                <a:extLst>
                  <a:ext uri="{0D108BD9-81ED-4DB2-BD59-A6C34878D82A}">
                    <a16:rowId xmlns="" xmlns:a16="http://schemas.microsoft.com/office/drawing/2014/main" val="10001"/>
                  </a:ext>
                </a:extLst>
              </a:tr>
              <a:tr h="518160">
                <a:tc>
                  <a:txBody>
                    <a:bodyPr/>
                    <a:lstStyle/>
                    <a:p>
                      <a:pPr>
                        <a:spcAft>
                          <a:spcPts val="0"/>
                        </a:spcAft>
                      </a:pPr>
                      <a:r>
                        <a:rPr lang="ru-RU" sz="1400" dirty="0">
                          <a:effectLst/>
                          <a:latin typeface="Times New Roman" panose="02020603050405020304" pitchFamily="18" charset="0"/>
                          <a:ea typeface="Times New Roman" panose="02020603050405020304" pitchFamily="18" charset="0"/>
                        </a:rPr>
                        <a:t>  Количество разработанных концепций благоустройства общественных территорий</a:t>
                      </a:r>
                    </a:p>
                  </a:txBody>
                  <a:tcPr marL="68580" marR="68580" marT="0" marB="0">
                    <a:solidFill>
                      <a:schemeClr val="accent3">
                        <a:lumMod val="75000"/>
                      </a:schemeClr>
                    </a:solidFill>
                  </a:tcPr>
                </a:tc>
                <a:tc>
                  <a:txBody>
                    <a:bodyPr/>
                    <a:lstStyle/>
                    <a:p>
                      <a:pPr>
                        <a:spcAft>
                          <a:spcPts val="0"/>
                        </a:spcAft>
                      </a:pPr>
                      <a:r>
                        <a:rPr lang="ru-RU" sz="1400" dirty="0">
                          <a:effectLst/>
                          <a:latin typeface="Times New Roman" panose="02020603050405020304" pitchFamily="18" charset="0"/>
                          <a:ea typeface="Times New Roman" panose="02020603050405020304" pitchFamily="18" charset="0"/>
                        </a:rPr>
                        <a:t> </a:t>
                      </a:r>
                    </a:p>
                    <a:p>
                      <a:pPr algn="ctr">
                        <a:spcAft>
                          <a:spcPts val="0"/>
                        </a:spcAft>
                      </a:pPr>
                      <a:r>
                        <a:rPr lang="ru-RU" sz="1400" dirty="0">
                          <a:effectLst/>
                          <a:latin typeface="Times New Roman" panose="02020603050405020304" pitchFamily="18" charset="0"/>
                          <a:ea typeface="Times New Roman" panose="02020603050405020304" pitchFamily="18" charset="0"/>
                        </a:rPr>
                        <a:t>Указ 204</a:t>
                      </a:r>
                    </a:p>
                    <a:p>
                      <a:pPr algn="ctr">
                        <a:spcAft>
                          <a:spcPts val="0"/>
                        </a:spcAft>
                      </a:pPr>
                      <a:r>
                        <a:rPr lang="ru-RU" sz="1400" dirty="0">
                          <a:effectLst/>
                          <a:latin typeface="Times New Roman" panose="02020603050405020304" pitchFamily="18" charset="0"/>
                          <a:ea typeface="Times New Roman" panose="02020603050405020304" pitchFamily="18" charset="0"/>
                        </a:rPr>
                        <a:t> </a:t>
                      </a:r>
                    </a:p>
                    <a:p>
                      <a:pPr algn="ctr">
                        <a:spcAft>
                          <a:spcPts val="0"/>
                        </a:spcAft>
                      </a:pPr>
                      <a:r>
                        <a:rPr lang="ru-RU" sz="1400" dirty="0">
                          <a:effectLst/>
                          <a:latin typeface="Times New Roman" panose="02020603050405020304" pitchFamily="18" charset="0"/>
                          <a:ea typeface="Times New Roman" panose="02020603050405020304" pitchFamily="18" charset="0"/>
                        </a:rPr>
                        <a:t> </a:t>
                      </a:r>
                    </a:p>
                  </a:txBody>
                  <a:tcPr marL="68580" marR="68580" marT="0" marB="0">
                    <a:solidFill>
                      <a:schemeClr val="accent3">
                        <a:lumMod val="75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единиц.</a:t>
                      </a:r>
                    </a:p>
                  </a:txBody>
                  <a:tcPr marL="68580" marR="68580" marT="0" marB="0">
                    <a:solidFill>
                      <a:schemeClr val="accent3">
                        <a:lumMod val="75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1</a:t>
                      </a:r>
                    </a:p>
                  </a:txBody>
                  <a:tcPr marL="68580" marR="68580" marT="0" marB="0">
                    <a:solidFill>
                      <a:schemeClr val="accent3">
                        <a:lumMod val="75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0</a:t>
                      </a:r>
                    </a:p>
                  </a:txBody>
                  <a:tcPr marL="68580" marR="68580" marT="0" marB="0">
                    <a:solidFill>
                      <a:schemeClr val="accent3">
                        <a:lumMod val="75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0</a:t>
                      </a:r>
                    </a:p>
                  </a:txBody>
                  <a:tcPr marL="68580" marR="68580" marT="0" marB="0">
                    <a:solidFill>
                      <a:schemeClr val="accent3">
                        <a:lumMod val="75000"/>
                      </a:schemeClr>
                    </a:solidFill>
                  </a:tcPr>
                </a:tc>
                <a:tc>
                  <a:txBody>
                    <a:bodyPr/>
                    <a:lstStyle/>
                    <a:p>
                      <a:r>
                        <a:rPr lang="ru-RU" sz="1400" dirty="0" smtClean="0">
                          <a:latin typeface="Times New Roman" panose="02020603050405020304" pitchFamily="18" charset="0"/>
                          <a:cs typeface="Times New Roman" panose="02020603050405020304" pitchFamily="18" charset="0"/>
                        </a:rPr>
                        <a:t>0</a:t>
                      </a:r>
                      <a:endParaRPr lang="ru-RU" sz="1400" dirty="0">
                        <a:latin typeface="Times New Roman" panose="02020603050405020304" pitchFamily="18" charset="0"/>
                        <a:cs typeface="Times New Roman" panose="02020603050405020304" pitchFamily="18" charset="0"/>
                      </a:endParaRPr>
                    </a:p>
                  </a:txBody>
                  <a:tcPr marL="68580" marR="68580" marT="0" marB="0">
                    <a:solidFill>
                      <a:schemeClr val="accent3">
                        <a:lumMod val="75000"/>
                      </a:schemeClr>
                    </a:solidFill>
                  </a:tcPr>
                </a:tc>
                <a:extLst>
                  <a:ext uri="{0D108BD9-81ED-4DB2-BD59-A6C34878D82A}">
                    <a16:rowId xmlns="" xmlns:a16="http://schemas.microsoft.com/office/drawing/2014/main" val="10002"/>
                  </a:ext>
                </a:extLst>
              </a:tr>
              <a:tr h="554407">
                <a:tc>
                  <a:txBody>
                    <a:bodyPr/>
                    <a:lstStyle/>
                    <a:p>
                      <a:pPr>
                        <a:spcAft>
                          <a:spcPts val="0"/>
                        </a:spcAft>
                      </a:pPr>
                      <a:r>
                        <a:rPr lang="ru-RU" sz="1400" dirty="0">
                          <a:effectLst/>
                          <a:latin typeface="Times New Roman" panose="02020603050405020304" pitchFamily="18" charset="0"/>
                          <a:ea typeface="Times New Roman" panose="02020603050405020304" pitchFamily="18" charset="0"/>
                        </a:rPr>
                        <a:t>  </a:t>
                      </a:r>
                      <a:r>
                        <a:rPr lang="ru-RU" sz="1400" dirty="0" smtClean="0">
                          <a:effectLst/>
                          <a:latin typeface="Times New Roman" panose="02020603050405020304" pitchFamily="18" charset="0"/>
                          <a:ea typeface="Times New Roman" panose="02020603050405020304" pitchFamily="18" charset="0"/>
                        </a:rPr>
                        <a:t>Количество </a:t>
                      </a:r>
                      <a:r>
                        <a:rPr lang="ru-RU" sz="1400" dirty="0">
                          <a:effectLst/>
                          <a:latin typeface="Times New Roman" panose="02020603050405020304" pitchFamily="18" charset="0"/>
                          <a:ea typeface="Times New Roman" panose="02020603050405020304" pitchFamily="18" charset="0"/>
                        </a:rPr>
                        <a:t>разработанных проектов благоустройства общественных территорий</a:t>
                      </a:r>
                    </a:p>
                  </a:txBody>
                  <a:tcPr marL="68580" marR="68580" marT="0" marB="0">
                    <a:solidFill>
                      <a:schemeClr val="accent3">
                        <a:lumMod val="75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 </a:t>
                      </a:r>
                    </a:p>
                    <a:p>
                      <a:pPr algn="ctr">
                        <a:spcAft>
                          <a:spcPts val="0"/>
                        </a:spcAft>
                      </a:pPr>
                      <a:r>
                        <a:rPr lang="ru-RU" sz="1400" dirty="0">
                          <a:effectLst/>
                          <a:latin typeface="Times New Roman" panose="02020603050405020304" pitchFamily="18" charset="0"/>
                          <a:ea typeface="Times New Roman" panose="02020603050405020304" pitchFamily="18" charset="0"/>
                        </a:rPr>
                        <a:t>Указ 204</a:t>
                      </a:r>
                    </a:p>
                    <a:p>
                      <a:pPr algn="ctr">
                        <a:spcAft>
                          <a:spcPts val="0"/>
                        </a:spcAft>
                      </a:pPr>
                      <a:r>
                        <a:rPr lang="ru-RU" sz="1400" dirty="0">
                          <a:effectLst/>
                          <a:latin typeface="Times New Roman" panose="02020603050405020304" pitchFamily="18" charset="0"/>
                          <a:ea typeface="Times New Roman" panose="02020603050405020304" pitchFamily="18" charset="0"/>
                        </a:rPr>
                        <a:t> </a:t>
                      </a:r>
                    </a:p>
                    <a:p>
                      <a:pPr algn="ctr">
                        <a:spcAft>
                          <a:spcPts val="0"/>
                        </a:spcAft>
                      </a:pPr>
                      <a:r>
                        <a:rPr lang="ru-RU" sz="1400" dirty="0">
                          <a:effectLst/>
                          <a:latin typeface="Times New Roman" panose="02020603050405020304" pitchFamily="18" charset="0"/>
                          <a:ea typeface="Times New Roman" panose="02020603050405020304" pitchFamily="18" charset="0"/>
                        </a:rPr>
                        <a:t> </a:t>
                      </a:r>
                    </a:p>
                  </a:txBody>
                  <a:tcPr marL="68580" marR="68580" marT="0" marB="0">
                    <a:solidFill>
                      <a:schemeClr val="accent3">
                        <a:lumMod val="75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единиц</a:t>
                      </a:r>
                    </a:p>
                  </a:txBody>
                  <a:tcPr marL="68580" marR="68580" marT="0" marB="0">
                    <a:solidFill>
                      <a:schemeClr val="accent3">
                        <a:lumMod val="75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1</a:t>
                      </a:r>
                    </a:p>
                  </a:txBody>
                  <a:tcPr marL="68580" marR="68580" marT="0" marB="0">
                    <a:solidFill>
                      <a:schemeClr val="accent3">
                        <a:lumMod val="75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0 </a:t>
                      </a:r>
                    </a:p>
                  </a:txBody>
                  <a:tcPr marL="68580" marR="68580" marT="0" marB="0">
                    <a:solidFill>
                      <a:schemeClr val="accent3">
                        <a:lumMod val="75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0</a:t>
                      </a:r>
                    </a:p>
                  </a:txBody>
                  <a:tcPr marL="68580" marR="68580" marT="0" marB="0">
                    <a:solidFill>
                      <a:schemeClr val="accent3">
                        <a:lumMod val="75000"/>
                      </a:schemeClr>
                    </a:solidFill>
                  </a:tcPr>
                </a:tc>
                <a:tc>
                  <a:txBody>
                    <a:bodyPr/>
                    <a:lstStyle/>
                    <a:p>
                      <a:r>
                        <a:rPr lang="ru-RU" sz="1400" dirty="0" smtClean="0">
                          <a:latin typeface="Times New Roman" panose="02020603050405020304" pitchFamily="18" charset="0"/>
                          <a:cs typeface="Times New Roman" panose="02020603050405020304" pitchFamily="18" charset="0"/>
                        </a:rPr>
                        <a:t>0</a:t>
                      </a:r>
                      <a:endParaRPr lang="ru-RU" sz="1400" dirty="0">
                        <a:latin typeface="Times New Roman" panose="02020603050405020304" pitchFamily="18" charset="0"/>
                        <a:cs typeface="Times New Roman" panose="02020603050405020304" pitchFamily="18" charset="0"/>
                      </a:endParaRPr>
                    </a:p>
                  </a:txBody>
                  <a:tcPr marL="68580" marR="68580" marT="0" marB="0">
                    <a:solidFill>
                      <a:schemeClr val="accent3">
                        <a:lumMod val="75000"/>
                      </a:schemeClr>
                    </a:solidFill>
                  </a:tcPr>
                </a:tc>
                <a:extLst>
                  <a:ext uri="{0D108BD9-81ED-4DB2-BD59-A6C34878D82A}">
                    <a16:rowId xmlns="" xmlns:a16="http://schemas.microsoft.com/office/drawing/2014/main" val="10003"/>
                  </a:ext>
                </a:extLst>
              </a:tr>
              <a:tr h="405302">
                <a:tc>
                  <a:txBody>
                    <a:bodyPr/>
                    <a:lstStyle/>
                    <a:p>
                      <a:pPr>
                        <a:spcAft>
                          <a:spcPts val="0"/>
                        </a:spcAft>
                      </a:pPr>
                      <a:r>
                        <a:rPr lang="ru-RU" sz="1400" dirty="0">
                          <a:effectLst/>
                          <a:latin typeface="Times New Roman" panose="02020603050405020304" pitchFamily="18" charset="0"/>
                          <a:ea typeface="Times New Roman" panose="02020603050405020304" pitchFamily="18" charset="0"/>
                        </a:rPr>
                        <a:t>  Количество установленных детских игровых площадок</a:t>
                      </a:r>
                    </a:p>
                  </a:txBody>
                  <a:tcPr marL="68580" marR="68580" marT="0" marB="0">
                    <a:solidFill>
                      <a:schemeClr val="accent3">
                        <a:lumMod val="75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Обращение Губернатора  </a:t>
                      </a:r>
                    </a:p>
                    <a:p>
                      <a:pPr>
                        <a:spcAft>
                          <a:spcPts val="0"/>
                        </a:spcAft>
                      </a:pPr>
                      <a:r>
                        <a:rPr lang="ru-RU" sz="1400" dirty="0">
                          <a:effectLst/>
                          <a:latin typeface="Times New Roman" panose="02020603050405020304" pitchFamily="18" charset="0"/>
                          <a:ea typeface="Times New Roman" panose="02020603050405020304" pitchFamily="18" charset="0"/>
                        </a:rPr>
                        <a:t> </a:t>
                      </a:r>
                    </a:p>
                  </a:txBody>
                  <a:tcPr marL="68580" marR="68580" marT="0" marB="0">
                    <a:solidFill>
                      <a:schemeClr val="accent3">
                        <a:lumMod val="75000"/>
                      </a:schemeClr>
                    </a:solidFill>
                  </a:tcPr>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единиц</a:t>
                      </a:r>
                    </a:p>
                  </a:txBody>
                  <a:tcPr marL="68580" marR="68580" marT="0" marB="0">
                    <a:solidFill>
                      <a:schemeClr val="accent3">
                        <a:lumMod val="75000"/>
                      </a:schemeClr>
                    </a:solidFill>
                  </a:tcPr>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3</a:t>
                      </a:r>
                    </a:p>
                  </a:txBody>
                  <a:tcPr marL="68580" marR="68580" marT="0" marB="0">
                    <a:solidFill>
                      <a:schemeClr val="accent3">
                        <a:lumMod val="75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3</a:t>
                      </a:r>
                    </a:p>
                  </a:txBody>
                  <a:tcPr marL="68580" marR="68580" marT="0" marB="0">
                    <a:solidFill>
                      <a:schemeClr val="accent3">
                        <a:lumMod val="75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3</a:t>
                      </a:r>
                    </a:p>
                  </a:txBody>
                  <a:tcPr marL="68580" marR="68580" marT="0" marB="0">
                    <a:solidFill>
                      <a:schemeClr val="accent3">
                        <a:lumMod val="75000"/>
                      </a:schemeClr>
                    </a:solidFill>
                  </a:tcPr>
                </a:tc>
                <a:tc>
                  <a:txBody>
                    <a:bodyPr/>
                    <a:lstStyle/>
                    <a:p>
                      <a:r>
                        <a:rPr lang="ru-RU" sz="1400" dirty="0" smtClean="0">
                          <a:latin typeface="Times New Roman" panose="02020603050405020304" pitchFamily="18" charset="0"/>
                          <a:cs typeface="Times New Roman" panose="02020603050405020304" pitchFamily="18" charset="0"/>
                        </a:rPr>
                        <a:t>0</a:t>
                      </a:r>
                      <a:endParaRPr lang="ru-RU" sz="1400" dirty="0">
                        <a:latin typeface="Times New Roman" panose="02020603050405020304" pitchFamily="18" charset="0"/>
                        <a:cs typeface="Times New Roman" panose="02020603050405020304" pitchFamily="18" charset="0"/>
                      </a:endParaRPr>
                    </a:p>
                  </a:txBody>
                  <a:tcPr marL="68580" marR="68580" marT="0" marB="0">
                    <a:solidFill>
                      <a:schemeClr val="accent3">
                        <a:lumMod val="75000"/>
                      </a:schemeClr>
                    </a:solidFill>
                  </a:tcPr>
                </a:tc>
                <a:extLst>
                  <a:ext uri="{0D108BD9-81ED-4DB2-BD59-A6C34878D82A}">
                    <a16:rowId xmlns="" xmlns:a16="http://schemas.microsoft.com/office/drawing/2014/main" val="10004"/>
                  </a:ext>
                </a:extLst>
              </a:tr>
              <a:tr h="405472">
                <a:tc>
                  <a:txBody>
                    <a:bodyPr/>
                    <a:lstStyle/>
                    <a:p>
                      <a:pPr>
                        <a:spcAft>
                          <a:spcPts val="0"/>
                        </a:spcAft>
                      </a:pPr>
                      <a:r>
                        <a:rPr lang="ru-RU" sz="1400" dirty="0">
                          <a:effectLst/>
                          <a:latin typeface="Times New Roman" panose="02020603050405020304" pitchFamily="18" charset="0"/>
                          <a:ea typeface="Times New Roman" panose="02020603050405020304" pitchFamily="18" charset="0"/>
                        </a:rPr>
                        <a:t>  Обеспеченность обустроенными дворовыми территориями</a:t>
                      </a:r>
                    </a:p>
                  </a:txBody>
                  <a:tcPr marL="68580" marR="68580" marT="0" marB="0">
                    <a:solidFill>
                      <a:schemeClr val="accent3">
                        <a:lumMod val="75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Обращение Губернатора  </a:t>
                      </a:r>
                    </a:p>
                  </a:txBody>
                  <a:tcPr marL="68580" marR="68580" marT="0" marB="0">
                    <a:solidFill>
                      <a:schemeClr val="accent3">
                        <a:lumMod val="75000"/>
                      </a:schemeClr>
                    </a:solidFill>
                  </a:tcPr>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%/ед.</a:t>
                      </a:r>
                    </a:p>
                  </a:txBody>
                  <a:tcPr marL="68580" marR="68580" marT="0" marB="0">
                    <a:solidFill>
                      <a:schemeClr val="accent3">
                        <a:lumMod val="75000"/>
                      </a:schemeClr>
                    </a:solidFill>
                  </a:tcPr>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73,24/52</a:t>
                      </a:r>
                    </a:p>
                  </a:txBody>
                  <a:tcPr marL="68580" marR="68580" marT="0" marB="0">
                    <a:solidFill>
                      <a:schemeClr val="accent3">
                        <a:lumMod val="75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87,32/62</a:t>
                      </a:r>
                    </a:p>
                  </a:txBody>
                  <a:tcPr marL="68580" marR="68580" marT="0" marB="0">
                    <a:solidFill>
                      <a:schemeClr val="accent3">
                        <a:lumMod val="75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100/71</a:t>
                      </a:r>
                    </a:p>
                  </a:txBody>
                  <a:tcPr marL="68580" marR="68580" marT="0" marB="0">
                    <a:solidFill>
                      <a:schemeClr val="accent3">
                        <a:lumMod val="75000"/>
                      </a:schemeClr>
                    </a:solidFill>
                  </a:tcPr>
                </a:tc>
                <a:tc>
                  <a:txBody>
                    <a:bodyPr/>
                    <a:lstStyle/>
                    <a:p>
                      <a:r>
                        <a:rPr lang="ru-RU" sz="1400" dirty="0" smtClean="0">
                          <a:latin typeface="Times New Roman" panose="02020603050405020304" pitchFamily="18" charset="0"/>
                          <a:cs typeface="Times New Roman" panose="02020603050405020304" pitchFamily="18" charset="0"/>
                        </a:rPr>
                        <a:t>100/86</a:t>
                      </a:r>
                      <a:endParaRPr lang="ru-RU" sz="1400" dirty="0">
                        <a:latin typeface="Times New Roman" panose="02020603050405020304" pitchFamily="18" charset="0"/>
                        <a:cs typeface="Times New Roman" panose="02020603050405020304" pitchFamily="18" charset="0"/>
                      </a:endParaRPr>
                    </a:p>
                  </a:txBody>
                  <a:tcPr marL="68580" marR="68580" marT="0" marB="0">
                    <a:solidFill>
                      <a:schemeClr val="accent3">
                        <a:lumMod val="75000"/>
                      </a:schemeClr>
                    </a:solidFill>
                  </a:tcPr>
                </a:tc>
                <a:extLst>
                  <a:ext uri="{0D108BD9-81ED-4DB2-BD59-A6C34878D82A}">
                    <a16:rowId xmlns="" xmlns:a16="http://schemas.microsoft.com/office/drawing/2014/main" val="10005"/>
                  </a:ext>
                </a:extLst>
              </a:tr>
              <a:tr h="405472">
                <a:tc>
                  <a:txBody>
                    <a:bodyPr/>
                    <a:lstStyle/>
                    <a:p>
                      <a:pPr>
                        <a:spcAft>
                          <a:spcPts val="0"/>
                        </a:spcAft>
                      </a:pPr>
                      <a:r>
                        <a:rPr lang="ru-RU" sz="1400" dirty="0">
                          <a:effectLst/>
                          <a:latin typeface="Times New Roman" panose="02020603050405020304" pitchFamily="18" charset="0"/>
                          <a:ea typeface="Times New Roman" panose="02020603050405020304" pitchFamily="18" charset="0"/>
                        </a:rPr>
                        <a:t>   Количество объектов электросетевого хозяйства, систем наружного и архитектурно-художественного освещения на которых реализованы мероприятия по устройству и капитальному ремонт</a:t>
                      </a:r>
                    </a:p>
                  </a:txBody>
                  <a:tcPr marL="68580" marR="68580" marT="0" marB="0">
                    <a:solidFill>
                      <a:schemeClr val="accent3">
                        <a:lumMod val="75000"/>
                      </a:schemeClr>
                    </a:solidFill>
                  </a:tcPr>
                </a:tc>
                <a:tc>
                  <a:txBody>
                    <a:bodyPr/>
                    <a:lstStyle/>
                    <a:p>
                      <a:pPr>
                        <a:spcAft>
                          <a:spcPts val="0"/>
                        </a:spcAft>
                      </a:pPr>
                      <a:r>
                        <a:rPr lang="ru-RU" sz="1400" dirty="0">
                          <a:effectLst/>
                          <a:latin typeface="Times New Roman" panose="02020603050405020304" pitchFamily="18" charset="0"/>
                          <a:ea typeface="Times New Roman" panose="02020603050405020304" pitchFamily="18" charset="0"/>
                        </a:rPr>
                        <a:t> </a:t>
                      </a:r>
                    </a:p>
                    <a:p>
                      <a:pPr algn="ctr">
                        <a:spcAft>
                          <a:spcPts val="0"/>
                        </a:spcAft>
                      </a:pPr>
                      <a:r>
                        <a:rPr lang="ru-RU" sz="1400" dirty="0">
                          <a:effectLst/>
                          <a:latin typeface="Times New Roman" panose="02020603050405020304" pitchFamily="18" charset="0"/>
                          <a:ea typeface="Times New Roman" panose="02020603050405020304" pitchFamily="18" charset="0"/>
                        </a:rPr>
                        <a:t>Отраслевой показатель  </a:t>
                      </a:r>
                    </a:p>
                  </a:txBody>
                  <a:tcPr marL="68580" marR="68580" marT="0" marB="0">
                    <a:solidFill>
                      <a:schemeClr val="accent3">
                        <a:lumMod val="75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единиц</a:t>
                      </a:r>
                    </a:p>
                  </a:txBody>
                  <a:tcPr marL="68580" marR="68580" marT="0" marB="0">
                    <a:solidFill>
                      <a:schemeClr val="accent3">
                        <a:lumMod val="75000"/>
                      </a:schemeClr>
                    </a:solidFill>
                  </a:tcPr>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3</a:t>
                      </a:r>
                    </a:p>
                  </a:txBody>
                  <a:tcPr marL="68580" marR="68580" marT="0" marB="0">
                    <a:solidFill>
                      <a:schemeClr val="accent3">
                        <a:lumMod val="75000"/>
                      </a:schemeClr>
                    </a:solidFill>
                  </a:tcPr>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0</a:t>
                      </a:r>
                    </a:p>
                  </a:txBody>
                  <a:tcPr marL="68580" marR="68580" marT="0" marB="0">
                    <a:solidFill>
                      <a:schemeClr val="accent3">
                        <a:lumMod val="75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0</a:t>
                      </a:r>
                    </a:p>
                  </a:txBody>
                  <a:tcPr marL="68580" marR="68580" marT="0" marB="0">
                    <a:solidFill>
                      <a:schemeClr val="accent3">
                        <a:lumMod val="75000"/>
                      </a:schemeClr>
                    </a:solidFill>
                  </a:tcPr>
                </a:tc>
                <a:tc>
                  <a:txBody>
                    <a:bodyPr/>
                    <a:lstStyle/>
                    <a:p>
                      <a:r>
                        <a:rPr lang="ru-RU" sz="1400" dirty="0" smtClean="0">
                          <a:latin typeface="Times New Roman" panose="02020603050405020304" pitchFamily="18" charset="0"/>
                          <a:cs typeface="Times New Roman" panose="02020603050405020304" pitchFamily="18" charset="0"/>
                        </a:rPr>
                        <a:t>0</a:t>
                      </a:r>
                      <a:endParaRPr lang="ru-RU" sz="1400" dirty="0">
                        <a:latin typeface="Times New Roman" panose="02020603050405020304" pitchFamily="18" charset="0"/>
                        <a:cs typeface="Times New Roman" panose="02020603050405020304" pitchFamily="18" charset="0"/>
                      </a:endParaRPr>
                    </a:p>
                  </a:txBody>
                  <a:tcPr marL="68580" marR="68580" marT="0" marB="0">
                    <a:solidFill>
                      <a:schemeClr val="accent3">
                        <a:lumMod val="75000"/>
                      </a:schemeClr>
                    </a:solidFill>
                  </a:tcP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192617102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graphicFrame>
        <p:nvGraphicFramePr>
          <p:cNvPr id="3" name="Объект 2"/>
          <p:cNvGraphicFramePr>
            <a:graphicFrameLocks noGrp="1"/>
          </p:cNvGraphicFramePr>
          <p:nvPr>
            <p:ph/>
            <p:extLst>
              <p:ext uri="{D42A27DB-BD31-4B8C-83A1-F6EECF244321}">
                <p14:modId xmlns:p14="http://schemas.microsoft.com/office/powerpoint/2010/main" val="2201242109"/>
              </p:ext>
            </p:extLst>
          </p:nvPr>
        </p:nvGraphicFramePr>
        <p:xfrm>
          <a:off x="420131" y="128971"/>
          <a:ext cx="11405285" cy="3528629"/>
        </p:xfrm>
        <a:graphic>
          <a:graphicData uri="http://schemas.openxmlformats.org/drawingml/2006/table">
            <a:tbl>
              <a:tblPr firstRow="1" bandRow="1">
                <a:tableStyleId>{5C22544A-7EE6-4342-B048-85BDC9FD1C3A}</a:tableStyleId>
              </a:tblPr>
              <a:tblGrid>
                <a:gridCol w="6020477">
                  <a:extLst>
                    <a:ext uri="{9D8B030D-6E8A-4147-A177-3AD203B41FA5}">
                      <a16:colId xmlns="" xmlns:a16="http://schemas.microsoft.com/office/drawing/2014/main" val="20000"/>
                    </a:ext>
                  </a:extLst>
                </a:gridCol>
                <a:gridCol w="1242648">
                  <a:extLst>
                    <a:ext uri="{9D8B030D-6E8A-4147-A177-3AD203B41FA5}">
                      <a16:colId xmlns="" xmlns:a16="http://schemas.microsoft.com/office/drawing/2014/main" val="20001"/>
                    </a:ext>
                  </a:extLst>
                </a:gridCol>
                <a:gridCol w="1017788">
                  <a:extLst>
                    <a:ext uri="{9D8B030D-6E8A-4147-A177-3AD203B41FA5}">
                      <a16:colId xmlns="" xmlns:a16="http://schemas.microsoft.com/office/drawing/2014/main" val="20002"/>
                    </a:ext>
                  </a:extLst>
                </a:gridCol>
                <a:gridCol w="1017788">
                  <a:extLst>
                    <a:ext uri="{9D8B030D-6E8A-4147-A177-3AD203B41FA5}">
                      <a16:colId xmlns="" xmlns:a16="http://schemas.microsoft.com/office/drawing/2014/main" val="20003"/>
                    </a:ext>
                  </a:extLst>
                </a:gridCol>
                <a:gridCol w="698250">
                  <a:extLst>
                    <a:ext uri="{9D8B030D-6E8A-4147-A177-3AD203B41FA5}">
                      <a16:colId xmlns="" xmlns:a16="http://schemas.microsoft.com/office/drawing/2014/main" val="20004"/>
                    </a:ext>
                  </a:extLst>
                </a:gridCol>
                <a:gridCol w="698250"/>
                <a:gridCol w="710084">
                  <a:extLst>
                    <a:ext uri="{9D8B030D-6E8A-4147-A177-3AD203B41FA5}">
                      <a16:colId xmlns="" xmlns:a16="http://schemas.microsoft.com/office/drawing/2014/main" val="20005"/>
                    </a:ext>
                  </a:extLst>
                </a:gridCol>
              </a:tblGrid>
              <a:tr h="642564">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Показатель реализации мероприятий</a:t>
                      </a:r>
                    </a:p>
                  </a:txBody>
                  <a:tcPr>
                    <a:solidFill>
                      <a:schemeClr val="accent3">
                        <a:lumMod val="75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Тип показателя</a:t>
                      </a:r>
                    </a:p>
                  </a:txBody>
                  <a:tcPr marL="39370" marR="39370" marT="64770" marB="64770" anchor="ctr">
                    <a:solidFill>
                      <a:schemeClr val="accent3">
                        <a:lumMod val="75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Единица измерения</a:t>
                      </a:r>
                    </a:p>
                  </a:txBody>
                  <a:tcPr marL="39370" marR="39370" marT="64770" marB="64770" anchor="ctr">
                    <a:solidFill>
                      <a:schemeClr val="accent3">
                        <a:lumMod val="75000"/>
                      </a:schemeClr>
                    </a:solidFill>
                  </a:tcPr>
                </a:tc>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2020</a:t>
                      </a:r>
                    </a:p>
                  </a:txBody>
                  <a:tcPr>
                    <a:solidFill>
                      <a:schemeClr val="accent3">
                        <a:lumMod val="75000"/>
                      </a:schemeClr>
                    </a:solidFill>
                  </a:tcPr>
                </a:tc>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2021</a:t>
                      </a:r>
                    </a:p>
                  </a:txBody>
                  <a:tcPr>
                    <a:solidFill>
                      <a:schemeClr val="accent3">
                        <a:lumMod val="75000"/>
                      </a:schemeClr>
                    </a:solidFill>
                  </a:tcPr>
                </a:tc>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2022</a:t>
                      </a:r>
                    </a:p>
                  </a:txBody>
                  <a:tcPr>
                    <a:solidFill>
                      <a:schemeClr val="accent3">
                        <a:lumMod val="75000"/>
                      </a:schemeClr>
                    </a:solidFill>
                  </a:tcPr>
                </a:tc>
                <a:tc>
                  <a:txBody>
                    <a:bodyPr/>
                    <a:lstStyle/>
                    <a:p>
                      <a:r>
                        <a:rPr lang="ru-RU" sz="1400" dirty="0" smtClean="0">
                          <a:solidFill>
                            <a:schemeClr val="tx1"/>
                          </a:solidFill>
                          <a:latin typeface="Times New Roman" panose="02020603050405020304" pitchFamily="18" charset="0"/>
                          <a:cs typeface="Times New Roman" panose="02020603050405020304" pitchFamily="18" charset="0"/>
                        </a:rPr>
                        <a:t>2023</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extLst>
                  <a:ext uri="{0D108BD9-81ED-4DB2-BD59-A6C34878D82A}">
                    <a16:rowId xmlns="" xmlns:a16="http://schemas.microsoft.com/office/drawing/2014/main" val="10000"/>
                  </a:ext>
                </a:extLst>
              </a:tr>
              <a:tr h="390828">
                <a:tc>
                  <a:txBody>
                    <a:bodyPr/>
                    <a:lstStyle/>
                    <a:p>
                      <a:pPr>
                        <a:spcAft>
                          <a:spcPts val="0"/>
                        </a:spcAft>
                      </a:pPr>
                      <a:r>
                        <a:rPr lang="ru-RU" sz="1400" dirty="0">
                          <a:effectLst/>
                          <a:latin typeface="Times New Roman" panose="02020603050405020304" pitchFamily="18" charset="0"/>
                          <a:ea typeface="Times New Roman" panose="02020603050405020304" pitchFamily="18" charset="0"/>
                        </a:rPr>
                        <a:t>Доля граждан, принявших участие в решении вопросов развития городской среды от общего количества граждан в возрасте от 14 лет</a:t>
                      </a:r>
                    </a:p>
                  </a:txBody>
                  <a:tcPr marL="68580" marR="68580" marT="0" marB="0">
                    <a:solidFill>
                      <a:schemeClr val="accent3">
                        <a:lumMod val="75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 </a:t>
                      </a:r>
                    </a:p>
                    <a:p>
                      <a:pPr algn="ctr">
                        <a:spcAft>
                          <a:spcPts val="0"/>
                        </a:spcAft>
                      </a:pPr>
                      <a:r>
                        <a:rPr lang="ru-RU" sz="1400" dirty="0">
                          <a:effectLst/>
                          <a:latin typeface="Times New Roman" panose="02020603050405020304" pitchFamily="18" charset="0"/>
                          <a:ea typeface="Times New Roman" panose="02020603050405020304" pitchFamily="18" charset="0"/>
                        </a:rPr>
                        <a:t>Указ 204</a:t>
                      </a:r>
                    </a:p>
                  </a:txBody>
                  <a:tcPr marL="68580" marR="68580" marT="0" marB="0">
                    <a:solidFill>
                      <a:schemeClr val="accent3">
                        <a:lumMod val="75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a:t>
                      </a:r>
                    </a:p>
                  </a:txBody>
                  <a:tcPr marL="68580" marR="68580" marT="0" marB="0">
                    <a:solidFill>
                      <a:schemeClr val="accent3">
                        <a:lumMod val="75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12</a:t>
                      </a:r>
                    </a:p>
                  </a:txBody>
                  <a:tcPr marL="68580" marR="68580" marT="0" marB="0">
                    <a:solidFill>
                      <a:schemeClr val="accent3">
                        <a:lumMod val="75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15</a:t>
                      </a:r>
                    </a:p>
                  </a:txBody>
                  <a:tcPr marL="68580" marR="68580" marT="0" marB="0">
                    <a:solidFill>
                      <a:schemeClr val="accent3">
                        <a:lumMod val="75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20</a:t>
                      </a:r>
                    </a:p>
                  </a:txBody>
                  <a:tcPr marL="68580" marR="68580" marT="0" marB="0">
                    <a:solidFill>
                      <a:schemeClr val="accent3">
                        <a:lumMod val="75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20</a:t>
                      </a:r>
                    </a:p>
                  </a:txBody>
                  <a:tcPr marL="68580" marR="68580" marT="0" marB="0">
                    <a:solidFill>
                      <a:schemeClr val="accent3">
                        <a:lumMod val="75000"/>
                      </a:schemeClr>
                    </a:solidFill>
                  </a:tcPr>
                </a:tc>
                <a:extLst>
                  <a:ext uri="{0D108BD9-81ED-4DB2-BD59-A6C34878D82A}">
                    <a16:rowId xmlns="" xmlns:a16="http://schemas.microsoft.com/office/drawing/2014/main" val="10001"/>
                  </a:ext>
                </a:extLst>
              </a:tr>
              <a:tr h="586242">
                <a:tc>
                  <a:txBody>
                    <a:bodyPr/>
                    <a:lstStyle/>
                    <a:p>
                      <a:pPr>
                        <a:spcAft>
                          <a:spcPts val="0"/>
                        </a:spcAft>
                      </a:pPr>
                      <a:r>
                        <a:rPr lang="ru-RU" sz="1400" dirty="0">
                          <a:effectLst/>
                          <a:latin typeface="Times New Roman" panose="02020603050405020304" pitchFamily="18" charset="0"/>
                          <a:ea typeface="Times New Roman" panose="02020603050405020304" pitchFamily="18" charset="0"/>
                        </a:rPr>
                        <a:t> Доля реализованных комплексных проектов благоустройства общественных территорий в общем количестве реализованных в течение планового года проектов благоустройства общественных территории</a:t>
                      </a:r>
                    </a:p>
                  </a:txBody>
                  <a:tcPr marL="68580" marR="68580" marT="0" marB="0">
                    <a:solidFill>
                      <a:schemeClr val="accent3">
                        <a:lumMod val="75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 </a:t>
                      </a:r>
                    </a:p>
                    <a:p>
                      <a:pPr algn="ctr">
                        <a:spcAft>
                          <a:spcPts val="0"/>
                        </a:spcAft>
                      </a:pPr>
                      <a:r>
                        <a:rPr lang="ru-RU" sz="1400" dirty="0">
                          <a:effectLst/>
                          <a:latin typeface="Times New Roman" panose="02020603050405020304" pitchFamily="18" charset="0"/>
                          <a:ea typeface="Times New Roman" panose="02020603050405020304" pitchFamily="18" charset="0"/>
                        </a:rPr>
                        <a:t>Соглашение с ФОИВ</a:t>
                      </a:r>
                    </a:p>
                  </a:txBody>
                  <a:tcPr marL="68580" marR="68580" marT="0" marB="0">
                    <a:solidFill>
                      <a:schemeClr val="accent3">
                        <a:lumMod val="75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единиц</a:t>
                      </a:r>
                    </a:p>
                  </a:txBody>
                  <a:tcPr marL="68580" marR="68580" marT="0" marB="0">
                    <a:solidFill>
                      <a:schemeClr val="accent3">
                        <a:lumMod val="75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1</a:t>
                      </a:r>
                    </a:p>
                  </a:txBody>
                  <a:tcPr marL="68580" marR="68580" marT="0" marB="0">
                    <a:solidFill>
                      <a:schemeClr val="accent3">
                        <a:lumMod val="75000"/>
                      </a:schemeClr>
                    </a:solidFill>
                  </a:tcPr>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0</a:t>
                      </a:r>
                    </a:p>
                  </a:txBody>
                  <a:tcPr marL="68580" marR="68580" marT="0" marB="0">
                    <a:solidFill>
                      <a:schemeClr val="accent3">
                        <a:lumMod val="75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0</a:t>
                      </a:r>
                    </a:p>
                  </a:txBody>
                  <a:tcPr marL="68580" marR="68580" marT="0" marB="0">
                    <a:solidFill>
                      <a:schemeClr val="accent3">
                        <a:lumMod val="75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0</a:t>
                      </a:r>
                    </a:p>
                  </a:txBody>
                  <a:tcPr marL="68580" marR="68580" marT="0" marB="0">
                    <a:solidFill>
                      <a:schemeClr val="accent3">
                        <a:lumMod val="75000"/>
                      </a:schemeClr>
                    </a:solidFill>
                  </a:tcPr>
                </a:tc>
                <a:extLst>
                  <a:ext uri="{0D108BD9-81ED-4DB2-BD59-A6C34878D82A}">
                    <a16:rowId xmlns="" xmlns:a16="http://schemas.microsoft.com/office/drawing/2014/main" val="10002"/>
                  </a:ext>
                </a:extLst>
              </a:tr>
              <a:tr h="586242">
                <a:tc>
                  <a:txBody>
                    <a:bodyPr/>
                    <a:lstStyle/>
                    <a:p>
                      <a:pPr>
                        <a:spcAft>
                          <a:spcPts val="0"/>
                        </a:spcAft>
                      </a:pPr>
                      <a:r>
                        <a:rPr lang="ru-RU" sz="1400" dirty="0">
                          <a:effectLst/>
                          <a:latin typeface="Times New Roman" panose="02020603050405020304" pitchFamily="18" charset="0"/>
                          <a:ea typeface="Times New Roman" panose="02020603050405020304" pitchFamily="18" charset="0"/>
                        </a:rPr>
                        <a:t> Реализованы проекты победителей Всероссийского конкурса лучших проектов создания комфортной городской среды в малых городах и исторических поселениях, не менее единицы.</a:t>
                      </a:r>
                    </a:p>
                  </a:txBody>
                  <a:tcPr marL="68580" marR="68580" marT="0" marB="0">
                    <a:solidFill>
                      <a:schemeClr val="accent3">
                        <a:lumMod val="75000"/>
                      </a:schemeClr>
                    </a:solidFill>
                  </a:tcPr>
                </a:tc>
                <a:tc>
                  <a:txBody>
                    <a:bodyPr/>
                    <a:lstStyle/>
                    <a:p>
                      <a:pPr>
                        <a:spcAft>
                          <a:spcPts val="0"/>
                        </a:spcAft>
                      </a:pPr>
                      <a:r>
                        <a:rPr lang="ru-RU" sz="1400" u="none" strike="noStrike" dirty="0">
                          <a:effectLst/>
                          <a:latin typeface="Times New Roman" panose="02020603050405020304" pitchFamily="18" charset="0"/>
                          <a:ea typeface="Times New Roman" panose="02020603050405020304" pitchFamily="18" charset="0"/>
                        </a:rPr>
                        <a:t> </a:t>
                      </a:r>
                      <a:endParaRPr lang="ru-RU" sz="1400" dirty="0">
                        <a:effectLst/>
                        <a:latin typeface="Times New Roman" panose="02020603050405020304" pitchFamily="18" charset="0"/>
                        <a:ea typeface="Times New Roman" panose="02020603050405020304" pitchFamily="18" charset="0"/>
                      </a:endParaRPr>
                    </a:p>
                    <a:p>
                      <a:pPr algn="ctr">
                        <a:spcAft>
                          <a:spcPts val="0"/>
                        </a:spcAft>
                      </a:pPr>
                      <a:r>
                        <a:rPr lang="ru-RU" sz="1400" u="none" dirty="0">
                          <a:effectLst/>
                          <a:latin typeface="Times New Roman" panose="02020603050405020304" pitchFamily="18" charset="0"/>
                          <a:ea typeface="Times New Roman" panose="02020603050405020304" pitchFamily="18" charset="0"/>
                        </a:rPr>
                        <a:t>Соглашение с ФОИВ</a:t>
                      </a:r>
                    </a:p>
                  </a:txBody>
                  <a:tcPr marL="68580" marR="68580" marT="0" marB="0">
                    <a:solidFill>
                      <a:schemeClr val="accent3">
                        <a:lumMod val="75000"/>
                      </a:schemeClr>
                    </a:solidFill>
                  </a:tcPr>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единиц</a:t>
                      </a:r>
                    </a:p>
                  </a:txBody>
                  <a:tcPr marL="68580" marR="68580" marT="0" marB="0">
                    <a:solidFill>
                      <a:schemeClr val="accent3">
                        <a:lumMod val="75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0</a:t>
                      </a:r>
                    </a:p>
                  </a:txBody>
                  <a:tcPr marL="68580" marR="68580" marT="0" marB="0">
                    <a:solidFill>
                      <a:schemeClr val="accent3">
                        <a:lumMod val="75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0</a:t>
                      </a:r>
                    </a:p>
                  </a:txBody>
                  <a:tcPr marL="68580" marR="68580" marT="0" marB="0">
                    <a:solidFill>
                      <a:schemeClr val="accent3">
                        <a:lumMod val="75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0</a:t>
                      </a:r>
                    </a:p>
                  </a:txBody>
                  <a:tcPr marL="68580" marR="68580" marT="0" marB="0">
                    <a:solidFill>
                      <a:schemeClr val="accent3">
                        <a:lumMod val="75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0</a:t>
                      </a:r>
                    </a:p>
                  </a:txBody>
                  <a:tcPr marL="68580" marR="68580" marT="0" marB="0">
                    <a:solidFill>
                      <a:schemeClr val="accent3">
                        <a:lumMod val="75000"/>
                      </a:schemeClr>
                    </a:solidFill>
                  </a:tcPr>
                </a:tc>
                <a:extLst>
                  <a:ext uri="{0D108BD9-81ED-4DB2-BD59-A6C34878D82A}">
                    <a16:rowId xmlns="" xmlns:a16="http://schemas.microsoft.com/office/drawing/2014/main" val="10003"/>
                  </a:ext>
                </a:extLst>
              </a:tr>
              <a:tr h="325745">
                <a:tc>
                  <a:txBody>
                    <a:bodyPr/>
                    <a:lstStyle/>
                    <a:p>
                      <a:pPr>
                        <a:spcAft>
                          <a:spcPts val="0"/>
                        </a:spcAft>
                      </a:pPr>
                      <a:r>
                        <a:rPr lang="ru-RU" sz="1400" dirty="0">
                          <a:effectLst/>
                          <a:latin typeface="Times New Roman" panose="02020603050405020304" pitchFamily="18" charset="0"/>
                          <a:ea typeface="Times New Roman" panose="02020603050405020304" pitchFamily="18" charset="0"/>
                        </a:rPr>
                        <a:t>Соответствие нормативу обеспеченности парками культуры и отдыха</a:t>
                      </a:r>
                    </a:p>
                  </a:txBody>
                  <a:tcPr marL="68580" marR="68580" marT="0" marB="0">
                    <a:solidFill>
                      <a:schemeClr val="accent3">
                        <a:lumMod val="75000"/>
                      </a:schemeClr>
                    </a:solidFill>
                  </a:tcPr>
                </a:tc>
                <a:tc>
                  <a:txBody>
                    <a:bodyPr/>
                    <a:lstStyle/>
                    <a:p>
                      <a:pPr algn="ctr">
                        <a:spcAft>
                          <a:spcPts val="0"/>
                        </a:spcAft>
                      </a:pPr>
                      <a:r>
                        <a:rPr lang="ru-RU" sz="1400" u="none" dirty="0">
                          <a:effectLst/>
                          <a:latin typeface="Times New Roman" panose="02020603050405020304" pitchFamily="18" charset="0"/>
                          <a:ea typeface="Times New Roman" panose="02020603050405020304" pitchFamily="18" charset="0"/>
                        </a:rPr>
                        <a:t>макро</a:t>
                      </a:r>
                    </a:p>
                  </a:txBody>
                  <a:tcPr marL="68580" marR="68580" marT="0" marB="0">
                    <a:solidFill>
                      <a:schemeClr val="accent3">
                        <a:lumMod val="75000"/>
                      </a:schemeClr>
                    </a:solidFill>
                  </a:tcPr>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a:t>
                      </a:r>
                    </a:p>
                  </a:txBody>
                  <a:tcPr marL="68580" marR="68580" marT="0" marB="0">
                    <a:solidFill>
                      <a:schemeClr val="accent3">
                        <a:lumMod val="75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100</a:t>
                      </a:r>
                    </a:p>
                  </a:txBody>
                  <a:tcPr marL="68580" marR="68580" marT="0" marB="0">
                    <a:solidFill>
                      <a:schemeClr val="accent3">
                        <a:lumMod val="75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100</a:t>
                      </a:r>
                    </a:p>
                  </a:txBody>
                  <a:tcPr marL="68580" marR="68580" marT="0" marB="0">
                    <a:solidFill>
                      <a:schemeClr val="accent3">
                        <a:lumMod val="75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100</a:t>
                      </a:r>
                    </a:p>
                  </a:txBody>
                  <a:tcPr marL="68580" marR="68580" marT="0" marB="0">
                    <a:solidFill>
                      <a:schemeClr val="accent3">
                        <a:lumMod val="75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100</a:t>
                      </a:r>
                    </a:p>
                  </a:txBody>
                  <a:tcPr marL="68580" marR="68580" marT="0" marB="0">
                    <a:solidFill>
                      <a:schemeClr val="accent3">
                        <a:lumMod val="75000"/>
                      </a:schemeClr>
                    </a:solidFill>
                  </a:tcPr>
                </a:tc>
                <a:extLst>
                  <a:ext uri="{0D108BD9-81ED-4DB2-BD59-A6C34878D82A}">
                    <a16:rowId xmlns="" xmlns:a16="http://schemas.microsoft.com/office/drawing/2014/main" val="10004"/>
                  </a:ext>
                </a:extLst>
              </a:tr>
              <a:tr h="779988">
                <a:tc>
                  <a:txBody>
                    <a:bodyPr/>
                    <a:lstStyle/>
                    <a:p>
                      <a:pPr>
                        <a:spcAft>
                          <a:spcPts val="0"/>
                        </a:spcAft>
                      </a:pPr>
                      <a:r>
                        <a:rPr lang="ru-RU" sz="1400" dirty="0">
                          <a:effectLst/>
                          <a:latin typeface="Times New Roman" panose="02020603050405020304" pitchFamily="18" charset="0"/>
                          <a:ea typeface="Times New Roman" panose="02020603050405020304" pitchFamily="18" charset="0"/>
                        </a:rPr>
                        <a:t>Увеличение числа посетителей парков культуры и отдыха</a:t>
                      </a:r>
                    </a:p>
                  </a:txBody>
                  <a:tcPr marL="68580" marR="68580" marT="0" marB="0">
                    <a:solidFill>
                      <a:schemeClr val="accent3">
                        <a:lumMod val="75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Обращение Губернатора  </a:t>
                      </a:r>
                    </a:p>
                    <a:p>
                      <a:pPr algn="ctr">
                        <a:spcAft>
                          <a:spcPts val="0"/>
                        </a:spcAft>
                      </a:pPr>
                      <a:r>
                        <a:rPr lang="ru-RU" sz="1400" dirty="0">
                          <a:effectLst/>
                          <a:latin typeface="Times New Roman" panose="02020603050405020304" pitchFamily="18" charset="0"/>
                          <a:ea typeface="Times New Roman" panose="02020603050405020304" pitchFamily="18" charset="0"/>
                        </a:rPr>
                        <a:t> </a:t>
                      </a:r>
                    </a:p>
                    <a:p>
                      <a:pPr algn="ctr">
                        <a:spcAft>
                          <a:spcPts val="0"/>
                        </a:spcAft>
                      </a:pPr>
                      <a:r>
                        <a:rPr lang="ru-RU" sz="1400" u="none" strike="noStrike" dirty="0">
                          <a:effectLst/>
                          <a:latin typeface="Times New Roman" panose="02020603050405020304" pitchFamily="18" charset="0"/>
                          <a:ea typeface="Times New Roman" panose="02020603050405020304" pitchFamily="18" charset="0"/>
                        </a:rPr>
                        <a:t> </a:t>
                      </a:r>
                      <a:endParaRPr lang="ru-RU" sz="1400" dirty="0">
                        <a:effectLst/>
                        <a:latin typeface="Times New Roman" panose="02020603050405020304" pitchFamily="18" charset="0"/>
                        <a:ea typeface="Times New Roman" panose="02020603050405020304" pitchFamily="18" charset="0"/>
                      </a:endParaRPr>
                    </a:p>
                  </a:txBody>
                  <a:tcPr marL="68580" marR="68580" marT="0" marB="0">
                    <a:solidFill>
                      <a:schemeClr val="accent3">
                        <a:lumMod val="75000"/>
                      </a:schemeClr>
                    </a:solidFill>
                  </a:tcPr>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a:t>
                      </a:r>
                    </a:p>
                  </a:txBody>
                  <a:tcPr marL="68580" marR="68580" marT="0" marB="0">
                    <a:solidFill>
                      <a:schemeClr val="accent3">
                        <a:lumMod val="75000"/>
                      </a:schemeClr>
                    </a:solidFill>
                  </a:tcPr>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102</a:t>
                      </a:r>
                    </a:p>
                  </a:txBody>
                  <a:tcPr marL="68580" marR="68580" marT="0" marB="0">
                    <a:solidFill>
                      <a:schemeClr val="accent3">
                        <a:lumMod val="75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104</a:t>
                      </a:r>
                    </a:p>
                  </a:txBody>
                  <a:tcPr marL="68580" marR="68580" marT="0" marB="0">
                    <a:solidFill>
                      <a:schemeClr val="accent3">
                        <a:lumMod val="75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106</a:t>
                      </a:r>
                    </a:p>
                  </a:txBody>
                  <a:tcPr marL="68580" marR="68580" marT="0" marB="0">
                    <a:solidFill>
                      <a:schemeClr val="accent3">
                        <a:lumMod val="75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106</a:t>
                      </a:r>
                    </a:p>
                  </a:txBody>
                  <a:tcPr marL="68580" marR="68580" marT="0" marB="0">
                    <a:solidFill>
                      <a:schemeClr val="accent3">
                        <a:lumMod val="75000"/>
                      </a:schemeClr>
                    </a:solidFill>
                  </a:tcP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195466885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Объект 1"/>
          <p:cNvSpPr>
            <a:spLocks noGrp="1"/>
          </p:cNvSpPr>
          <p:nvPr>
            <p:ph/>
          </p:nvPr>
        </p:nvSpPr>
        <p:spPr>
          <a:xfrm>
            <a:off x="646112" y="452438"/>
            <a:ext cx="10753407" cy="5795962"/>
          </a:xfrm>
        </p:spPr>
        <p:txBody>
          <a:bodyPr>
            <a:normAutofit/>
          </a:bodyPr>
          <a:lstStyle/>
          <a:p>
            <a:r>
              <a:rPr lang="ru-RU" sz="2400" b="1" dirty="0">
                <a:solidFill>
                  <a:schemeClr val="tx1"/>
                </a:solidFill>
                <a:latin typeface="Times New Roman" panose="02020603050405020304" pitchFamily="18" charset="0"/>
                <a:cs typeface="Times New Roman" panose="02020603050405020304" pitchFamily="18" charset="0"/>
              </a:rPr>
              <a:t>Показатели подпрограммы «Благоустройство </a:t>
            </a:r>
            <a:r>
              <a:rPr lang="ru-RU" sz="2400" b="1" dirty="0" smtClean="0">
                <a:solidFill>
                  <a:schemeClr val="tx1"/>
                </a:solidFill>
                <a:latin typeface="Times New Roman" panose="02020603050405020304" pitchFamily="18" charset="0"/>
                <a:cs typeface="Times New Roman" panose="02020603050405020304" pitchFamily="18" charset="0"/>
              </a:rPr>
              <a:t>территорий»  </a:t>
            </a:r>
            <a:endParaRPr lang="ru-RU" sz="2400" b="1" dirty="0">
              <a:solidFill>
                <a:schemeClr val="tx1"/>
              </a:solidFill>
              <a:latin typeface="Times New Roman" panose="02020603050405020304" pitchFamily="18" charset="0"/>
              <a:cs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1492389504"/>
              </p:ext>
            </p:extLst>
          </p:nvPr>
        </p:nvGraphicFramePr>
        <p:xfrm>
          <a:off x="321276" y="1376363"/>
          <a:ext cx="11257003" cy="1848751"/>
        </p:xfrm>
        <a:graphic>
          <a:graphicData uri="http://schemas.openxmlformats.org/drawingml/2006/table">
            <a:tbl>
              <a:tblPr firstRow="1" bandRow="1">
                <a:tableStyleId>{5C22544A-7EE6-4342-B048-85BDC9FD1C3A}</a:tableStyleId>
              </a:tblPr>
              <a:tblGrid>
                <a:gridCol w="3533640">
                  <a:extLst>
                    <a:ext uri="{9D8B030D-6E8A-4147-A177-3AD203B41FA5}">
                      <a16:colId xmlns="" xmlns:a16="http://schemas.microsoft.com/office/drawing/2014/main" val="20000"/>
                    </a:ext>
                  </a:extLst>
                </a:gridCol>
                <a:gridCol w="1369717">
                  <a:extLst>
                    <a:ext uri="{9D8B030D-6E8A-4147-A177-3AD203B41FA5}">
                      <a16:colId xmlns="" xmlns:a16="http://schemas.microsoft.com/office/drawing/2014/main" val="20001"/>
                    </a:ext>
                  </a:extLst>
                </a:gridCol>
                <a:gridCol w="943839"/>
                <a:gridCol w="943839">
                  <a:extLst>
                    <a:ext uri="{9D8B030D-6E8A-4147-A177-3AD203B41FA5}">
                      <a16:colId xmlns="" xmlns:a16="http://schemas.microsoft.com/office/drawing/2014/main" val="20002"/>
                    </a:ext>
                  </a:extLst>
                </a:gridCol>
                <a:gridCol w="1530861">
                  <a:extLst>
                    <a:ext uri="{9D8B030D-6E8A-4147-A177-3AD203B41FA5}">
                      <a16:colId xmlns="" xmlns:a16="http://schemas.microsoft.com/office/drawing/2014/main" val="20003"/>
                    </a:ext>
                  </a:extLst>
                </a:gridCol>
                <a:gridCol w="1473310">
                  <a:extLst>
                    <a:ext uri="{9D8B030D-6E8A-4147-A177-3AD203B41FA5}">
                      <a16:colId xmlns="" xmlns:a16="http://schemas.microsoft.com/office/drawing/2014/main" val="20004"/>
                    </a:ext>
                  </a:extLst>
                </a:gridCol>
                <a:gridCol w="1461797">
                  <a:extLst>
                    <a:ext uri="{9D8B030D-6E8A-4147-A177-3AD203B41FA5}">
                      <a16:colId xmlns="" xmlns:a16="http://schemas.microsoft.com/office/drawing/2014/main" val="20005"/>
                    </a:ext>
                  </a:extLst>
                </a:gridCol>
              </a:tblGrid>
              <a:tr h="721526">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Показатель реализации мероприятий</a:t>
                      </a:r>
                    </a:p>
                  </a:txBody>
                  <a:tcPr>
                    <a:solidFill>
                      <a:schemeClr val="accent1">
                        <a:lumMod val="40000"/>
                        <a:lumOff val="6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Тип показателя</a:t>
                      </a:r>
                    </a:p>
                  </a:txBody>
                  <a:tcPr marL="39370" marR="39370" marT="64770" marB="64770" anchor="ctr">
                    <a:solidFill>
                      <a:schemeClr val="accent1">
                        <a:lumMod val="40000"/>
                        <a:lumOff val="6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Единица измерения</a:t>
                      </a:r>
                    </a:p>
                  </a:txBody>
                  <a:tcPr marL="39370" marR="39370" marT="64770" marB="64770" anchor="ctr">
                    <a:solidFill>
                      <a:schemeClr val="accent1">
                        <a:lumMod val="40000"/>
                        <a:lumOff val="60000"/>
                      </a:schemeClr>
                    </a:solidFill>
                  </a:tcPr>
                </a:tc>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2020</a:t>
                      </a:r>
                    </a:p>
                  </a:txBody>
                  <a:tcPr>
                    <a:solidFill>
                      <a:schemeClr val="accent1">
                        <a:lumMod val="40000"/>
                        <a:lumOff val="60000"/>
                      </a:schemeClr>
                    </a:solidFill>
                  </a:tcPr>
                </a:tc>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2021</a:t>
                      </a:r>
                    </a:p>
                  </a:txBody>
                  <a:tcPr>
                    <a:solidFill>
                      <a:schemeClr val="accent1">
                        <a:lumMod val="40000"/>
                        <a:lumOff val="60000"/>
                      </a:schemeClr>
                    </a:solidFill>
                  </a:tcPr>
                </a:tc>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2022</a:t>
                      </a:r>
                    </a:p>
                  </a:txBody>
                  <a:tcPr>
                    <a:solidFill>
                      <a:schemeClr val="accent1">
                        <a:lumMod val="40000"/>
                        <a:lumOff val="60000"/>
                      </a:schemeClr>
                    </a:solidFill>
                  </a:tcPr>
                </a:tc>
                <a:tc>
                  <a:txBody>
                    <a:bodyPr/>
                    <a:lstStyle/>
                    <a:p>
                      <a:r>
                        <a:rPr lang="ru-RU" sz="1400" dirty="0" smtClean="0">
                          <a:solidFill>
                            <a:schemeClr val="tx1"/>
                          </a:solidFill>
                          <a:latin typeface="Times New Roman" panose="02020603050405020304" pitchFamily="18" charset="0"/>
                          <a:cs typeface="Times New Roman" panose="02020603050405020304" pitchFamily="18" charset="0"/>
                        </a:rPr>
                        <a:t>2023</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extLst>
                  <a:ext uri="{0D108BD9-81ED-4DB2-BD59-A6C34878D82A}">
                    <a16:rowId xmlns="" xmlns:a16="http://schemas.microsoft.com/office/drawing/2014/main" val="10000"/>
                  </a:ext>
                </a:extLst>
              </a:tr>
              <a:tr h="525954">
                <a:tc>
                  <a:txBody>
                    <a:bodyPr/>
                    <a:lstStyle/>
                    <a:p>
                      <a:pPr>
                        <a:spcAft>
                          <a:spcPts val="0"/>
                        </a:spcAft>
                      </a:pPr>
                      <a:r>
                        <a:rPr lang="ru-RU" sz="1400" dirty="0">
                          <a:effectLst/>
                          <a:latin typeface="Times New Roman" panose="02020603050405020304" pitchFamily="18" charset="0"/>
                          <a:ea typeface="Times New Roman" panose="02020603050405020304" pitchFamily="18" charset="0"/>
                        </a:rPr>
                        <a:t>Уровень содержания памятников</a:t>
                      </a:r>
                    </a:p>
                  </a:txBody>
                  <a:tcPr marL="68580" marR="68580" marT="0" marB="0">
                    <a:solidFill>
                      <a:schemeClr val="accent1">
                        <a:lumMod val="40000"/>
                        <a:lumOff val="60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Показатель МП</a:t>
                      </a:r>
                    </a:p>
                  </a:txBody>
                  <a:tcPr marL="68580" marR="68580" marT="0" marB="0">
                    <a:solidFill>
                      <a:schemeClr val="accent1">
                        <a:lumMod val="40000"/>
                        <a:lumOff val="60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a:t>
                      </a:r>
                    </a:p>
                  </a:txBody>
                  <a:tcPr marL="68580" marR="68580" marT="0" marB="0">
                    <a:solidFill>
                      <a:schemeClr val="accent1">
                        <a:lumMod val="40000"/>
                        <a:lumOff val="60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100</a:t>
                      </a:r>
                    </a:p>
                  </a:txBody>
                  <a:tcPr marL="68580" marR="68580" marT="0" marB="0">
                    <a:solidFill>
                      <a:schemeClr val="accent1">
                        <a:lumMod val="40000"/>
                        <a:lumOff val="60000"/>
                      </a:schemeClr>
                    </a:solidFill>
                  </a:tcPr>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100</a:t>
                      </a:r>
                    </a:p>
                  </a:txBody>
                  <a:tcPr marL="68580" marR="68580" marT="0" marB="0">
                    <a:solidFill>
                      <a:schemeClr val="accent1">
                        <a:lumMod val="40000"/>
                        <a:lumOff val="60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100</a:t>
                      </a:r>
                    </a:p>
                  </a:txBody>
                  <a:tcPr marL="68580" marR="68580" marT="0" marB="0">
                    <a:solidFill>
                      <a:schemeClr val="accent1">
                        <a:lumMod val="40000"/>
                        <a:lumOff val="60000"/>
                      </a:schemeClr>
                    </a:solidFill>
                  </a:tcPr>
                </a:tc>
                <a:tc>
                  <a:txBody>
                    <a:bodyPr/>
                    <a:lstStyle/>
                    <a:p>
                      <a:r>
                        <a:rPr lang="ru-RU" sz="1400" dirty="0" smtClean="0">
                          <a:latin typeface="Times New Roman" panose="02020603050405020304" pitchFamily="18" charset="0"/>
                          <a:cs typeface="Times New Roman" panose="02020603050405020304" pitchFamily="18" charset="0"/>
                        </a:rPr>
                        <a:t>100</a:t>
                      </a:r>
                      <a:endParaRPr lang="ru-RU" sz="1400" dirty="0">
                        <a:latin typeface="Times New Roman" panose="02020603050405020304" pitchFamily="18" charset="0"/>
                        <a:cs typeface="Times New Roman" panose="02020603050405020304" pitchFamily="18" charset="0"/>
                      </a:endParaRPr>
                    </a:p>
                  </a:txBody>
                  <a:tcPr marL="68580" marR="68580" marT="0" marB="0">
                    <a:solidFill>
                      <a:schemeClr val="accent1">
                        <a:lumMod val="40000"/>
                        <a:lumOff val="60000"/>
                      </a:schemeClr>
                    </a:solidFill>
                  </a:tcPr>
                </a:tc>
                <a:extLst>
                  <a:ext uri="{0D108BD9-81ED-4DB2-BD59-A6C34878D82A}">
                    <a16:rowId xmlns="" xmlns:a16="http://schemas.microsoft.com/office/drawing/2014/main" val="10001"/>
                  </a:ext>
                </a:extLst>
              </a:tr>
              <a:tr h="601271">
                <a:tc>
                  <a:txBody>
                    <a:bodyPr/>
                    <a:lstStyle/>
                    <a:p>
                      <a:pPr>
                        <a:spcAft>
                          <a:spcPts val="0"/>
                        </a:spcAft>
                      </a:pPr>
                      <a:r>
                        <a:rPr lang="ru-RU" sz="1400" dirty="0">
                          <a:effectLst/>
                          <a:latin typeface="Times New Roman" panose="02020603050405020304" pitchFamily="18" charset="0"/>
                          <a:ea typeface="Times New Roman" panose="02020603050405020304" pitchFamily="18" charset="0"/>
                        </a:rPr>
                        <a:t>Уровень благоустроенных зеленых насаждений общего пользования</a:t>
                      </a:r>
                    </a:p>
                  </a:txBody>
                  <a:tcPr marL="68580" marR="68580" marT="0" marB="0">
                    <a:solidFill>
                      <a:schemeClr val="accent1">
                        <a:lumMod val="40000"/>
                        <a:lumOff val="60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Показатель МП</a:t>
                      </a:r>
                    </a:p>
                  </a:txBody>
                  <a:tcPr marL="68580" marR="68580" marT="0" marB="0">
                    <a:solidFill>
                      <a:schemeClr val="accent1">
                        <a:lumMod val="40000"/>
                        <a:lumOff val="60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a:t>
                      </a:r>
                    </a:p>
                  </a:txBody>
                  <a:tcPr marL="68580" marR="68580" marT="0" marB="0">
                    <a:solidFill>
                      <a:schemeClr val="accent1">
                        <a:lumMod val="40000"/>
                        <a:lumOff val="60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100</a:t>
                      </a:r>
                    </a:p>
                  </a:txBody>
                  <a:tcPr marL="68580" marR="68580" marT="0" marB="0">
                    <a:solidFill>
                      <a:schemeClr val="accent1">
                        <a:lumMod val="40000"/>
                        <a:lumOff val="60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100</a:t>
                      </a:r>
                    </a:p>
                  </a:txBody>
                  <a:tcPr marL="68580" marR="68580" marT="0" marB="0">
                    <a:solidFill>
                      <a:schemeClr val="accent1">
                        <a:lumMod val="40000"/>
                        <a:lumOff val="60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100</a:t>
                      </a:r>
                    </a:p>
                  </a:txBody>
                  <a:tcPr marL="68580" marR="68580" marT="0" marB="0">
                    <a:solidFill>
                      <a:schemeClr val="accent1">
                        <a:lumMod val="40000"/>
                        <a:lumOff val="60000"/>
                      </a:schemeClr>
                    </a:solidFill>
                  </a:tcPr>
                </a:tc>
                <a:tc>
                  <a:txBody>
                    <a:bodyPr/>
                    <a:lstStyle/>
                    <a:p>
                      <a:r>
                        <a:rPr lang="ru-RU" sz="1400" dirty="0" smtClean="0">
                          <a:latin typeface="Times New Roman" panose="02020603050405020304" pitchFamily="18" charset="0"/>
                          <a:cs typeface="Times New Roman" panose="02020603050405020304" pitchFamily="18" charset="0"/>
                        </a:rPr>
                        <a:t>100</a:t>
                      </a:r>
                      <a:endParaRPr lang="ru-RU" sz="1400" dirty="0">
                        <a:latin typeface="Times New Roman" panose="02020603050405020304" pitchFamily="18" charset="0"/>
                        <a:cs typeface="Times New Roman" panose="02020603050405020304" pitchFamily="18" charset="0"/>
                      </a:endParaRPr>
                    </a:p>
                  </a:txBody>
                  <a:tcPr marL="68580" marR="68580" marT="0" marB="0">
                    <a:solidFill>
                      <a:schemeClr val="accent1">
                        <a:lumMod val="40000"/>
                        <a:lumOff val="60000"/>
                      </a:schemeClr>
                    </a:solidFill>
                  </a:tcPr>
                </a:tc>
                <a:extLst>
                  <a:ext uri="{0D108BD9-81ED-4DB2-BD59-A6C34878D82A}">
                    <a16:rowId xmlns="" xmlns:a16="http://schemas.microsoft.com/office/drawing/2014/main" val="10002"/>
                  </a:ext>
                </a:extLst>
              </a:tr>
            </a:tbl>
          </a:graphicData>
        </a:graphic>
      </p:graphicFrame>
      <p:pic>
        <p:nvPicPr>
          <p:cNvPr id="1026" name="Picture 2" descr="https://b1.mskagency.ru/c/33059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6355" y="3350419"/>
            <a:ext cx="4088987" cy="2725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05102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4944" y="170688"/>
            <a:ext cx="10875264" cy="1304544"/>
          </a:xfrm>
        </p:spPr>
        <p:txBody>
          <a:bodyPr>
            <a:normAutofit/>
          </a:bodyPr>
          <a:lstStyle/>
          <a:p>
            <a:r>
              <a:rPr lang="ru-RU" sz="2400" b="1" dirty="0">
                <a:solidFill>
                  <a:schemeClr val="tx1"/>
                </a:solidFill>
                <a:latin typeface="Times New Roman" panose="02020603050405020304" pitchFamily="18" charset="0"/>
                <a:cs typeface="Times New Roman" panose="02020603050405020304" pitchFamily="18" charset="0"/>
              </a:rPr>
              <a:t>Показатели подпрограммы «Создание условий для обеспечения комфортного проживания жителей в многоквартирных домах Московской области»</a:t>
            </a:r>
          </a:p>
        </p:txBody>
      </p:sp>
      <p:graphicFrame>
        <p:nvGraphicFramePr>
          <p:cNvPr id="4" name="Объект 3"/>
          <p:cNvGraphicFramePr>
            <a:graphicFrameLocks noGrp="1"/>
          </p:cNvGraphicFramePr>
          <p:nvPr>
            <p:ph idx="1"/>
            <p:extLst>
              <p:ext uri="{D42A27DB-BD31-4B8C-83A1-F6EECF244321}">
                <p14:modId xmlns:p14="http://schemas.microsoft.com/office/powerpoint/2010/main" val="1909274146"/>
              </p:ext>
            </p:extLst>
          </p:nvPr>
        </p:nvGraphicFramePr>
        <p:xfrm>
          <a:off x="333632" y="1825625"/>
          <a:ext cx="11479428" cy="2430688"/>
        </p:xfrm>
        <a:graphic>
          <a:graphicData uri="http://schemas.openxmlformats.org/drawingml/2006/table">
            <a:tbl>
              <a:tblPr firstRow="1" bandRow="1">
                <a:tableStyleId>{5C22544A-7EE6-4342-B048-85BDC9FD1C3A}</a:tableStyleId>
              </a:tblPr>
              <a:tblGrid>
                <a:gridCol w="3479286">
                  <a:extLst>
                    <a:ext uri="{9D8B030D-6E8A-4147-A177-3AD203B41FA5}">
                      <a16:colId xmlns="" xmlns:a16="http://schemas.microsoft.com/office/drawing/2014/main" val="20000"/>
                    </a:ext>
                  </a:extLst>
                </a:gridCol>
                <a:gridCol w="2138542">
                  <a:extLst>
                    <a:ext uri="{9D8B030D-6E8A-4147-A177-3AD203B41FA5}">
                      <a16:colId xmlns="" xmlns:a16="http://schemas.microsoft.com/office/drawing/2014/main" val="20001"/>
                    </a:ext>
                  </a:extLst>
                </a:gridCol>
                <a:gridCol w="930765">
                  <a:extLst>
                    <a:ext uri="{9D8B030D-6E8A-4147-A177-3AD203B41FA5}">
                      <a16:colId xmlns="" xmlns:a16="http://schemas.microsoft.com/office/drawing/2014/main" val="20002"/>
                    </a:ext>
                  </a:extLst>
                </a:gridCol>
                <a:gridCol w="1185617">
                  <a:extLst>
                    <a:ext uri="{9D8B030D-6E8A-4147-A177-3AD203B41FA5}">
                      <a16:colId xmlns="" xmlns:a16="http://schemas.microsoft.com/office/drawing/2014/main" val="20003"/>
                    </a:ext>
                  </a:extLst>
                </a:gridCol>
                <a:gridCol w="1185617"/>
                <a:gridCol w="1407227">
                  <a:extLst>
                    <a:ext uri="{9D8B030D-6E8A-4147-A177-3AD203B41FA5}">
                      <a16:colId xmlns="" xmlns:a16="http://schemas.microsoft.com/office/drawing/2014/main" val="20004"/>
                    </a:ext>
                  </a:extLst>
                </a:gridCol>
                <a:gridCol w="1152374">
                  <a:extLst>
                    <a:ext uri="{9D8B030D-6E8A-4147-A177-3AD203B41FA5}">
                      <a16:colId xmlns="" xmlns:a16="http://schemas.microsoft.com/office/drawing/2014/main" val="20005"/>
                    </a:ext>
                  </a:extLst>
                </a:gridCol>
              </a:tblGrid>
              <a:tr h="649978">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Показатель реализации мероприятий</a:t>
                      </a:r>
                    </a:p>
                  </a:txBody>
                  <a:tcPr>
                    <a:solidFill>
                      <a:schemeClr val="accent4">
                        <a:lumMod val="60000"/>
                        <a:lumOff val="4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Тип показателя</a:t>
                      </a:r>
                    </a:p>
                  </a:txBody>
                  <a:tcPr marL="39370" marR="39370" marT="64770" marB="64770" anchor="ctr">
                    <a:solidFill>
                      <a:schemeClr val="accent4">
                        <a:lumMod val="60000"/>
                        <a:lumOff val="4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Единица измерения</a:t>
                      </a:r>
                    </a:p>
                  </a:txBody>
                  <a:tcPr marL="39370" marR="39370" marT="64770" marB="64770" anchor="ctr">
                    <a:solidFill>
                      <a:schemeClr val="accent4">
                        <a:lumMod val="60000"/>
                        <a:lumOff val="40000"/>
                      </a:schemeClr>
                    </a:solidFill>
                  </a:tcPr>
                </a:tc>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2020</a:t>
                      </a:r>
                    </a:p>
                  </a:txBody>
                  <a:tcPr>
                    <a:solidFill>
                      <a:schemeClr val="accent4">
                        <a:lumMod val="60000"/>
                        <a:lumOff val="40000"/>
                      </a:schemeClr>
                    </a:solidFill>
                  </a:tcPr>
                </a:tc>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2021</a:t>
                      </a:r>
                    </a:p>
                  </a:txBody>
                  <a:tcPr>
                    <a:solidFill>
                      <a:schemeClr val="accent4">
                        <a:lumMod val="60000"/>
                        <a:lumOff val="40000"/>
                      </a:schemeClr>
                    </a:solidFill>
                  </a:tcPr>
                </a:tc>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2022</a:t>
                      </a:r>
                    </a:p>
                  </a:txBody>
                  <a:tcPr>
                    <a:solidFill>
                      <a:schemeClr val="accent4">
                        <a:lumMod val="60000"/>
                        <a:lumOff val="40000"/>
                      </a:schemeClr>
                    </a:solidFill>
                  </a:tcPr>
                </a:tc>
                <a:tc>
                  <a:txBody>
                    <a:bodyPr/>
                    <a:lstStyle/>
                    <a:p>
                      <a:r>
                        <a:rPr lang="ru-RU" sz="1400" dirty="0" smtClean="0">
                          <a:solidFill>
                            <a:schemeClr val="tx1"/>
                          </a:solidFill>
                          <a:latin typeface="Times New Roman" panose="02020603050405020304" pitchFamily="18" charset="0"/>
                          <a:cs typeface="Times New Roman" panose="02020603050405020304" pitchFamily="18" charset="0"/>
                        </a:rPr>
                        <a:t>2023</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4">
                        <a:lumMod val="60000"/>
                        <a:lumOff val="40000"/>
                      </a:schemeClr>
                    </a:solidFill>
                  </a:tcPr>
                </a:tc>
                <a:extLst>
                  <a:ext uri="{0D108BD9-81ED-4DB2-BD59-A6C34878D82A}">
                    <a16:rowId xmlns="" xmlns:a16="http://schemas.microsoft.com/office/drawing/2014/main" val="10000"/>
                  </a:ext>
                </a:extLst>
              </a:tr>
              <a:tr h="670738">
                <a:tc>
                  <a:txBody>
                    <a:bodyPr/>
                    <a:lstStyle/>
                    <a:p>
                      <a:pPr>
                        <a:spcAft>
                          <a:spcPts val="0"/>
                        </a:spcAft>
                      </a:pPr>
                      <a:r>
                        <a:rPr lang="ru-RU" sz="1400" dirty="0">
                          <a:effectLst/>
                          <a:latin typeface="Times New Roman" panose="02020603050405020304" pitchFamily="18" charset="0"/>
                          <a:ea typeface="Times New Roman" panose="02020603050405020304" pitchFamily="18" charset="0"/>
                        </a:rPr>
                        <a:t>Количество отремонтированных подъездов МКД</a:t>
                      </a:r>
                    </a:p>
                  </a:txBody>
                  <a:tcPr marL="68580" marR="68580" marT="0" marB="0">
                    <a:solidFill>
                      <a:schemeClr val="accent4">
                        <a:lumMod val="60000"/>
                        <a:lumOff val="40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Обращение Губернатора Московской области</a:t>
                      </a:r>
                    </a:p>
                  </a:txBody>
                  <a:tcPr marL="68580" marR="68580" marT="0" marB="0">
                    <a:solidFill>
                      <a:schemeClr val="accent4">
                        <a:lumMod val="60000"/>
                        <a:lumOff val="40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единиц</a:t>
                      </a:r>
                    </a:p>
                  </a:txBody>
                  <a:tcPr marL="68580" marR="68580" marT="0" marB="0">
                    <a:solidFill>
                      <a:schemeClr val="accent4">
                        <a:lumMod val="60000"/>
                        <a:lumOff val="40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160</a:t>
                      </a:r>
                    </a:p>
                  </a:txBody>
                  <a:tcPr marL="68580" marR="68580" marT="0" marB="0">
                    <a:solidFill>
                      <a:schemeClr val="accent4">
                        <a:lumMod val="60000"/>
                        <a:lumOff val="40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110</a:t>
                      </a:r>
                    </a:p>
                  </a:txBody>
                  <a:tcPr marL="68580" marR="68580" marT="0" marB="0">
                    <a:solidFill>
                      <a:schemeClr val="accent4">
                        <a:lumMod val="60000"/>
                        <a:lumOff val="40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110</a:t>
                      </a:r>
                    </a:p>
                  </a:txBody>
                  <a:tcPr marL="68580" marR="68580" marT="0" marB="0">
                    <a:solidFill>
                      <a:schemeClr val="accent4">
                        <a:lumMod val="60000"/>
                        <a:lumOff val="40000"/>
                      </a:schemeClr>
                    </a:solidFill>
                  </a:tcPr>
                </a:tc>
                <a:tc>
                  <a:txBody>
                    <a:bodyPr/>
                    <a:lstStyle/>
                    <a:p>
                      <a:r>
                        <a:rPr lang="ru-RU" sz="1400" dirty="0" smtClean="0">
                          <a:latin typeface="Times New Roman" panose="02020603050405020304" pitchFamily="18" charset="0"/>
                          <a:cs typeface="Times New Roman" panose="02020603050405020304" pitchFamily="18" charset="0"/>
                        </a:rPr>
                        <a:t>110</a:t>
                      </a:r>
                      <a:endParaRPr lang="ru-RU" sz="1400" dirty="0">
                        <a:latin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extLst>
                  <a:ext uri="{0D108BD9-81ED-4DB2-BD59-A6C34878D82A}">
                    <a16:rowId xmlns="" xmlns:a16="http://schemas.microsoft.com/office/drawing/2014/main" val="10001"/>
                  </a:ext>
                </a:extLst>
              </a:tr>
              <a:tr h="894318">
                <a:tc>
                  <a:txBody>
                    <a:bodyPr/>
                    <a:lstStyle/>
                    <a:p>
                      <a:pPr>
                        <a:spcAft>
                          <a:spcPts val="0"/>
                        </a:spcAft>
                      </a:pPr>
                      <a:r>
                        <a:rPr lang="ru-RU" sz="1400">
                          <a:effectLst/>
                          <a:latin typeface="Times New Roman" panose="02020603050405020304" pitchFamily="18" charset="0"/>
                          <a:ea typeface="Times New Roman" panose="02020603050405020304" pitchFamily="18" charset="0"/>
                        </a:rPr>
                        <a:t>Количество МКД, в которых проведен капитальный ремонт в рамках региональной программы</a:t>
                      </a:r>
                    </a:p>
                  </a:txBody>
                  <a:tcPr marL="68580" marR="68580" marT="0" marB="0">
                    <a:solidFill>
                      <a:schemeClr val="accent4">
                        <a:lumMod val="60000"/>
                        <a:lumOff val="40000"/>
                      </a:schemeClr>
                    </a:solidFill>
                  </a:tcPr>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Обращение Губернатора Московской области</a:t>
                      </a:r>
                    </a:p>
                    <a:p>
                      <a:pPr algn="ctr">
                        <a:spcAft>
                          <a:spcPts val="0"/>
                        </a:spcAft>
                      </a:pPr>
                      <a:r>
                        <a:rPr lang="ru-RU" sz="1400">
                          <a:effectLst/>
                          <a:latin typeface="Times New Roman" panose="02020603050405020304" pitchFamily="18" charset="0"/>
                          <a:ea typeface="Times New Roman" panose="02020603050405020304" pitchFamily="18" charset="0"/>
                        </a:rPr>
                        <a:t> </a:t>
                      </a:r>
                    </a:p>
                  </a:txBody>
                  <a:tcPr marL="68580" marR="68580" marT="0" marB="0">
                    <a:solidFill>
                      <a:schemeClr val="accent4">
                        <a:lumMod val="60000"/>
                        <a:lumOff val="40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единиц</a:t>
                      </a:r>
                    </a:p>
                  </a:txBody>
                  <a:tcPr marL="68580" marR="68580" marT="0" marB="0">
                    <a:solidFill>
                      <a:schemeClr val="accent4">
                        <a:lumMod val="60000"/>
                        <a:lumOff val="40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9</a:t>
                      </a:r>
                    </a:p>
                  </a:txBody>
                  <a:tcPr marL="68580" marR="68580" marT="0" marB="0">
                    <a:solidFill>
                      <a:schemeClr val="accent4">
                        <a:lumMod val="60000"/>
                        <a:lumOff val="40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9 </a:t>
                      </a:r>
                    </a:p>
                  </a:txBody>
                  <a:tcPr marL="68580" marR="68580" marT="0" marB="0">
                    <a:solidFill>
                      <a:schemeClr val="accent4">
                        <a:lumMod val="60000"/>
                        <a:lumOff val="40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9</a:t>
                      </a:r>
                    </a:p>
                  </a:txBody>
                  <a:tcPr marL="68580" marR="68580" marT="0" marB="0">
                    <a:solidFill>
                      <a:schemeClr val="accent4">
                        <a:lumMod val="60000"/>
                        <a:lumOff val="40000"/>
                      </a:schemeClr>
                    </a:solidFill>
                  </a:tcPr>
                </a:tc>
                <a:tc>
                  <a:txBody>
                    <a:bodyPr/>
                    <a:lstStyle/>
                    <a:p>
                      <a:r>
                        <a:rPr lang="ru-RU" sz="1400" dirty="0" smtClean="0">
                          <a:latin typeface="Times New Roman" panose="02020603050405020304" pitchFamily="18" charset="0"/>
                          <a:cs typeface="Times New Roman" panose="02020603050405020304" pitchFamily="18" charset="0"/>
                        </a:rPr>
                        <a:t>9</a:t>
                      </a:r>
                      <a:endParaRPr lang="ru-RU" sz="1400" dirty="0">
                        <a:latin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extLst>
                  <a:ext uri="{0D108BD9-81ED-4DB2-BD59-A6C34878D82A}">
                    <a16:rowId xmlns="" xmlns:a16="http://schemas.microsoft.com/office/drawing/2014/main" val="10002"/>
                  </a:ext>
                </a:extLst>
              </a:tr>
            </a:tbl>
          </a:graphicData>
        </a:graphic>
      </p:graphicFrame>
      <p:pic>
        <p:nvPicPr>
          <p:cNvPr id="3" name="Рисунок 2"/>
          <p:cNvPicPr>
            <a:picLocks noChangeAspect="1"/>
          </p:cNvPicPr>
          <p:nvPr/>
        </p:nvPicPr>
        <p:blipFill>
          <a:blip r:embed="rId2"/>
          <a:stretch>
            <a:fillRect/>
          </a:stretch>
        </p:blipFill>
        <p:spPr>
          <a:xfrm>
            <a:off x="4298356" y="4450079"/>
            <a:ext cx="4126316" cy="2321053"/>
          </a:xfrm>
          <a:prstGeom prst="rect">
            <a:avLst/>
          </a:prstGeom>
        </p:spPr>
      </p:pic>
    </p:spTree>
    <p:extLst>
      <p:ext uri="{BB962C8B-B14F-4D97-AF65-F5344CB8AC3E}">
        <p14:creationId xmlns:p14="http://schemas.microsoft.com/office/powerpoint/2010/main" val="112880378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20865" name="Rectangle 2"/>
          <p:cNvSpPr>
            <a:spLocks noGrp="1"/>
          </p:cNvSpPr>
          <p:nvPr>
            <p:ph type="title"/>
          </p:nvPr>
        </p:nvSpPr>
        <p:spPr>
          <a:xfrm>
            <a:off x="563632" y="4018490"/>
            <a:ext cx="8534400" cy="1507067"/>
          </a:xfrm>
        </p:spPr>
        <p:txBody>
          <a:bodyPr/>
          <a:lstStyle/>
          <a:p>
            <a:r>
              <a:rPr lang="ru-RU" dirty="0"/>
              <a:t> </a:t>
            </a:r>
          </a:p>
        </p:txBody>
      </p:sp>
      <p:sp>
        <p:nvSpPr>
          <p:cNvPr id="420866" name="Rectangle 3"/>
          <p:cNvSpPr>
            <a:spLocks noGrp="1"/>
          </p:cNvSpPr>
          <p:nvPr>
            <p:ph idx="1"/>
          </p:nvPr>
        </p:nvSpPr>
        <p:spPr>
          <a:xfrm>
            <a:off x="1708220" y="0"/>
            <a:ext cx="9254899" cy="4772024"/>
          </a:xfrm>
        </p:spPr>
        <p:txBody>
          <a:bodyPr>
            <a:normAutofit/>
          </a:bodyPr>
          <a:lstStyle/>
          <a:p>
            <a:pPr algn="ctr">
              <a:buFont typeface="Wingdings 3" pitchFamily="18" charset="2"/>
              <a:buNone/>
            </a:pPr>
            <a:r>
              <a:rPr lang="ru-RU" sz="2400" b="1" dirty="0">
                <a:latin typeface="Times New Roman" pitchFamily="18" charset="0"/>
              </a:rPr>
              <a:t>Источники внутреннего финансирования дефицита бюджета городского округа Серебряные Пруды</a:t>
            </a:r>
          </a:p>
        </p:txBody>
      </p:sp>
      <p:pic>
        <p:nvPicPr>
          <p:cNvPr id="49156" name="Picture 4" descr="http://v-salda.ru/upload/medialibrary/4d3/slayd3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1700" y="909323"/>
            <a:ext cx="7737231" cy="58029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62708" y="231648"/>
            <a:ext cx="11275724" cy="804672"/>
          </a:xfrm>
        </p:spPr>
        <p:txBody>
          <a:bodyPr>
            <a:normAutofit fontScale="90000"/>
          </a:bodyPr>
          <a:lstStyle/>
          <a:p>
            <a:r>
              <a:rPr lang="ru-RU" sz="2400" b="1" dirty="0">
                <a:solidFill>
                  <a:schemeClr val="tx1"/>
                </a:solidFill>
                <a:latin typeface="Times New Roman" panose="02020603050405020304" pitchFamily="18" charset="0"/>
                <a:cs typeface="Times New Roman" panose="02020603050405020304" pitchFamily="18" charset="0"/>
              </a:rPr>
              <a:t>Динамика и структура источников внутреннего финансирования дефицита бюджета </a:t>
            </a:r>
          </a:p>
        </p:txBody>
      </p:sp>
      <p:graphicFrame>
        <p:nvGraphicFramePr>
          <p:cNvPr id="4" name="Объект 3"/>
          <p:cNvGraphicFramePr>
            <a:graphicFrameLocks noGrp="1"/>
          </p:cNvGraphicFramePr>
          <p:nvPr>
            <p:ph idx="1"/>
            <p:extLst>
              <p:ext uri="{D42A27DB-BD31-4B8C-83A1-F6EECF244321}">
                <p14:modId xmlns:p14="http://schemas.microsoft.com/office/powerpoint/2010/main" val="3014683884"/>
              </p:ext>
            </p:extLst>
          </p:nvPr>
        </p:nvGraphicFramePr>
        <p:xfrm>
          <a:off x="268224" y="1036321"/>
          <a:ext cx="11709411" cy="5395476"/>
        </p:xfrm>
        <a:graphic>
          <a:graphicData uri="http://schemas.openxmlformats.org/drawingml/2006/table">
            <a:tbl>
              <a:tblPr firstRow="1" bandRow="1">
                <a:tableStyleId>{5C22544A-7EE6-4342-B048-85BDC9FD1C3A}</a:tableStyleId>
              </a:tblPr>
              <a:tblGrid>
                <a:gridCol w="5599255">
                  <a:extLst>
                    <a:ext uri="{9D8B030D-6E8A-4147-A177-3AD203B41FA5}">
                      <a16:colId xmlns="" xmlns:a16="http://schemas.microsoft.com/office/drawing/2014/main" val="20000"/>
                    </a:ext>
                  </a:extLst>
                </a:gridCol>
                <a:gridCol w="1550802">
                  <a:extLst>
                    <a:ext uri="{9D8B030D-6E8A-4147-A177-3AD203B41FA5}">
                      <a16:colId xmlns="" xmlns:a16="http://schemas.microsoft.com/office/drawing/2014/main" val="20001"/>
                    </a:ext>
                  </a:extLst>
                </a:gridCol>
                <a:gridCol w="1137254">
                  <a:extLst>
                    <a:ext uri="{9D8B030D-6E8A-4147-A177-3AD203B41FA5}">
                      <a16:colId xmlns="" xmlns:a16="http://schemas.microsoft.com/office/drawing/2014/main" val="20002"/>
                    </a:ext>
                  </a:extLst>
                </a:gridCol>
                <a:gridCol w="1147593">
                  <a:extLst>
                    <a:ext uri="{9D8B030D-6E8A-4147-A177-3AD203B41FA5}">
                      <a16:colId xmlns="" xmlns:a16="http://schemas.microsoft.com/office/drawing/2014/main" val="20003"/>
                    </a:ext>
                  </a:extLst>
                </a:gridCol>
                <a:gridCol w="1147593">
                  <a:extLst>
                    <a:ext uri="{9D8B030D-6E8A-4147-A177-3AD203B41FA5}">
                      <a16:colId xmlns="" xmlns:a16="http://schemas.microsoft.com/office/drawing/2014/main" val="20004"/>
                    </a:ext>
                  </a:extLst>
                </a:gridCol>
                <a:gridCol w="1126914">
                  <a:extLst>
                    <a:ext uri="{9D8B030D-6E8A-4147-A177-3AD203B41FA5}">
                      <a16:colId xmlns="" xmlns:a16="http://schemas.microsoft.com/office/drawing/2014/main" val="20005"/>
                    </a:ext>
                  </a:extLst>
                </a:gridCol>
              </a:tblGrid>
              <a:tr h="92659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a:ln>
                            <a:noFill/>
                          </a:ln>
                          <a:solidFill>
                            <a:schemeClr val="tx1"/>
                          </a:solidFill>
                          <a:effectLst/>
                          <a:latin typeface="Century Gothic" pitchFamily="34" charset="0"/>
                        </a:rPr>
                        <a:t> </a:t>
                      </a:r>
                      <a:endParaRPr kumimoji="0" lang="ru-RU" sz="1400" b="0" i="0" u="none" strike="noStrike" cap="none" normalizeH="0" baseline="0" dirty="0">
                        <a:ln>
                          <a:noFill/>
                        </a:ln>
                        <a:solidFill>
                          <a:schemeClr val="tx1"/>
                        </a:solidFill>
                        <a:effectLst/>
                        <a:latin typeface="Times New Roman" pitchFamily="18" charset="0"/>
                        <a:cs typeface="Times New Roman" pitchFamily="18" charset="0"/>
                      </a:endParaRPr>
                    </a:p>
                  </a:txBody>
                  <a:tcPr marL="42525" marR="42525" marT="0" marB="0" horzOverflow="overflow">
                    <a:solidFill>
                      <a:schemeClr val="accent3">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rPr>
                        <a:t>2019</a:t>
                      </a:r>
                      <a:endParaRPr kumimoji="0" lang="ru-RU" sz="1400" b="0" i="0" u="none" strike="noStrike" cap="none" normalizeH="0" baseline="0" dirty="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a:ln>
                            <a:noFill/>
                          </a:ln>
                          <a:solidFill>
                            <a:schemeClr val="tx1"/>
                          </a:solidFill>
                          <a:effectLst/>
                          <a:latin typeface="Times New Roman" pitchFamily="18" charset="0"/>
                        </a:rPr>
                        <a:t>отчетность об исполнении бюджета</a:t>
                      </a:r>
                      <a:endParaRPr kumimoji="0" lang="ru-RU" sz="14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a:ln>
                            <a:noFill/>
                          </a:ln>
                          <a:solidFill>
                            <a:schemeClr val="tx1"/>
                          </a:solidFill>
                          <a:effectLst/>
                          <a:latin typeface="Times New Roman" pitchFamily="18" charset="0"/>
                        </a:rPr>
                        <a:t> </a:t>
                      </a:r>
                      <a:endParaRPr kumimoji="0" lang="ru-RU" sz="1400" b="0" i="0" u="none" strike="noStrike" cap="none" normalizeH="0" baseline="0" dirty="0">
                        <a:ln>
                          <a:noFill/>
                        </a:ln>
                        <a:solidFill>
                          <a:schemeClr val="tx1"/>
                        </a:solidFill>
                        <a:effectLst/>
                        <a:latin typeface="Times New Roman" pitchFamily="18" charset="0"/>
                        <a:cs typeface="Times New Roman" pitchFamily="18" charset="0"/>
                      </a:endParaRPr>
                    </a:p>
                  </a:txBody>
                  <a:tcPr marL="42525" marR="42525" marT="0" marB="0" horzOverflow="overflow">
                    <a:solidFill>
                      <a:schemeClr val="accent3">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rPr>
                        <a:t>2020</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rPr>
                        <a:t>ожидаемое </a:t>
                      </a:r>
                      <a:r>
                        <a:rPr kumimoji="0" lang="ru-RU" sz="1400" b="0" i="0" u="none" strike="noStrike" cap="none" normalizeH="0" baseline="0" dirty="0">
                          <a:ln>
                            <a:noFill/>
                          </a:ln>
                          <a:solidFill>
                            <a:schemeClr val="tx1"/>
                          </a:solidFill>
                          <a:effectLst/>
                          <a:latin typeface="Times New Roman" pitchFamily="18" charset="0"/>
                        </a:rPr>
                        <a:t>исполнение</a:t>
                      </a:r>
                      <a:endParaRPr kumimoji="0" lang="ru-RU" sz="1400" b="0" i="0" u="none" strike="noStrike" cap="none" normalizeH="0" baseline="0" dirty="0">
                        <a:ln>
                          <a:noFill/>
                        </a:ln>
                        <a:solidFill>
                          <a:schemeClr val="tx1"/>
                        </a:solidFill>
                        <a:effectLst/>
                        <a:latin typeface="Times New Roman" pitchFamily="18" charset="0"/>
                        <a:cs typeface="Times New Roman" pitchFamily="18" charset="0"/>
                      </a:endParaRPr>
                    </a:p>
                  </a:txBody>
                  <a:tcPr marL="42525" marR="42525" marT="0" marB="0" horzOverflow="overflow">
                    <a:solidFill>
                      <a:schemeClr val="accent3">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rPr>
                        <a:t>2021</a:t>
                      </a:r>
                      <a:endParaRPr kumimoji="0" lang="ru-RU" sz="1400" b="0" i="0" u="none" strike="noStrike" cap="none" normalizeH="0" baseline="0" dirty="0">
                        <a:ln>
                          <a:noFill/>
                        </a:ln>
                        <a:solidFill>
                          <a:schemeClr val="tx1"/>
                        </a:solidFill>
                        <a:effectLst/>
                        <a:latin typeface="Times New Roman" pitchFamily="18" charset="0"/>
                        <a:cs typeface="Times New Roman" pitchFamily="18" charset="0"/>
                      </a:endParaRPr>
                    </a:p>
                  </a:txBody>
                  <a:tcPr marL="42525" marR="42525" marT="0" marB="0" horzOverflow="overflow">
                    <a:solidFill>
                      <a:schemeClr val="accent3">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rPr>
                        <a:t>2022</a:t>
                      </a:r>
                      <a:endParaRPr kumimoji="0" lang="ru-RU" sz="1400" b="0" i="0" u="none" strike="noStrike" cap="none" normalizeH="0" baseline="0" dirty="0">
                        <a:ln>
                          <a:noFill/>
                        </a:ln>
                        <a:solidFill>
                          <a:schemeClr val="tx1"/>
                        </a:solidFill>
                        <a:effectLst/>
                        <a:latin typeface="Times New Roman" pitchFamily="18" charset="0"/>
                        <a:cs typeface="Times New Roman" pitchFamily="18" charset="0"/>
                      </a:endParaRPr>
                    </a:p>
                  </a:txBody>
                  <a:tcPr marL="42525" marR="42525" marT="0" marB="0" horzOverflow="overflow">
                    <a:solidFill>
                      <a:schemeClr val="accent3">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rPr>
                        <a:t>2023</a:t>
                      </a:r>
                      <a:endParaRPr kumimoji="0" lang="ru-RU" sz="1400" b="0" i="0" u="none" strike="noStrike" cap="none" normalizeH="0" baseline="0" dirty="0">
                        <a:ln>
                          <a:noFill/>
                        </a:ln>
                        <a:solidFill>
                          <a:schemeClr val="tx1"/>
                        </a:solidFill>
                        <a:effectLst/>
                        <a:latin typeface="Times New Roman" pitchFamily="18" charset="0"/>
                        <a:cs typeface="Times New Roman" pitchFamily="18" charset="0"/>
                      </a:endParaRPr>
                    </a:p>
                  </a:txBody>
                  <a:tcPr marL="42525" marR="42525" marT="0" marB="0" horzOverflow="overflow">
                    <a:solidFill>
                      <a:schemeClr val="accent3">
                        <a:lumMod val="40000"/>
                        <a:lumOff val="60000"/>
                      </a:schemeClr>
                    </a:solidFill>
                  </a:tcPr>
                </a:tc>
                <a:extLst>
                  <a:ext uri="{0D108BD9-81ED-4DB2-BD59-A6C34878D82A}">
                    <a16:rowId xmlns="" xmlns:a16="http://schemas.microsoft.com/office/drawing/2014/main" val="10000"/>
                  </a:ext>
                </a:extLst>
              </a:tr>
              <a:tr h="4714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Дефицит бюджета городского округа</a:t>
                      </a:r>
                      <a:endParaRPr kumimoji="0" lang="ru-RU" sz="1400" b="0" i="0" u="none" strike="noStrike" cap="none" normalizeH="0" baseline="0" dirty="0">
                        <a:ln>
                          <a:noFill/>
                        </a:ln>
                        <a:solidFill>
                          <a:schemeClr val="tx1"/>
                        </a:solidFill>
                        <a:effectLst/>
                        <a:latin typeface="Times New Roman" pitchFamily="18" charset="0"/>
                        <a:cs typeface="Times New Roman" pitchFamily="18" charset="0"/>
                      </a:endParaRPr>
                    </a:p>
                  </a:txBody>
                  <a:tcPr marL="42525" marR="42525" marT="0" marB="0" horzOverflow="overflow">
                    <a:solidFill>
                      <a:schemeClr val="accent3">
                        <a:lumMod val="40000"/>
                        <a:lumOff val="60000"/>
                      </a:schemeClr>
                    </a:solidFill>
                  </a:tcPr>
                </a:tc>
                <a:tc>
                  <a:txBody>
                    <a:bodyPr/>
                    <a:lstStyle/>
                    <a:p>
                      <a:pPr algn="ctr" fontAlgn="ctr"/>
                      <a:r>
                        <a:rPr lang="ru-RU" sz="1400" b="0" i="0" u="none" strike="noStrike" dirty="0">
                          <a:effectLst/>
                          <a:latin typeface="Times New Roman" panose="02020603050405020304" pitchFamily="18" charset="0"/>
                          <a:cs typeface="Times New Roman" panose="02020603050405020304" pitchFamily="18" charset="0"/>
                        </a:rPr>
                        <a:t>-106 </a:t>
                      </a:r>
                      <a:r>
                        <a:rPr lang="ru-RU" sz="1400" b="0" i="0" u="none" strike="noStrike" dirty="0" smtClean="0">
                          <a:effectLst/>
                          <a:latin typeface="Times New Roman" panose="02020603050405020304" pitchFamily="18" charset="0"/>
                          <a:cs typeface="Times New Roman" panose="02020603050405020304" pitchFamily="18" charset="0"/>
                        </a:rPr>
                        <a:t>551,97</a:t>
                      </a:r>
                      <a:endParaRPr lang="ru-RU" sz="14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solidFill>
                      <a:schemeClr val="accent3">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30 000,00</a:t>
                      </a:r>
                      <a:endParaRPr kumimoji="0" lang="ru-RU" sz="1400" b="0" i="0" u="none" strike="noStrike" cap="none" normalizeH="0" baseline="0" dirty="0">
                        <a:ln>
                          <a:noFill/>
                        </a:ln>
                        <a:solidFill>
                          <a:schemeClr val="tx1"/>
                        </a:solidFill>
                        <a:effectLst/>
                        <a:latin typeface="Times New Roman" pitchFamily="18" charset="0"/>
                        <a:cs typeface="Times New Roman" pitchFamily="18" charset="0"/>
                      </a:endParaRPr>
                    </a:p>
                  </a:txBody>
                  <a:tcPr marL="42525" marR="42525" marT="0" marB="0" horzOverflow="overflow">
                    <a:solidFill>
                      <a:schemeClr val="accent3">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-50 000,00</a:t>
                      </a:r>
                      <a:endParaRPr kumimoji="0" lang="ru-RU" sz="1400" b="0" i="0" u="none" strike="noStrike" cap="none" normalizeH="0" baseline="0" dirty="0">
                        <a:ln>
                          <a:noFill/>
                        </a:ln>
                        <a:solidFill>
                          <a:schemeClr val="tx1"/>
                        </a:solidFill>
                        <a:effectLst/>
                        <a:latin typeface="Times New Roman" pitchFamily="18" charset="0"/>
                        <a:cs typeface="Times New Roman" pitchFamily="18" charset="0"/>
                      </a:endParaRPr>
                    </a:p>
                  </a:txBody>
                  <a:tcPr marL="42525" marR="42525" marT="0" marB="0" horzOverflow="overflow">
                    <a:solidFill>
                      <a:schemeClr val="accent3">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chemeClr val="tx1"/>
                        </a:solidFill>
                        <a:effectLst/>
                        <a:latin typeface="Times New Roman" pitchFamily="18" charset="0"/>
                        <a:cs typeface="Times New Roman" pitchFamily="18" charset="0"/>
                      </a:endParaRPr>
                    </a:p>
                  </a:txBody>
                  <a:tcPr marL="42525" marR="42525" marT="0" marB="0" horzOverflow="overflow">
                    <a:solidFill>
                      <a:schemeClr val="accent3">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chemeClr val="tx1"/>
                        </a:solidFill>
                        <a:effectLst/>
                        <a:latin typeface="Times New Roman" pitchFamily="18" charset="0"/>
                        <a:cs typeface="Times New Roman" pitchFamily="18" charset="0"/>
                      </a:endParaRPr>
                    </a:p>
                  </a:txBody>
                  <a:tcPr marL="42525" marR="42525" marT="0" marB="0" horzOverflow="overflow">
                    <a:solidFill>
                      <a:schemeClr val="accent3">
                        <a:lumMod val="40000"/>
                        <a:lumOff val="60000"/>
                      </a:schemeClr>
                    </a:solidFill>
                  </a:tcPr>
                </a:tc>
              </a:tr>
              <a:tr h="45117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a:ln>
                            <a:noFill/>
                          </a:ln>
                          <a:solidFill>
                            <a:schemeClr val="tx1"/>
                          </a:solidFill>
                          <a:effectLst/>
                          <a:latin typeface="Times New Roman" pitchFamily="18" charset="0"/>
                        </a:rPr>
                        <a:t>Источники внутреннего финансирования дефицитов бюджетов</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chemeClr val="tx1"/>
                        </a:solidFill>
                        <a:effectLst/>
                        <a:latin typeface="Times New Roman" pitchFamily="18" charset="0"/>
                        <a:cs typeface="Times New Roman" pitchFamily="18" charset="0"/>
                      </a:endParaRPr>
                    </a:p>
                  </a:txBody>
                  <a:tcPr marL="42525" marR="42525" marT="0" marB="0" horzOverflow="overflow">
                    <a:solidFill>
                      <a:schemeClr val="accent3">
                        <a:lumMod val="40000"/>
                        <a:lumOff val="60000"/>
                      </a:schemeClr>
                    </a:solidFill>
                  </a:tcPr>
                </a:tc>
                <a:tc>
                  <a:txBody>
                    <a:bodyPr/>
                    <a:lstStyle/>
                    <a:p>
                      <a:pPr algn="ctr" fontAlgn="ctr"/>
                      <a:r>
                        <a:rPr lang="ru-RU" sz="1400" b="0" i="0" u="none" strike="noStrike" dirty="0" smtClean="0">
                          <a:effectLst/>
                          <a:latin typeface="Times New Roman" panose="02020603050405020304" pitchFamily="18" charset="0"/>
                          <a:cs typeface="Times New Roman" panose="02020603050405020304" pitchFamily="18" charset="0"/>
                        </a:rPr>
                        <a:t>106 551,97</a:t>
                      </a:r>
                      <a:endParaRPr lang="ru-RU" sz="14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solidFill>
                      <a:schemeClr val="accent3">
                        <a:lumMod val="40000"/>
                        <a:lumOff val="60000"/>
                      </a:schemeClr>
                    </a:solidFill>
                  </a:tcPr>
                </a:tc>
                <a:tc>
                  <a:txBody>
                    <a:bodyPr/>
                    <a:lstStyle/>
                    <a:p>
                      <a:r>
                        <a:rPr lang="ru-RU" sz="1400" b="0" dirty="0" smtClean="0">
                          <a:latin typeface="Times New Roman" panose="02020603050405020304" pitchFamily="18" charset="0"/>
                          <a:cs typeface="Times New Roman" panose="02020603050405020304" pitchFamily="18" charset="0"/>
                        </a:rPr>
                        <a:t>-30 000,00</a:t>
                      </a:r>
                      <a:endParaRPr lang="ru-RU" sz="1400" b="0" dirty="0">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tc>
                  <a:txBody>
                    <a:bodyPr/>
                    <a:lstStyle/>
                    <a:p>
                      <a:r>
                        <a:rPr lang="ru-RU" sz="1400" b="0" dirty="0" smtClean="0">
                          <a:latin typeface="Times New Roman" panose="02020603050405020304" pitchFamily="18" charset="0"/>
                          <a:cs typeface="Times New Roman" panose="02020603050405020304" pitchFamily="18" charset="0"/>
                        </a:rPr>
                        <a:t>50 000,00</a:t>
                      </a:r>
                      <a:endParaRPr lang="ru-RU" sz="1400" b="0" dirty="0">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tc>
                  <a:txBody>
                    <a:bodyPr/>
                    <a:lstStyle/>
                    <a:p>
                      <a:r>
                        <a:rPr lang="ru-RU" sz="1400" b="0" dirty="0">
                          <a:latin typeface="Times New Roman" panose="02020603050405020304" pitchFamily="18" charset="0"/>
                          <a:cs typeface="Times New Roman" panose="02020603050405020304" pitchFamily="18" charset="0"/>
                        </a:rPr>
                        <a:t>0</a:t>
                      </a:r>
                    </a:p>
                  </a:txBody>
                  <a:tcPr>
                    <a:solidFill>
                      <a:schemeClr val="accent3">
                        <a:lumMod val="40000"/>
                        <a:lumOff val="60000"/>
                      </a:schemeClr>
                    </a:solidFill>
                  </a:tcPr>
                </a:tc>
                <a:tc>
                  <a:txBody>
                    <a:bodyPr/>
                    <a:lstStyle/>
                    <a:p>
                      <a:r>
                        <a:rPr lang="ru-RU" sz="1400" b="0" dirty="0">
                          <a:latin typeface="Times New Roman" panose="02020603050405020304" pitchFamily="18" charset="0"/>
                          <a:cs typeface="Times New Roman" panose="02020603050405020304" pitchFamily="18" charset="0"/>
                        </a:rPr>
                        <a:t>0</a:t>
                      </a:r>
                    </a:p>
                  </a:txBody>
                  <a:tcPr>
                    <a:solidFill>
                      <a:schemeClr val="accent3">
                        <a:lumMod val="40000"/>
                        <a:lumOff val="60000"/>
                      </a:schemeClr>
                    </a:solidFill>
                  </a:tcPr>
                </a:tc>
                <a:extLst>
                  <a:ext uri="{0D108BD9-81ED-4DB2-BD59-A6C34878D82A}">
                    <a16:rowId xmlns="" xmlns:a16="http://schemas.microsoft.com/office/drawing/2014/main" val="10001"/>
                  </a:ext>
                </a:extLst>
              </a:tr>
              <a:tr h="30639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a:ln>
                            <a:noFill/>
                          </a:ln>
                          <a:solidFill>
                            <a:schemeClr val="tx1"/>
                          </a:solidFill>
                          <a:effectLst/>
                          <a:latin typeface="Times New Roman" pitchFamily="18" charset="0"/>
                        </a:rPr>
                        <a:t>Кредиты кредитных организаций  </a:t>
                      </a:r>
                      <a:endParaRPr kumimoji="0" lang="ru-RU" sz="1400" b="0" i="0" u="none" strike="noStrike" cap="none" normalizeH="0" baseline="0" dirty="0">
                        <a:ln>
                          <a:noFill/>
                        </a:ln>
                        <a:solidFill>
                          <a:schemeClr val="tx1"/>
                        </a:solidFill>
                        <a:effectLst/>
                        <a:latin typeface="Times New Roman" pitchFamily="18" charset="0"/>
                        <a:cs typeface="Times New Roman" pitchFamily="18" charset="0"/>
                      </a:endParaRPr>
                    </a:p>
                  </a:txBody>
                  <a:tcPr marL="42525" marR="42525" marT="0" marB="0" horzOverflow="overflow">
                    <a:solidFill>
                      <a:schemeClr val="accent3">
                        <a:lumMod val="40000"/>
                        <a:lumOff val="60000"/>
                      </a:schemeClr>
                    </a:solidFill>
                  </a:tcPr>
                </a:tc>
                <a:tc>
                  <a:txBody>
                    <a:bodyPr/>
                    <a:lstStyle/>
                    <a:p>
                      <a:pPr algn="ctr" fontAlgn="ctr"/>
                      <a:r>
                        <a:rPr lang="ru-RU" sz="1400" b="0" i="0" u="none" strike="noStrike" dirty="0">
                          <a:effectLst/>
                          <a:latin typeface="Times New Roman" panose="02020603050405020304" pitchFamily="18" charset="0"/>
                          <a:cs typeface="Times New Roman" panose="02020603050405020304" pitchFamily="18" charset="0"/>
                        </a:rPr>
                        <a:t>9 </a:t>
                      </a:r>
                      <a:r>
                        <a:rPr lang="ru-RU" sz="1400" b="0" i="0" u="none" strike="noStrike" dirty="0" smtClean="0">
                          <a:effectLst/>
                          <a:latin typeface="Times New Roman" panose="02020603050405020304" pitchFamily="18" charset="0"/>
                          <a:cs typeface="Times New Roman" panose="02020603050405020304" pitchFamily="18" charset="0"/>
                        </a:rPr>
                        <a:t>900,00</a:t>
                      </a:r>
                      <a:endParaRPr lang="ru-RU" sz="14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solidFill>
                      <a:schemeClr val="accent3">
                        <a:lumMod val="40000"/>
                        <a:lumOff val="60000"/>
                      </a:schemeClr>
                    </a:solidFill>
                  </a:tcPr>
                </a:tc>
                <a:tc>
                  <a:txBody>
                    <a:bodyPr/>
                    <a:lstStyle/>
                    <a:p>
                      <a:r>
                        <a:rPr lang="ru-RU" sz="1400" b="0" dirty="0" smtClean="0">
                          <a:latin typeface="Times New Roman" panose="02020603050405020304" pitchFamily="18" charset="0"/>
                          <a:cs typeface="Times New Roman" panose="02020603050405020304" pitchFamily="18" charset="0"/>
                        </a:rPr>
                        <a:t>9 500,00</a:t>
                      </a:r>
                      <a:endParaRPr lang="ru-RU" sz="1400" b="0" dirty="0">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tc>
                  <a:txBody>
                    <a:bodyPr/>
                    <a:lstStyle/>
                    <a:p>
                      <a:r>
                        <a:rPr lang="ru-RU" sz="1400" b="0" dirty="0" smtClean="0">
                          <a:latin typeface="Times New Roman" panose="02020603050405020304" pitchFamily="18" charset="0"/>
                          <a:cs typeface="Times New Roman" panose="02020603050405020304" pitchFamily="18" charset="0"/>
                        </a:rPr>
                        <a:t>20</a:t>
                      </a:r>
                      <a:r>
                        <a:rPr lang="ru-RU" sz="1400" b="0" baseline="0" dirty="0" smtClean="0">
                          <a:latin typeface="Times New Roman" panose="02020603050405020304" pitchFamily="18" charset="0"/>
                          <a:cs typeface="Times New Roman" panose="02020603050405020304" pitchFamily="18" charset="0"/>
                        </a:rPr>
                        <a:t> 000,00</a:t>
                      </a:r>
                      <a:endParaRPr lang="ru-RU" sz="1400" b="0" dirty="0">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tc>
                  <a:txBody>
                    <a:bodyPr/>
                    <a:lstStyle/>
                    <a:p>
                      <a:r>
                        <a:rPr lang="ru-RU" sz="1400" b="0" dirty="0">
                          <a:latin typeface="Times New Roman" panose="02020603050405020304" pitchFamily="18" charset="0"/>
                          <a:cs typeface="Times New Roman" panose="02020603050405020304" pitchFamily="18" charset="0"/>
                        </a:rPr>
                        <a:t>0</a:t>
                      </a:r>
                    </a:p>
                  </a:txBody>
                  <a:tcPr>
                    <a:solidFill>
                      <a:schemeClr val="accent3">
                        <a:lumMod val="40000"/>
                        <a:lumOff val="60000"/>
                      </a:schemeClr>
                    </a:solidFill>
                  </a:tcPr>
                </a:tc>
                <a:tc>
                  <a:txBody>
                    <a:bodyPr/>
                    <a:lstStyle/>
                    <a:p>
                      <a:r>
                        <a:rPr lang="ru-RU" sz="1400" b="0" dirty="0">
                          <a:latin typeface="Times New Roman" panose="02020603050405020304" pitchFamily="18" charset="0"/>
                          <a:cs typeface="Times New Roman" panose="02020603050405020304" pitchFamily="18" charset="0"/>
                        </a:rPr>
                        <a:t>0</a:t>
                      </a:r>
                    </a:p>
                  </a:txBody>
                  <a:tcPr>
                    <a:solidFill>
                      <a:schemeClr val="accent3">
                        <a:lumMod val="40000"/>
                        <a:lumOff val="60000"/>
                      </a:schemeClr>
                    </a:solidFill>
                  </a:tcPr>
                </a:tc>
                <a:extLst>
                  <a:ext uri="{0D108BD9-81ED-4DB2-BD59-A6C34878D82A}">
                    <a16:rowId xmlns="" xmlns:a16="http://schemas.microsoft.com/office/drawing/2014/main" val="10002"/>
                  </a:ext>
                </a:extLst>
              </a:tr>
              <a:tr h="30639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a:ln>
                            <a:noFill/>
                          </a:ln>
                          <a:solidFill>
                            <a:schemeClr val="tx1"/>
                          </a:solidFill>
                          <a:effectLst/>
                          <a:latin typeface="Times New Roman" pitchFamily="18" charset="0"/>
                        </a:rPr>
                        <a:t>Получение кредитов  </a:t>
                      </a:r>
                      <a:endParaRPr kumimoji="0" lang="ru-RU" sz="1400" b="0" i="0" u="none" strike="noStrike" cap="none" normalizeH="0" baseline="0" dirty="0">
                        <a:ln>
                          <a:noFill/>
                        </a:ln>
                        <a:solidFill>
                          <a:schemeClr val="tx1"/>
                        </a:solidFill>
                        <a:effectLst/>
                        <a:latin typeface="Times New Roman" pitchFamily="18" charset="0"/>
                        <a:cs typeface="Times New Roman" pitchFamily="18" charset="0"/>
                      </a:endParaRPr>
                    </a:p>
                  </a:txBody>
                  <a:tcPr marL="42525" marR="42525" marT="0" marB="0" horzOverflow="overflow">
                    <a:solidFill>
                      <a:schemeClr val="accent3">
                        <a:lumMod val="40000"/>
                        <a:lumOff val="60000"/>
                      </a:schemeClr>
                    </a:solidFill>
                  </a:tcPr>
                </a:tc>
                <a:tc>
                  <a:txBody>
                    <a:bodyPr/>
                    <a:lstStyle/>
                    <a:p>
                      <a:pPr algn="ctr" fontAlgn="ctr"/>
                      <a:r>
                        <a:rPr lang="ru-RU" sz="1400" b="0" i="0" u="none" strike="noStrike" dirty="0">
                          <a:effectLst/>
                          <a:latin typeface="Times New Roman" panose="02020603050405020304" pitchFamily="18" charset="0"/>
                          <a:cs typeface="Times New Roman" panose="02020603050405020304" pitchFamily="18" charset="0"/>
                        </a:rPr>
                        <a:t>52 </a:t>
                      </a:r>
                      <a:r>
                        <a:rPr lang="ru-RU" sz="1400" b="0" i="0" u="none" strike="noStrike" dirty="0" smtClean="0">
                          <a:effectLst/>
                          <a:latin typeface="Times New Roman" panose="02020603050405020304" pitchFamily="18" charset="0"/>
                          <a:cs typeface="Times New Roman" panose="02020603050405020304" pitchFamily="18" charset="0"/>
                        </a:rPr>
                        <a:t>100,00</a:t>
                      </a:r>
                      <a:endParaRPr lang="ru-RU" sz="14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solidFill>
                      <a:schemeClr val="accent3">
                        <a:lumMod val="40000"/>
                        <a:lumOff val="60000"/>
                      </a:schemeClr>
                    </a:solidFill>
                  </a:tcPr>
                </a:tc>
                <a:tc>
                  <a:txBody>
                    <a:bodyPr/>
                    <a:lstStyle/>
                    <a:p>
                      <a:r>
                        <a:rPr lang="ru-RU" sz="1400" b="0" dirty="0" smtClean="0">
                          <a:latin typeface="Times New Roman" panose="02020603050405020304" pitchFamily="18" charset="0"/>
                          <a:cs typeface="Times New Roman" panose="02020603050405020304" pitchFamily="18" charset="0"/>
                        </a:rPr>
                        <a:t>62 100,00</a:t>
                      </a:r>
                      <a:endParaRPr lang="ru-RU" sz="1400" b="0" dirty="0">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tc>
                  <a:txBody>
                    <a:bodyPr/>
                    <a:lstStyle/>
                    <a:p>
                      <a:r>
                        <a:rPr lang="ru-RU" sz="1400" b="0" dirty="0" smtClean="0">
                          <a:latin typeface="Times New Roman" panose="02020603050405020304" pitchFamily="18" charset="0"/>
                          <a:cs typeface="Times New Roman" panose="02020603050405020304" pitchFamily="18" charset="0"/>
                        </a:rPr>
                        <a:t>81 600,00</a:t>
                      </a:r>
                      <a:endParaRPr lang="ru-RU" sz="1400" b="0" dirty="0">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tc>
                  <a:txBody>
                    <a:bodyPr/>
                    <a:lstStyle/>
                    <a:p>
                      <a:r>
                        <a:rPr lang="ru-RU" sz="1400" b="0" dirty="0" smtClean="0">
                          <a:latin typeface="Times New Roman" panose="02020603050405020304" pitchFamily="18" charset="0"/>
                          <a:cs typeface="Times New Roman" panose="02020603050405020304" pitchFamily="18" charset="0"/>
                        </a:rPr>
                        <a:t>81 600,00</a:t>
                      </a:r>
                      <a:endParaRPr lang="ru-RU" sz="1400" b="0" dirty="0">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tc>
                  <a:txBody>
                    <a:bodyPr/>
                    <a:lstStyle/>
                    <a:p>
                      <a:r>
                        <a:rPr lang="ru-RU" sz="1400" b="0" dirty="0" smtClean="0">
                          <a:latin typeface="Times New Roman" panose="02020603050405020304" pitchFamily="18" charset="0"/>
                          <a:cs typeface="Times New Roman" panose="02020603050405020304" pitchFamily="18" charset="0"/>
                        </a:rPr>
                        <a:t>81 600,00</a:t>
                      </a:r>
                      <a:endParaRPr lang="ru-RU" sz="1400" b="0" dirty="0">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extLst>
                  <a:ext uri="{0D108BD9-81ED-4DB2-BD59-A6C34878D82A}">
                    <a16:rowId xmlns="" xmlns:a16="http://schemas.microsoft.com/office/drawing/2014/main" val="10003"/>
                  </a:ext>
                </a:extLst>
              </a:tr>
              <a:tr h="30639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a:ln>
                            <a:noFill/>
                          </a:ln>
                          <a:solidFill>
                            <a:schemeClr val="tx1"/>
                          </a:solidFill>
                          <a:effectLst/>
                          <a:latin typeface="Times New Roman" pitchFamily="18" charset="0"/>
                        </a:rPr>
                        <a:t>Погашение кредитов </a:t>
                      </a:r>
                      <a:endParaRPr kumimoji="0" lang="ru-RU" sz="1400" b="0" i="0" u="none" strike="noStrike" cap="none" normalizeH="0" baseline="0" dirty="0">
                        <a:ln>
                          <a:noFill/>
                        </a:ln>
                        <a:solidFill>
                          <a:schemeClr val="tx1"/>
                        </a:solidFill>
                        <a:effectLst/>
                        <a:latin typeface="Times New Roman" pitchFamily="18" charset="0"/>
                        <a:cs typeface="Times New Roman" pitchFamily="18" charset="0"/>
                      </a:endParaRPr>
                    </a:p>
                  </a:txBody>
                  <a:tcPr marL="42525" marR="42525" marT="0" marB="0" horzOverflow="overflow">
                    <a:solidFill>
                      <a:schemeClr val="accent3">
                        <a:lumMod val="40000"/>
                        <a:lumOff val="60000"/>
                      </a:schemeClr>
                    </a:solidFill>
                  </a:tcPr>
                </a:tc>
                <a:tc>
                  <a:txBody>
                    <a:bodyPr/>
                    <a:lstStyle/>
                    <a:p>
                      <a:pPr algn="ctr" fontAlgn="ctr"/>
                      <a:r>
                        <a:rPr lang="ru-RU" sz="1400" b="0" i="0" u="none" strike="noStrike" dirty="0">
                          <a:effectLst/>
                          <a:latin typeface="Times New Roman" panose="02020603050405020304" pitchFamily="18" charset="0"/>
                          <a:cs typeface="Times New Roman" panose="02020603050405020304" pitchFamily="18" charset="0"/>
                        </a:rPr>
                        <a:t>-42 </a:t>
                      </a:r>
                      <a:r>
                        <a:rPr lang="ru-RU" sz="1400" b="0" i="0" u="none" strike="noStrike" dirty="0" smtClean="0">
                          <a:effectLst/>
                          <a:latin typeface="Times New Roman" panose="02020603050405020304" pitchFamily="18" charset="0"/>
                          <a:cs typeface="Times New Roman" panose="02020603050405020304" pitchFamily="18" charset="0"/>
                        </a:rPr>
                        <a:t>200,00</a:t>
                      </a:r>
                      <a:endParaRPr lang="ru-RU" sz="14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solidFill>
                      <a:schemeClr val="accent3">
                        <a:lumMod val="40000"/>
                        <a:lumOff val="60000"/>
                      </a:schemeClr>
                    </a:solidFill>
                  </a:tcPr>
                </a:tc>
                <a:tc>
                  <a:txBody>
                    <a:bodyPr/>
                    <a:lstStyle/>
                    <a:p>
                      <a:r>
                        <a:rPr lang="ru-RU" sz="1400" b="0" dirty="0" smtClean="0">
                          <a:latin typeface="Times New Roman" panose="02020603050405020304" pitchFamily="18" charset="0"/>
                          <a:cs typeface="Times New Roman" panose="02020603050405020304" pitchFamily="18" charset="0"/>
                        </a:rPr>
                        <a:t>-52 100,00</a:t>
                      </a:r>
                      <a:endParaRPr lang="ru-RU" sz="1400" b="0" dirty="0">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tc>
                  <a:txBody>
                    <a:bodyPr/>
                    <a:lstStyle/>
                    <a:p>
                      <a:r>
                        <a:rPr lang="ru-RU" sz="1400" b="0" dirty="0" smtClean="0">
                          <a:latin typeface="Times New Roman" panose="02020603050405020304" pitchFamily="18" charset="0"/>
                          <a:cs typeface="Times New Roman" panose="02020603050405020304" pitchFamily="18" charset="0"/>
                        </a:rPr>
                        <a:t>-61 600,00</a:t>
                      </a:r>
                      <a:endParaRPr lang="ru-RU" sz="1400" b="0" dirty="0">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tc>
                  <a:txBody>
                    <a:bodyPr/>
                    <a:lstStyle/>
                    <a:p>
                      <a:r>
                        <a:rPr lang="ru-RU" sz="1400" b="0" dirty="0" smtClean="0">
                          <a:latin typeface="Times New Roman" panose="02020603050405020304" pitchFamily="18" charset="0"/>
                          <a:cs typeface="Times New Roman" panose="02020603050405020304" pitchFamily="18" charset="0"/>
                        </a:rPr>
                        <a:t>-81600,00</a:t>
                      </a:r>
                      <a:endParaRPr lang="ru-RU" sz="1400" b="0" dirty="0">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tc>
                  <a:txBody>
                    <a:bodyPr/>
                    <a:lstStyle/>
                    <a:p>
                      <a:r>
                        <a:rPr lang="ru-RU" sz="1400" b="0" dirty="0" smtClean="0">
                          <a:latin typeface="Times New Roman" panose="02020603050405020304" pitchFamily="18" charset="0"/>
                          <a:cs typeface="Times New Roman" panose="02020603050405020304" pitchFamily="18" charset="0"/>
                        </a:rPr>
                        <a:t>-81600,00</a:t>
                      </a:r>
                      <a:endParaRPr lang="ru-RU" sz="1400" b="0" dirty="0">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extLst>
                  <a:ext uri="{0D108BD9-81ED-4DB2-BD59-A6C34878D82A}">
                    <a16:rowId xmlns="" xmlns:a16="http://schemas.microsoft.com/office/drawing/2014/main" val="10004"/>
                  </a:ext>
                </a:extLst>
              </a:tr>
              <a:tr h="53349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a:ln>
                            <a:noFill/>
                          </a:ln>
                          <a:solidFill>
                            <a:schemeClr val="tx1"/>
                          </a:solidFill>
                          <a:effectLst/>
                          <a:latin typeface="Times New Roman" pitchFamily="18" charset="0"/>
                          <a:cs typeface="Times New Roman" pitchFamily="18" charset="0"/>
                        </a:rPr>
                        <a:t>Бюджетные кредиты от других бюджетов бюджетной системы Российской Федерации</a:t>
                      </a:r>
                    </a:p>
                  </a:txBody>
                  <a:tcPr marL="42525" marR="42525" marT="0" marB="0" horzOverflow="overflow">
                    <a:solidFill>
                      <a:schemeClr val="accent3">
                        <a:lumMod val="40000"/>
                        <a:lumOff val="60000"/>
                      </a:schemeClr>
                    </a:solidFill>
                  </a:tcPr>
                </a:tc>
                <a:tc>
                  <a:txBody>
                    <a:bodyPr/>
                    <a:lstStyle/>
                    <a:p>
                      <a:pPr algn="ctr" fontAlgn="ctr"/>
                      <a:r>
                        <a:rPr lang="ru-RU" sz="1400" b="0" i="0" u="none" strike="noStrike" dirty="0">
                          <a:effectLst/>
                          <a:latin typeface="Times New Roman" panose="02020603050405020304" pitchFamily="18" charset="0"/>
                          <a:cs typeface="Times New Roman" panose="02020603050405020304" pitchFamily="18" charset="0"/>
                        </a:rPr>
                        <a:t>-6 </a:t>
                      </a:r>
                      <a:r>
                        <a:rPr lang="ru-RU" sz="1400" b="0" i="0" u="none" strike="noStrike" dirty="0" smtClean="0">
                          <a:effectLst/>
                          <a:latin typeface="Times New Roman" panose="02020603050405020304" pitchFamily="18" charset="0"/>
                          <a:cs typeface="Times New Roman" panose="02020603050405020304" pitchFamily="18" charset="0"/>
                        </a:rPr>
                        <a:t>000,00</a:t>
                      </a:r>
                      <a:endParaRPr lang="ru-RU" sz="14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solidFill>
                      <a:schemeClr val="accent3">
                        <a:lumMod val="40000"/>
                        <a:lumOff val="60000"/>
                      </a:schemeClr>
                    </a:solidFill>
                  </a:tcPr>
                </a:tc>
                <a:tc>
                  <a:txBody>
                    <a:bodyPr/>
                    <a:lstStyle/>
                    <a:p>
                      <a:r>
                        <a:rPr lang="ru-RU" sz="1400" b="0" dirty="0" smtClean="0">
                          <a:latin typeface="Times New Roman" panose="02020603050405020304" pitchFamily="18" charset="0"/>
                          <a:cs typeface="Times New Roman" panose="02020603050405020304" pitchFamily="18" charset="0"/>
                        </a:rPr>
                        <a:t>-24 000,00</a:t>
                      </a:r>
                      <a:endParaRPr lang="ru-RU" sz="1400" b="0" dirty="0">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tc>
                  <a:txBody>
                    <a:bodyPr/>
                    <a:lstStyle/>
                    <a:p>
                      <a:endParaRPr lang="ru-RU" sz="1400" b="0" dirty="0">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tc>
                  <a:txBody>
                    <a:bodyPr/>
                    <a:lstStyle/>
                    <a:p>
                      <a:endParaRPr lang="ru-RU" sz="1400" b="0" dirty="0">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tc>
                  <a:txBody>
                    <a:bodyPr/>
                    <a:lstStyle/>
                    <a:p>
                      <a:endParaRPr lang="ru-RU" sz="1400" b="0" dirty="0">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extLst>
                  <a:ext uri="{0D108BD9-81ED-4DB2-BD59-A6C34878D82A}">
                    <a16:rowId xmlns="" xmlns:a16="http://schemas.microsoft.com/office/drawing/2014/main" val="10005"/>
                  </a:ext>
                </a:extLst>
              </a:tr>
              <a:tr h="30639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a:ln>
                            <a:noFill/>
                          </a:ln>
                          <a:solidFill>
                            <a:schemeClr val="tx1"/>
                          </a:solidFill>
                          <a:effectLst/>
                          <a:latin typeface="Times New Roman" pitchFamily="18" charset="0"/>
                        </a:rPr>
                        <a:t>Получение кредитов  </a:t>
                      </a:r>
                      <a:endParaRPr kumimoji="0" lang="ru-RU" sz="1400" b="0" i="0" u="none" strike="noStrike" cap="none" normalizeH="0" baseline="0" dirty="0">
                        <a:ln>
                          <a:noFill/>
                        </a:ln>
                        <a:solidFill>
                          <a:schemeClr val="tx1"/>
                        </a:solidFill>
                        <a:effectLst/>
                        <a:latin typeface="Times New Roman" pitchFamily="18" charset="0"/>
                        <a:cs typeface="Times New Roman" pitchFamily="18" charset="0"/>
                      </a:endParaRPr>
                    </a:p>
                  </a:txBody>
                  <a:tcPr marL="42525" marR="42525" marT="0" marB="0" horzOverflow="overflow">
                    <a:solidFill>
                      <a:schemeClr val="accent3">
                        <a:lumMod val="40000"/>
                        <a:lumOff val="60000"/>
                      </a:schemeClr>
                    </a:solidFill>
                  </a:tcPr>
                </a:tc>
                <a:tc>
                  <a:txBody>
                    <a:bodyPr/>
                    <a:lstStyle/>
                    <a:p>
                      <a:pPr algn="ctr" fontAlgn="ctr"/>
                      <a:r>
                        <a:rPr lang="ru-RU" sz="1400" b="0" i="0" u="none" strike="noStrike" dirty="0">
                          <a:effectLst/>
                          <a:latin typeface="Times New Roman" panose="02020603050405020304" pitchFamily="18" charset="0"/>
                          <a:cs typeface="Times New Roman" panose="02020603050405020304" pitchFamily="18" charset="0"/>
                        </a:rPr>
                        <a:t>24 </a:t>
                      </a:r>
                      <a:r>
                        <a:rPr lang="ru-RU" sz="1400" b="0" i="0" u="none" strike="noStrike" dirty="0" smtClean="0">
                          <a:effectLst/>
                          <a:latin typeface="Times New Roman" panose="02020603050405020304" pitchFamily="18" charset="0"/>
                          <a:cs typeface="Times New Roman" panose="02020603050405020304" pitchFamily="18" charset="0"/>
                        </a:rPr>
                        <a:t>000,00</a:t>
                      </a:r>
                      <a:endParaRPr lang="ru-RU" sz="14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solidFill>
                      <a:schemeClr val="accent3">
                        <a:lumMod val="40000"/>
                        <a:lumOff val="60000"/>
                      </a:schemeClr>
                    </a:solidFill>
                  </a:tcPr>
                </a:tc>
                <a:tc>
                  <a:txBody>
                    <a:bodyPr/>
                    <a:lstStyle/>
                    <a:p>
                      <a:r>
                        <a:rPr lang="ru-RU" sz="1400" b="0" dirty="0" smtClean="0">
                          <a:latin typeface="Times New Roman" panose="02020603050405020304" pitchFamily="18" charset="0"/>
                          <a:cs typeface="Times New Roman" panose="02020603050405020304" pitchFamily="18" charset="0"/>
                        </a:rPr>
                        <a:t>-</a:t>
                      </a:r>
                      <a:endParaRPr lang="ru-RU" sz="1400" b="0" dirty="0">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tc>
                  <a:txBody>
                    <a:bodyPr/>
                    <a:lstStyle/>
                    <a:p>
                      <a:endParaRPr lang="ru-RU" sz="1400" b="0">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tc>
                  <a:txBody>
                    <a:bodyPr/>
                    <a:lstStyle/>
                    <a:p>
                      <a:endParaRPr lang="ru-RU" sz="1400" b="0" dirty="0">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tc>
                  <a:txBody>
                    <a:bodyPr/>
                    <a:lstStyle/>
                    <a:p>
                      <a:endParaRPr lang="ru-RU" sz="1400" b="0" dirty="0">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extLst>
                  <a:ext uri="{0D108BD9-81ED-4DB2-BD59-A6C34878D82A}">
                    <a16:rowId xmlns="" xmlns:a16="http://schemas.microsoft.com/office/drawing/2014/main" val="10006"/>
                  </a:ext>
                </a:extLst>
              </a:tr>
              <a:tr h="52086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a:ln>
                            <a:noFill/>
                          </a:ln>
                          <a:solidFill>
                            <a:schemeClr val="tx1"/>
                          </a:solidFill>
                          <a:effectLst/>
                          <a:latin typeface="Times New Roman" pitchFamily="18" charset="0"/>
                        </a:rPr>
                        <a:t>Погашение кредитов </a:t>
                      </a:r>
                      <a:endParaRPr kumimoji="0" lang="ru-RU" sz="1400" b="0" i="0" u="none" strike="noStrike" cap="none" normalizeH="0" baseline="0" dirty="0">
                        <a:ln>
                          <a:noFill/>
                        </a:ln>
                        <a:solidFill>
                          <a:schemeClr val="tx1"/>
                        </a:solidFill>
                        <a:effectLst/>
                        <a:latin typeface="Times New Roman" pitchFamily="18" charset="0"/>
                        <a:cs typeface="Times New Roman" pitchFamily="18" charset="0"/>
                      </a:endParaRPr>
                    </a:p>
                  </a:txBody>
                  <a:tcPr marL="42525" marR="42525" marT="0" marB="0" horzOverflow="overflow">
                    <a:solidFill>
                      <a:schemeClr val="accent3">
                        <a:lumMod val="40000"/>
                        <a:lumOff val="60000"/>
                      </a:schemeClr>
                    </a:solidFill>
                  </a:tcPr>
                </a:tc>
                <a:tc>
                  <a:txBody>
                    <a:bodyPr/>
                    <a:lstStyle/>
                    <a:p>
                      <a:pPr algn="ctr"/>
                      <a:r>
                        <a:rPr lang="ru-RU" sz="1400" b="0" dirty="0" smtClean="0">
                          <a:latin typeface="Times New Roman" panose="02020603050405020304" pitchFamily="18" charset="0"/>
                          <a:cs typeface="Times New Roman" panose="02020603050405020304" pitchFamily="18" charset="0"/>
                        </a:rPr>
                        <a:t>30 000,00</a:t>
                      </a:r>
                      <a:endParaRPr lang="ru-RU" sz="1400" b="0" dirty="0">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1400" b="0" dirty="0" smtClean="0">
                          <a:latin typeface="Times New Roman" panose="02020603050405020304" pitchFamily="18" charset="0"/>
                          <a:cs typeface="Times New Roman" panose="02020603050405020304" pitchFamily="18" charset="0"/>
                        </a:rPr>
                        <a:t> -24 000,00</a:t>
                      </a:r>
                    </a:p>
                    <a:p>
                      <a:endParaRPr lang="ru-RU" sz="1400" b="0" dirty="0">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tc>
                  <a:txBody>
                    <a:bodyPr/>
                    <a:lstStyle/>
                    <a:p>
                      <a:endParaRPr lang="ru-RU" sz="1400" b="0">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tc>
                  <a:txBody>
                    <a:bodyPr/>
                    <a:lstStyle/>
                    <a:p>
                      <a:endParaRPr lang="ru-RU" sz="1400" b="0" dirty="0">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tc>
                  <a:txBody>
                    <a:bodyPr/>
                    <a:lstStyle/>
                    <a:p>
                      <a:endParaRPr lang="ru-RU" sz="1400" b="0" dirty="0">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extLst>
                  <a:ext uri="{0D108BD9-81ED-4DB2-BD59-A6C34878D82A}">
                    <a16:rowId xmlns="" xmlns:a16="http://schemas.microsoft.com/office/drawing/2014/main" val="10007"/>
                  </a:ext>
                </a:extLst>
              </a:tr>
              <a:tr h="37537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a:ln>
                            <a:noFill/>
                          </a:ln>
                          <a:solidFill>
                            <a:schemeClr val="tx1"/>
                          </a:solidFill>
                          <a:effectLst/>
                          <a:latin typeface="Times New Roman" pitchFamily="18" charset="0"/>
                        </a:rPr>
                        <a:t>Изменение остатков средств </a:t>
                      </a:r>
                      <a:endParaRPr kumimoji="0" lang="ru-RU" sz="1400" b="0" i="0" u="none" strike="noStrike" cap="none" normalizeH="0" baseline="0" dirty="0">
                        <a:ln>
                          <a:noFill/>
                        </a:ln>
                        <a:solidFill>
                          <a:schemeClr val="tx1"/>
                        </a:solidFill>
                        <a:effectLst/>
                        <a:latin typeface="Times New Roman" pitchFamily="18" charset="0"/>
                        <a:cs typeface="Times New Roman" pitchFamily="18" charset="0"/>
                      </a:endParaRPr>
                    </a:p>
                  </a:txBody>
                  <a:tcPr marL="42525" marR="42525" marT="0" marB="0" horzOverflow="overflow">
                    <a:solidFill>
                      <a:schemeClr val="accent3">
                        <a:lumMod val="40000"/>
                        <a:lumOff val="60000"/>
                      </a:schemeClr>
                    </a:solidFill>
                  </a:tcPr>
                </a:tc>
                <a:tc>
                  <a:txBody>
                    <a:bodyPr/>
                    <a:lstStyle/>
                    <a:p>
                      <a:pPr algn="ctr" fontAlgn="ctr"/>
                      <a:r>
                        <a:rPr lang="ru-RU" sz="1400" b="0" i="0" u="none" strike="noStrike" dirty="0">
                          <a:effectLst/>
                          <a:latin typeface="Times New Roman" panose="02020603050405020304" pitchFamily="18" charset="0"/>
                          <a:cs typeface="Times New Roman" panose="02020603050405020304" pitchFamily="18" charset="0"/>
                        </a:rPr>
                        <a:t>102 </a:t>
                      </a:r>
                      <a:r>
                        <a:rPr lang="ru-RU" sz="1400" b="0" i="0" u="none" strike="noStrike" dirty="0" smtClean="0">
                          <a:effectLst/>
                          <a:latin typeface="Times New Roman" panose="02020603050405020304" pitchFamily="18" charset="0"/>
                          <a:cs typeface="Times New Roman" panose="02020603050405020304" pitchFamily="18" charset="0"/>
                        </a:rPr>
                        <a:t>651,97</a:t>
                      </a:r>
                      <a:endParaRPr lang="ru-RU" sz="14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solidFill>
                      <a:schemeClr val="accent3">
                        <a:lumMod val="40000"/>
                        <a:lumOff val="60000"/>
                      </a:schemeClr>
                    </a:solidFill>
                  </a:tcPr>
                </a:tc>
                <a:tc>
                  <a:txBody>
                    <a:bodyPr/>
                    <a:lstStyle/>
                    <a:p>
                      <a:r>
                        <a:rPr lang="ru-RU" sz="1400" b="0" dirty="0" smtClean="0">
                          <a:latin typeface="Times New Roman" panose="02020603050405020304" pitchFamily="18" charset="0"/>
                          <a:cs typeface="Times New Roman" panose="02020603050405020304" pitchFamily="18" charset="0"/>
                        </a:rPr>
                        <a:t>-15 500,00</a:t>
                      </a:r>
                      <a:endParaRPr lang="ru-RU" sz="1400" b="0" dirty="0">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tc>
                  <a:txBody>
                    <a:bodyPr/>
                    <a:lstStyle/>
                    <a:p>
                      <a:r>
                        <a:rPr lang="ru-RU" sz="1400" b="0" dirty="0" smtClean="0">
                          <a:latin typeface="Times New Roman" panose="02020603050405020304" pitchFamily="18" charset="0"/>
                          <a:cs typeface="Times New Roman" panose="02020603050405020304" pitchFamily="18" charset="0"/>
                        </a:rPr>
                        <a:t>30 000,00</a:t>
                      </a:r>
                      <a:endParaRPr lang="ru-RU" sz="1400" b="0" dirty="0">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tc>
                  <a:txBody>
                    <a:bodyPr/>
                    <a:lstStyle/>
                    <a:p>
                      <a:r>
                        <a:rPr lang="ru-RU" sz="1400" b="0" dirty="0">
                          <a:latin typeface="Times New Roman" panose="02020603050405020304" pitchFamily="18" charset="0"/>
                          <a:cs typeface="Times New Roman" panose="02020603050405020304" pitchFamily="18" charset="0"/>
                        </a:rPr>
                        <a:t>0</a:t>
                      </a:r>
                    </a:p>
                  </a:txBody>
                  <a:tcPr>
                    <a:solidFill>
                      <a:schemeClr val="accent3">
                        <a:lumMod val="40000"/>
                        <a:lumOff val="60000"/>
                      </a:schemeClr>
                    </a:solidFill>
                  </a:tcPr>
                </a:tc>
                <a:tc>
                  <a:txBody>
                    <a:bodyPr/>
                    <a:lstStyle/>
                    <a:p>
                      <a:r>
                        <a:rPr lang="ru-RU" sz="1400" b="0" dirty="0">
                          <a:latin typeface="Times New Roman" panose="02020603050405020304" pitchFamily="18" charset="0"/>
                          <a:cs typeface="Times New Roman" panose="02020603050405020304" pitchFamily="18" charset="0"/>
                        </a:rPr>
                        <a:t>0</a:t>
                      </a:r>
                    </a:p>
                  </a:txBody>
                  <a:tcPr>
                    <a:solidFill>
                      <a:schemeClr val="accent3">
                        <a:lumMod val="40000"/>
                        <a:lumOff val="60000"/>
                      </a:schemeClr>
                    </a:solidFill>
                  </a:tcPr>
                </a:tc>
                <a:extLst>
                  <a:ext uri="{0D108BD9-81ED-4DB2-BD59-A6C34878D82A}">
                    <a16:rowId xmlns="" xmlns:a16="http://schemas.microsoft.com/office/drawing/2014/main" val="10008"/>
                  </a:ext>
                </a:extLst>
              </a:tr>
              <a:tr h="37537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a:ln>
                            <a:noFill/>
                          </a:ln>
                          <a:solidFill>
                            <a:schemeClr val="tx1"/>
                          </a:solidFill>
                          <a:effectLst/>
                          <a:latin typeface="Times New Roman" pitchFamily="18" charset="0"/>
                        </a:rPr>
                        <a:t>Увеличение остатков средств бюджетов</a:t>
                      </a:r>
                      <a:endParaRPr kumimoji="0" lang="ru-RU" sz="1400" b="0" i="0" u="none" strike="noStrike" cap="none" normalizeH="0" baseline="0" dirty="0">
                        <a:ln>
                          <a:noFill/>
                        </a:ln>
                        <a:solidFill>
                          <a:schemeClr val="tx1"/>
                        </a:solidFill>
                        <a:effectLst/>
                        <a:latin typeface="Times New Roman" pitchFamily="18" charset="0"/>
                        <a:cs typeface="Times New Roman" pitchFamily="18" charset="0"/>
                      </a:endParaRPr>
                    </a:p>
                  </a:txBody>
                  <a:tcPr marL="42525" marR="42525" marT="0" marB="0" horzOverflow="overflow">
                    <a:solidFill>
                      <a:schemeClr val="accent3">
                        <a:lumMod val="40000"/>
                        <a:lumOff val="60000"/>
                      </a:schemeClr>
                    </a:solidFill>
                  </a:tcPr>
                </a:tc>
                <a:tc>
                  <a:txBody>
                    <a:bodyPr/>
                    <a:lstStyle/>
                    <a:p>
                      <a:pPr algn="ctr" fontAlgn="ctr"/>
                      <a:r>
                        <a:rPr lang="ru-RU" sz="1400" b="0" i="0" u="none" strike="noStrike" dirty="0">
                          <a:effectLst/>
                          <a:latin typeface="Times New Roman" panose="02020603050405020304" pitchFamily="18" charset="0"/>
                          <a:cs typeface="Times New Roman" panose="02020603050405020304" pitchFamily="18" charset="0"/>
                        </a:rPr>
                        <a:t>-1 615 </a:t>
                      </a:r>
                      <a:r>
                        <a:rPr lang="ru-RU" sz="1400" b="0" i="0" u="none" strike="noStrike" dirty="0" smtClean="0">
                          <a:effectLst/>
                          <a:latin typeface="Times New Roman" panose="02020603050405020304" pitchFamily="18" charset="0"/>
                          <a:cs typeface="Times New Roman" panose="02020603050405020304" pitchFamily="18" charset="0"/>
                        </a:rPr>
                        <a:t>522,32</a:t>
                      </a:r>
                      <a:endParaRPr lang="ru-RU" sz="14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solidFill>
                      <a:schemeClr val="accent3">
                        <a:lumMod val="40000"/>
                        <a:lumOff val="60000"/>
                      </a:schemeClr>
                    </a:solidFill>
                  </a:tcPr>
                </a:tc>
                <a:tc>
                  <a:txBody>
                    <a:bodyPr/>
                    <a:lstStyle/>
                    <a:p>
                      <a:r>
                        <a:rPr lang="ru-RU" sz="1400" b="0" dirty="0" smtClean="0">
                          <a:latin typeface="Times New Roman" panose="02020603050405020304" pitchFamily="18" charset="0"/>
                          <a:cs typeface="Times New Roman" panose="02020603050405020304" pitchFamily="18" charset="0"/>
                        </a:rPr>
                        <a:t>-1915033,18</a:t>
                      </a:r>
                      <a:endParaRPr lang="ru-RU" sz="1400" b="0" dirty="0">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tc>
                  <a:txBody>
                    <a:bodyPr/>
                    <a:lstStyle/>
                    <a:p>
                      <a:r>
                        <a:rPr lang="ru-RU" sz="1400" b="0" dirty="0" smtClean="0">
                          <a:latin typeface="Times New Roman" panose="02020603050405020304" pitchFamily="18" charset="0"/>
                          <a:cs typeface="Times New Roman" panose="02020603050405020304" pitchFamily="18" charset="0"/>
                        </a:rPr>
                        <a:t>-1670071,64</a:t>
                      </a:r>
                      <a:endParaRPr lang="ru-RU" sz="1400" b="0" dirty="0">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tc>
                  <a:txBody>
                    <a:bodyPr/>
                    <a:lstStyle/>
                    <a:p>
                      <a:r>
                        <a:rPr lang="ru-RU" sz="1400" b="0" dirty="0" smtClean="0">
                          <a:latin typeface="Times New Roman" panose="02020603050405020304" pitchFamily="18" charset="0"/>
                          <a:cs typeface="Times New Roman" panose="02020603050405020304" pitchFamily="18" charset="0"/>
                        </a:rPr>
                        <a:t>-1763340,17</a:t>
                      </a:r>
                      <a:endParaRPr lang="ru-RU" sz="1400" b="0" dirty="0">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tc>
                  <a:txBody>
                    <a:bodyPr/>
                    <a:lstStyle/>
                    <a:p>
                      <a:r>
                        <a:rPr lang="ru-RU" sz="1400" b="0" dirty="0" smtClean="0">
                          <a:latin typeface="Times New Roman" panose="02020603050405020304" pitchFamily="18" charset="0"/>
                          <a:cs typeface="Times New Roman" panose="02020603050405020304" pitchFamily="18" charset="0"/>
                        </a:rPr>
                        <a:t>-1553948,04</a:t>
                      </a:r>
                      <a:endParaRPr lang="ru-RU" sz="1400" b="0" dirty="0">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extLst>
                  <a:ext uri="{0D108BD9-81ED-4DB2-BD59-A6C34878D82A}">
                    <a16:rowId xmlns="" xmlns:a16="http://schemas.microsoft.com/office/drawing/2014/main" val="10009"/>
                  </a:ext>
                </a:extLst>
              </a:tr>
              <a:tr h="37537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a:ln>
                            <a:noFill/>
                          </a:ln>
                          <a:solidFill>
                            <a:schemeClr val="tx1"/>
                          </a:solidFill>
                          <a:effectLst/>
                          <a:latin typeface="Times New Roman" pitchFamily="18" charset="0"/>
                        </a:rPr>
                        <a:t>Уменьшение остатков средств бюджетов</a:t>
                      </a:r>
                      <a:endParaRPr kumimoji="0" lang="ru-RU" sz="1400" b="0" i="0" u="none" strike="noStrike" cap="none" normalizeH="0" baseline="0" dirty="0">
                        <a:ln>
                          <a:noFill/>
                        </a:ln>
                        <a:solidFill>
                          <a:schemeClr val="tx1"/>
                        </a:solidFill>
                        <a:effectLst/>
                        <a:latin typeface="Times New Roman" pitchFamily="18" charset="0"/>
                        <a:cs typeface="Times New Roman" pitchFamily="18" charset="0"/>
                      </a:endParaRPr>
                    </a:p>
                  </a:txBody>
                  <a:tcPr marL="42525" marR="42525" marT="0" marB="0" horzOverflow="overflow">
                    <a:solidFill>
                      <a:schemeClr val="accent3">
                        <a:lumMod val="40000"/>
                        <a:lumOff val="60000"/>
                      </a:schemeClr>
                    </a:solidFill>
                  </a:tcPr>
                </a:tc>
                <a:tc>
                  <a:txBody>
                    <a:bodyPr/>
                    <a:lstStyle/>
                    <a:p>
                      <a:pPr algn="ctr" fontAlgn="ctr"/>
                      <a:r>
                        <a:rPr lang="ru-RU" sz="1400" b="0" i="0" u="none" strike="noStrike" dirty="0">
                          <a:effectLst/>
                          <a:latin typeface="Times New Roman" panose="02020603050405020304" pitchFamily="18" charset="0"/>
                          <a:cs typeface="Times New Roman" panose="02020603050405020304" pitchFamily="18" charset="0"/>
                        </a:rPr>
                        <a:t>1 718 </a:t>
                      </a:r>
                      <a:r>
                        <a:rPr lang="ru-RU" sz="1400" b="0" i="0" u="none" strike="noStrike" dirty="0" smtClean="0">
                          <a:effectLst/>
                          <a:latin typeface="Times New Roman" panose="02020603050405020304" pitchFamily="18" charset="0"/>
                          <a:cs typeface="Times New Roman" panose="02020603050405020304" pitchFamily="18" charset="0"/>
                        </a:rPr>
                        <a:t>174,29</a:t>
                      </a:r>
                      <a:endParaRPr lang="ru-RU" sz="14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solidFill>
                      <a:schemeClr val="accent3">
                        <a:lumMod val="40000"/>
                        <a:lumOff val="60000"/>
                      </a:schemeClr>
                    </a:solidFill>
                  </a:tcPr>
                </a:tc>
                <a:tc>
                  <a:txBody>
                    <a:bodyPr/>
                    <a:lstStyle/>
                    <a:p>
                      <a:r>
                        <a:rPr lang="ru-RU" sz="1400" b="0" dirty="0" smtClean="0">
                          <a:latin typeface="Times New Roman" panose="02020603050405020304" pitchFamily="18" charset="0"/>
                          <a:cs typeface="Times New Roman" panose="02020603050405020304" pitchFamily="18" charset="0"/>
                        </a:rPr>
                        <a:t>1899533,18</a:t>
                      </a:r>
                      <a:endParaRPr lang="ru-RU" sz="1400" b="0" dirty="0">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tc>
                  <a:txBody>
                    <a:bodyPr/>
                    <a:lstStyle/>
                    <a:p>
                      <a:r>
                        <a:rPr lang="ru-RU" sz="1400" b="0" dirty="0" smtClean="0">
                          <a:latin typeface="Times New Roman" panose="02020603050405020304" pitchFamily="18" charset="0"/>
                          <a:cs typeface="Times New Roman" panose="02020603050405020304" pitchFamily="18" charset="0"/>
                        </a:rPr>
                        <a:t>1700071,64</a:t>
                      </a:r>
                      <a:endParaRPr lang="ru-RU" sz="1400" b="0" dirty="0">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tc>
                  <a:txBody>
                    <a:bodyPr/>
                    <a:lstStyle/>
                    <a:p>
                      <a:r>
                        <a:rPr lang="ru-RU" sz="1400" b="0" dirty="0" smtClean="0">
                          <a:latin typeface="Times New Roman" panose="02020603050405020304" pitchFamily="18" charset="0"/>
                          <a:cs typeface="Times New Roman" panose="02020603050405020304" pitchFamily="18" charset="0"/>
                        </a:rPr>
                        <a:t>1763340,17</a:t>
                      </a:r>
                      <a:endParaRPr lang="ru-RU" sz="1400" b="0" dirty="0">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tc>
                  <a:txBody>
                    <a:bodyPr/>
                    <a:lstStyle/>
                    <a:p>
                      <a:r>
                        <a:rPr lang="ru-RU" sz="1400" b="0" dirty="0" smtClean="0">
                          <a:latin typeface="Times New Roman" panose="02020603050405020304" pitchFamily="18" charset="0"/>
                          <a:cs typeface="Times New Roman" panose="02020603050405020304" pitchFamily="18" charset="0"/>
                        </a:rPr>
                        <a:t>1553948,04</a:t>
                      </a:r>
                      <a:endParaRPr lang="ru-RU" sz="1400" b="0" dirty="0">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extLst>
                  <a:ext uri="{0D108BD9-81ED-4DB2-BD59-A6C34878D82A}">
                    <a16:rowId xmlns="" xmlns:a16="http://schemas.microsoft.com/office/drawing/2014/main" val="10010"/>
                  </a:ext>
                </a:extLst>
              </a:tr>
            </a:tbl>
          </a:graphicData>
        </a:graphic>
      </p:graphicFrame>
    </p:spTree>
    <p:extLst>
      <p:ext uri="{BB962C8B-B14F-4D97-AF65-F5344CB8AC3E}">
        <p14:creationId xmlns:p14="http://schemas.microsoft.com/office/powerpoint/2010/main" val="427640574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22913" name="Rectangle 2"/>
          <p:cNvSpPr>
            <a:spLocks noGrp="1"/>
          </p:cNvSpPr>
          <p:nvPr>
            <p:ph type="title"/>
          </p:nvPr>
        </p:nvSpPr>
        <p:spPr/>
        <p:txBody>
          <a:bodyPr/>
          <a:lstStyle/>
          <a:p>
            <a:r>
              <a:rPr lang="ru-RU" dirty="0"/>
              <a:t> </a:t>
            </a:r>
          </a:p>
        </p:txBody>
      </p:sp>
      <p:sp>
        <p:nvSpPr>
          <p:cNvPr id="422914" name="Rectangle 3"/>
          <p:cNvSpPr>
            <a:spLocks noGrp="1"/>
          </p:cNvSpPr>
          <p:nvPr>
            <p:ph idx="1"/>
          </p:nvPr>
        </p:nvSpPr>
        <p:spPr>
          <a:xfrm>
            <a:off x="1245996" y="70338"/>
            <a:ext cx="8962431" cy="5170527"/>
          </a:xfrm>
        </p:spPr>
        <p:txBody>
          <a:bodyPr>
            <a:normAutofit/>
          </a:bodyPr>
          <a:lstStyle/>
          <a:p>
            <a:pPr algn="ctr">
              <a:buFont typeface="Wingdings 3" pitchFamily="18" charset="2"/>
              <a:buNone/>
            </a:pPr>
            <a:r>
              <a:rPr lang="ru-RU" sz="2400" b="1" dirty="0">
                <a:latin typeface="Times New Roman" pitchFamily="18" charset="0"/>
              </a:rPr>
              <a:t>Муниципальный долг городского округа Серебряные Пруды</a:t>
            </a:r>
          </a:p>
        </p:txBody>
      </p:sp>
      <p:sp>
        <p:nvSpPr>
          <p:cNvPr id="3" name="Прямоугольник 2"/>
          <p:cNvSpPr/>
          <p:nvPr/>
        </p:nvSpPr>
        <p:spPr>
          <a:xfrm>
            <a:off x="262932" y="495733"/>
            <a:ext cx="11666136" cy="6555641"/>
          </a:xfrm>
          <a:prstGeom prst="rect">
            <a:avLst/>
          </a:prstGeom>
        </p:spPr>
        <p:txBody>
          <a:bodyPr wrap="square">
            <a:spAutoFit/>
          </a:bodyPr>
          <a:lstStyle/>
          <a:p>
            <a:pPr algn="l"/>
            <a:r>
              <a:rPr lang="ru-RU" sz="2000" b="1" dirty="0">
                <a:latin typeface="Times New Roman" panose="02020603050405020304" pitchFamily="18" charset="0"/>
                <a:cs typeface="Times New Roman" panose="02020603050405020304" pitchFamily="18" charset="0"/>
              </a:rPr>
              <a:t>Муниципальный долг </a:t>
            </a:r>
            <a:r>
              <a:rPr lang="ru-RU" sz="2000" dirty="0">
                <a:latin typeface="Times New Roman" panose="02020603050405020304" pitchFamily="18" charset="0"/>
                <a:cs typeface="Times New Roman" panose="02020603050405020304" pitchFamily="18" charset="0"/>
              </a:rPr>
              <a:t>-финансовые обязательства, возникающие в связи с привлечением кредитов в кредитных организациях, получением бюджетных кредитов   и предоставлением муниципальных гарантий, а также по выпущенным ценным бумагам</a:t>
            </a:r>
          </a:p>
          <a:p>
            <a:pPr algn="l"/>
            <a:endParaRPr lang="ru-RU" sz="2000" dirty="0">
              <a:latin typeface="Times New Roman" panose="02020603050405020304" pitchFamily="18" charset="0"/>
              <a:cs typeface="Times New Roman" panose="02020603050405020304" pitchFamily="18" charset="0"/>
            </a:endParaRPr>
          </a:p>
          <a:p>
            <a:pPr algn="l"/>
            <a:r>
              <a:rPr lang="ru-RU" sz="2000" b="1" dirty="0">
                <a:latin typeface="Times New Roman" panose="02020603050405020304" pitchFamily="18" charset="0"/>
                <a:cs typeface="Times New Roman" panose="02020603050405020304" pitchFamily="18" charset="0"/>
              </a:rPr>
              <a:t>Бюджетный кредит- </a:t>
            </a:r>
            <a:r>
              <a:rPr lang="ru-RU" sz="2000" dirty="0">
                <a:latin typeface="Times New Roman" panose="02020603050405020304" pitchFamily="18" charset="0"/>
                <a:cs typeface="Times New Roman" panose="02020603050405020304" pitchFamily="18" charset="0"/>
              </a:rPr>
              <a:t>денежные средства, предоставляемые одним бюджетов другому бюджету или юридическому лицу на определенный срок на возвратной основе</a:t>
            </a:r>
          </a:p>
          <a:p>
            <a:pPr algn="l"/>
            <a:endParaRPr lang="ru-RU" sz="2000" dirty="0">
              <a:latin typeface="Times New Roman" panose="02020603050405020304" pitchFamily="18" charset="0"/>
              <a:cs typeface="Times New Roman" panose="02020603050405020304" pitchFamily="18" charset="0"/>
            </a:endParaRPr>
          </a:p>
          <a:p>
            <a:pPr algn="l"/>
            <a:r>
              <a:rPr lang="ru-RU" sz="2000" b="1" dirty="0">
                <a:latin typeface="Times New Roman" panose="02020603050405020304" pitchFamily="18" charset="0"/>
                <a:cs typeface="Times New Roman" panose="02020603050405020304" pitchFamily="18" charset="0"/>
              </a:rPr>
              <a:t>Кредиты от кредитных организаций </a:t>
            </a:r>
            <a:r>
              <a:rPr lang="ru-RU" sz="2000" dirty="0">
                <a:latin typeface="Times New Roman" panose="02020603050405020304" pitchFamily="18" charset="0"/>
                <a:cs typeface="Times New Roman" panose="02020603050405020304" pitchFamily="18" charset="0"/>
              </a:rPr>
              <a:t>– предоставляются</a:t>
            </a:r>
          </a:p>
          <a:p>
            <a:pPr algn="l"/>
            <a:r>
              <a:rPr lang="ru-RU" sz="2000" dirty="0">
                <a:latin typeface="Times New Roman" panose="02020603050405020304" pitchFamily="18" charset="0"/>
                <a:cs typeface="Times New Roman" panose="02020603050405020304" pitchFamily="18" charset="0"/>
              </a:rPr>
              <a:t> банками, иными кредитно-финансовыми </a:t>
            </a:r>
          </a:p>
          <a:p>
            <a:pPr algn="l"/>
            <a:r>
              <a:rPr lang="ru-RU" sz="2000" dirty="0">
                <a:latin typeface="Times New Roman" panose="02020603050405020304" pitchFamily="18" charset="0"/>
                <a:cs typeface="Times New Roman" panose="02020603050405020304" pitchFamily="18" charset="0"/>
              </a:rPr>
              <a:t>институтами на погашение дефицита бюджета </a:t>
            </a:r>
          </a:p>
          <a:p>
            <a:pPr algn="l"/>
            <a:r>
              <a:rPr lang="ru-RU" sz="2000" dirty="0">
                <a:latin typeface="Times New Roman" panose="02020603050405020304" pitchFamily="18" charset="0"/>
                <a:cs typeface="Times New Roman" panose="02020603050405020304" pitchFamily="18" charset="0"/>
              </a:rPr>
              <a:t>и погашение долговых обязательств</a:t>
            </a:r>
            <a:endParaRPr lang="ru-RU" sz="2000" b="1" dirty="0">
              <a:latin typeface="Times New Roman" panose="02020603050405020304" pitchFamily="18" charset="0"/>
              <a:cs typeface="Times New Roman" panose="02020603050405020304" pitchFamily="18" charset="0"/>
            </a:endParaRPr>
          </a:p>
          <a:p>
            <a:pPr algn="l"/>
            <a:r>
              <a:rPr lang="ru-RU" sz="2000" b="1" dirty="0">
                <a:latin typeface="Times New Roman" panose="02020603050405020304" pitchFamily="18" charset="0"/>
                <a:cs typeface="Times New Roman" panose="02020603050405020304" pitchFamily="18" charset="0"/>
              </a:rPr>
              <a:t>Муниципальная гарантия </a:t>
            </a:r>
            <a:r>
              <a:rPr lang="ru-RU" sz="2000" dirty="0">
                <a:latin typeface="Times New Roman" panose="02020603050405020304" pitchFamily="18" charset="0"/>
                <a:cs typeface="Times New Roman" panose="02020603050405020304" pitchFamily="18" charset="0"/>
              </a:rPr>
              <a:t>-обязанность </a:t>
            </a:r>
          </a:p>
          <a:p>
            <a:pPr algn="l"/>
            <a:r>
              <a:rPr lang="ru-RU" sz="2000" dirty="0">
                <a:latin typeface="Times New Roman" panose="02020603050405020304" pitchFamily="18" charset="0"/>
                <a:cs typeface="Times New Roman" panose="02020603050405020304" pitchFamily="18" charset="0"/>
              </a:rPr>
              <a:t>муниципального образования уплатить кредитору</a:t>
            </a:r>
          </a:p>
          <a:p>
            <a:pPr algn="l"/>
            <a:r>
              <a:rPr lang="ru-RU" sz="2000" dirty="0">
                <a:latin typeface="Times New Roman" panose="02020603050405020304" pitchFamily="18" charset="0"/>
                <a:cs typeface="Times New Roman" panose="02020603050405020304" pitchFamily="18" charset="0"/>
              </a:rPr>
              <a:t> определенную денежную сумму за должника</a:t>
            </a:r>
          </a:p>
          <a:p>
            <a:pPr algn="l"/>
            <a:r>
              <a:rPr lang="ru-RU" sz="2000" dirty="0">
                <a:latin typeface="Times New Roman" panose="02020603050405020304" pitchFamily="18" charset="0"/>
                <a:cs typeface="Times New Roman" panose="02020603050405020304" pitchFamily="18" charset="0"/>
              </a:rPr>
              <a:t> из средств местного бюджета при наступлении</a:t>
            </a:r>
          </a:p>
          <a:p>
            <a:pPr algn="l"/>
            <a:r>
              <a:rPr lang="ru-RU" sz="2000" dirty="0">
                <a:latin typeface="Times New Roman" panose="02020603050405020304" pitchFamily="18" charset="0"/>
                <a:cs typeface="Times New Roman" panose="02020603050405020304" pitchFamily="18" charset="0"/>
              </a:rPr>
              <a:t> гарантийного случая</a:t>
            </a:r>
          </a:p>
          <a:p>
            <a:pPr algn="l"/>
            <a:endParaRPr lang="ru-RU" sz="2000" dirty="0">
              <a:latin typeface="Times New Roman" panose="02020603050405020304" pitchFamily="18" charset="0"/>
              <a:cs typeface="Times New Roman" panose="02020603050405020304" pitchFamily="18" charset="0"/>
            </a:endParaRPr>
          </a:p>
          <a:p>
            <a:pPr algn="l"/>
            <a:r>
              <a:rPr lang="ru-RU" sz="2000" b="1" dirty="0">
                <a:latin typeface="Times New Roman" panose="02020603050405020304" pitchFamily="18" charset="0"/>
                <a:cs typeface="Times New Roman" panose="02020603050405020304" pitchFamily="18" charset="0"/>
              </a:rPr>
              <a:t>Расходы на обслуживание муниципального долга</a:t>
            </a:r>
          </a:p>
          <a:p>
            <a:pPr marL="342900" indent="-342900" algn="l">
              <a:buFontTx/>
              <a:buChar char="-"/>
            </a:pPr>
            <a:r>
              <a:rPr lang="ru-RU" sz="2000" dirty="0">
                <a:latin typeface="Times New Roman" panose="02020603050405020304" pitchFamily="18" charset="0"/>
                <a:cs typeface="Times New Roman" panose="02020603050405020304" pitchFamily="18" charset="0"/>
              </a:rPr>
              <a:t>денежные средства, направленные на выплату </a:t>
            </a:r>
          </a:p>
          <a:p>
            <a:pPr marL="342900" indent="-342900" algn="l">
              <a:buFontTx/>
              <a:buChar char="-"/>
            </a:pPr>
            <a:r>
              <a:rPr lang="ru-RU" sz="2000" dirty="0">
                <a:latin typeface="Times New Roman" panose="02020603050405020304" pitchFamily="18" charset="0"/>
                <a:cs typeface="Times New Roman" panose="02020603050405020304" pitchFamily="18" charset="0"/>
              </a:rPr>
              <a:t>процентов по долгу </a:t>
            </a:r>
          </a:p>
          <a:p>
            <a:pPr algn="l"/>
            <a:endParaRPr lang="ru-RU" sz="2000" i="1"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3"/>
          <a:stretch>
            <a:fillRect/>
          </a:stretch>
        </p:blipFill>
        <p:spPr>
          <a:xfrm>
            <a:off x="6934466" y="2465487"/>
            <a:ext cx="5257534" cy="3938016"/>
          </a:xfrm>
          <a:prstGeom prst="rect">
            <a:avLst/>
          </a:prstGeom>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53312" y="292608"/>
            <a:ext cx="10143744" cy="1304544"/>
          </a:xfrm>
        </p:spPr>
        <p:txBody>
          <a:bodyPr>
            <a:normAutofit/>
          </a:bodyPr>
          <a:lstStyle/>
          <a:p>
            <a:r>
              <a:rPr lang="ru-RU" sz="2400" b="1" dirty="0">
                <a:solidFill>
                  <a:schemeClr val="tx1"/>
                </a:solidFill>
                <a:latin typeface="Times New Roman" panose="02020603050405020304" pitchFamily="18" charset="0"/>
                <a:cs typeface="Times New Roman" panose="02020603050405020304" pitchFamily="18" charset="0"/>
              </a:rPr>
              <a:t>Расходы на обслуживание муниципального внутреннего долга</a:t>
            </a:r>
          </a:p>
        </p:txBody>
      </p:sp>
      <p:graphicFrame>
        <p:nvGraphicFramePr>
          <p:cNvPr id="9" name="Объект 8"/>
          <p:cNvGraphicFramePr>
            <a:graphicFrameLocks noGrp="1"/>
          </p:cNvGraphicFramePr>
          <p:nvPr>
            <p:ph idx="1"/>
            <p:extLst>
              <p:ext uri="{D42A27DB-BD31-4B8C-83A1-F6EECF244321}">
                <p14:modId xmlns:p14="http://schemas.microsoft.com/office/powerpoint/2010/main" val="103532130"/>
              </p:ext>
            </p:extLst>
          </p:nvPr>
        </p:nvGraphicFramePr>
        <p:xfrm>
          <a:off x="1075174" y="1316334"/>
          <a:ext cx="10278625" cy="53356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8576101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25985" name="Rectangle 2"/>
          <p:cNvSpPr>
            <a:spLocks noGrp="1"/>
          </p:cNvSpPr>
          <p:nvPr>
            <p:ph type="title"/>
          </p:nvPr>
        </p:nvSpPr>
        <p:spPr>
          <a:xfrm>
            <a:off x="524256" y="462224"/>
            <a:ext cx="10900720" cy="537519"/>
          </a:xfrm>
        </p:spPr>
        <p:txBody>
          <a:bodyPr>
            <a:normAutofit fontScale="90000"/>
          </a:bodyPr>
          <a:lstStyle/>
          <a:p>
            <a:pPr algn="ctr"/>
            <a:r>
              <a:rPr lang="ru-RU" sz="2400" b="1" dirty="0">
                <a:solidFill>
                  <a:schemeClr val="tx1"/>
                </a:solidFill>
                <a:latin typeface="Times New Roman" pitchFamily="18" charset="0"/>
              </a:rPr>
              <a:t>Информация о состоянии муниципального долга городского округа Серебряные Пруды на 01 января </a:t>
            </a:r>
            <a:r>
              <a:rPr lang="ru-RU" sz="2400" b="1" dirty="0" smtClean="0">
                <a:solidFill>
                  <a:schemeClr val="tx1"/>
                </a:solidFill>
                <a:latin typeface="Times New Roman" pitchFamily="18" charset="0"/>
              </a:rPr>
              <a:t>2020-2024 годов, тыс. рублей</a:t>
            </a:r>
            <a:endParaRPr lang="ru-RU" sz="2400" b="1" dirty="0">
              <a:solidFill>
                <a:schemeClr val="tx1"/>
              </a:solidFill>
              <a:latin typeface="Times New Roman" pitchFamily="18" charset="0"/>
            </a:endParaRPr>
          </a:p>
        </p:txBody>
      </p:sp>
      <p:graphicFrame>
        <p:nvGraphicFramePr>
          <p:cNvPr id="291896" name="Group 56"/>
          <p:cNvGraphicFramePr>
            <a:graphicFrameLocks noGrp="1"/>
          </p:cNvGraphicFramePr>
          <p:nvPr>
            <p:extLst>
              <p:ext uri="{D42A27DB-BD31-4B8C-83A1-F6EECF244321}">
                <p14:modId xmlns:p14="http://schemas.microsoft.com/office/powerpoint/2010/main" val="2237269299"/>
              </p:ext>
            </p:extLst>
          </p:nvPr>
        </p:nvGraphicFramePr>
        <p:xfrm>
          <a:off x="1165609" y="1376623"/>
          <a:ext cx="10259367" cy="3999244"/>
        </p:xfrm>
        <a:graphic>
          <a:graphicData uri="http://schemas.openxmlformats.org/drawingml/2006/table">
            <a:tbl>
              <a:tblPr/>
              <a:tblGrid>
                <a:gridCol w="4676396">
                  <a:extLst>
                    <a:ext uri="{9D8B030D-6E8A-4147-A177-3AD203B41FA5}">
                      <a16:colId xmlns="" xmlns:a16="http://schemas.microsoft.com/office/drawing/2014/main" val="20000"/>
                    </a:ext>
                  </a:extLst>
                </a:gridCol>
                <a:gridCol w="5582971">
                  <a:extLst>
                    <a:ext uri="{9D8B030D-6E8A-4147-A177-3AD203B41FA5}">
                      <a16:colId xmlns="" xmlns:a16="http://schemas.microsoft.com/office/drawing/2014/main" val="20001"/>
                    </a:ext>
                  </a:extLst>
                </a:gridCol>
              </a:tblGrid>
              <a:tr h="814946">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1800" b="0" i="0" u="none" strike="noStrike" cap="none" normalizeH="0" baseline="0" dirty="0">
                          <a:ln>
                            <a:noFill/>
                          </a:ln>
                          <a:solidFill>
                            <a:schemeClr val="tx1"/>
                          </a:solidFill>
                          <a:effectLst/>
                          <a:latin typeface="Times New Roman" pitchFamily="18" charset="0"/>
                        </a:rPr>
                        <a:t>На </a:t>
                      </a:r>
                      <a:r>
                        <a:rPr kumimoji="0" lang="ru-RU" sz="1800" b="0" i="0" u="none" strike="noStrike" cap="none" normalizeH="0" baseline="0" dirty="0" smtClean="0">
                          <a:ln>
                            <a:noFill/>
                          </a:ln>
                          <a:solidFill>
                            <a:schemeClr val="tx1"/>
                          </a:solidFill>
                          <a:effectLst/>
                          <a:latin typeface="Times New Roman" pitchFamily="18" charset="0"/>
                        </a:rPr>
                        <a:t>01.01.2020 </a:t>
                      </a:r>
                      <a:r>
                        <a:rPr kumimoji="0" lang="ru-RU" sz="1800" b="0" i="0" u="none" strike="noStrike" cap="none" normalizeH="0" baseline="0" dirty="0">
                          <a:ln>
                            <a:noFill/>
                          </a:ln>
                          <a:solidFill>
                            <a:schemeClr val="tx1"/>
                          </a:solidFill>
                          <a:effectLst/>
                          <a:latin typeface="Times New Roman" pitchFamily="18" charset="0"/>
                        </a:rPr>
                        <a:t>года</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1800" b="0" i="0" u="none" strike="noStrike" cap="none" normalizeH="0" baseline="0" dirty="0" smtClean="0">
                          <a:ln>
                            <a:noFill/>
                          </a:ln>
                          <a:solidFill>
                            <a:schemeClr val="tx1"/>
                          </a:solidFill>
                          <a:effectLst/>
                          <a:latin typeface="Times New Roman" pitchFamily="18" charset="0"/>
                        </a:rPr>
                        <a:t>76 100,00 по </a:t>
                      </a:r>
                      <a:r>
                        <a:rPr kumimoji="0" lang="ru-RU" sz="1800" b="0" i="0" u="none" strike="noStrike" cap="none" normalizeH="0" baseline="0" dirty="0">
                          <a:ln>
                            <a:noFill/>
                          </a:ln>
                          <a:solidFill>
                            <a:schemeClr val="tx1"/>
                          </a:solidFill>
                          <a:effectLst/>
                          <a:latin typeface="Times New Roman" pitchFamily="18" charset="0"/>
                        </a:rPr>
                        <a:t>кредитам, привлеченных в коммерческих </a:t>
                      </a:r>
                      <a:r>
                        <a:rPr kumimoji="0" lang="ru-RU" sz="1800" b="0" i="0" u="none" strike="noStrike" cap="none" normalizeH="0" baseline="0" dirty="0" smtClean="0">
                          <a:ln>
                            <a:noFill/>
                          </a:ln>
                          <a:solidFill>
                            <a:schemeClr val="tx1"/>
                          </a:solidFill>
                          <a:effectLst/>
                          <a:latin typeface="Times New Roman" pitchFamily="18" charset="0"/>
                        </a:rPr>
                        <a:t>банках и бюджетному кредиту</a:t>
                      </a:r>
                      <a:endParaRPr kumimoji="0" lang="ru-RU" sz="18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60000"/>
                        <a:lumOff val="40000"/>
                      </a:schemeClr>
                    </a:solidFill>
                  </a:tcPr>
                </a:tc>
                <a:extLst>
                  <a:ext uri="{0D108BD9-81ED-4DB2-BD59-A6C34878D82A}">
                    <a16:rowId xmlns="" xmlns:a16="http://schemas.microsoft.com/office/drawing/2014/main" val="10000"/>
                  </a:ext>
                </a:extLst>
              </a:tr>
              <a:tr h="813406">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1800" b="0" i="0" u="none" strike="noStrike" cap="none" normalizeH="0" baseline="0" dirty="0">
                          <a:ln>
                            <a:noFill/>
                          </a:ln>
                          <a:solidFill>
                            <a:schemeClr val="tx1"/>
                          </a:solidFill>
                          <a:effectLst/>
                          <a:latin typeface="Times New Roman" pitchFamily="18" charset="0"/>
                        </a:rPr>
                        <a:t>На </a:t>
                      </a:r>
                      <a:r>
                        <a:rPr kumimoji="0" lang="ru-RU" sz="1800" b="0" i="0" u="none" strike="noStrike" cap="none" normalizeH="0" baseline="0" dirty="0" smtClean="0">
                          <a:ln>
                            <a:noFill/>
                          </a:ln>
                          <a:solidFill>
                            <a:schemeClr val="tx1"/>
                          </a:solidFill>
                          <a:effectLst/>
                          <a:latin typeface="Times New Roman" pitchFamily="18" charset="0"/>
                        </a:rPr>
                        <a:t>01.01.2021 </a:t>
                      </a:r>
                      <a:r>
                        <a:rPr kumimoji="0" lang="ru-RU" sz="1800" b="0" i="0" u="none" strike="noStrike" cap="none" normalizeH="0" baseline="0" dirty="0">
                          <a:ln>
                            <a:noFill/>
                          </a:ln>
                          <a:solidFill>
                            <a:schemeClr val="tx1"/>
                          </a:solidFill>
                          <a:effectLst/>
                          <a:latin typeface="Times New Roman" pitchFamily="18" charset="0"/>
                        </a:rPr>
                        <a:t>года</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1800" b="0" i="0" u="none" strike="noStrike" cap="none" normalizeH="0" baseline="0" dirty="0" smtClean="0">
                          <a:ln>
                            <a:noFill/>
                          </a:ln>
                          <a:solidFill>
                            <a:schemeClr val="tx1"/>
                          </a:solidFill>
                          <a:effectLst/>
                          <a:latin typeface="Times New Roman" pitchFamily="18" charset="0"/>
                        </a:rPr>
                        <a:t>61 600,00-по </a:t>
                      </a:r>
                      <a:r>
                        <a:rPr kumimoji="0" lang="ru-RU" sz="1800" b="0" i="0" u="none" strike="noStrike" cap="none" normalizeH="0" baseline="0" dirty="0">
                          <a:ln>
                            <a:noFill/>
                          </a:ln>
                          <a:solidFill>
                            <a:schemeClr val="tx1"/>
                          </a:solidFill>
                          <a:effectLst/>
                          <a:latin typeface="Times New Roman" pitchFamily="18" charset="0"/>
                        </a:rPr>
                        <a:t>кредитам, привлеченных в коммерческих банках</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60000"/>
                        <a:lumOff val="40000"/>
                      </a:schemeClr>
                    </a:solidFill>
                  </a:tcPr>
                </a:tc>
                <a:extLst>
                  <a:ext uri="{0D108BD9-81ED-4DB2-BD59-A6C34878D82A}">
                    <a16:rowId xmlns="" xmlns:a16="http://schemas.microsoft.com/office/drawing/2014/main" val="10001"/>
                  </a:ext>
                </a:extLst>
              </a:tr>
              <a:tr h="814946">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1800" b="0" i="0" u="none" strike="noStrike" cap="none" normalizeH="0" baseline="0" dirty="0">
                          <a:ln>
                            <a:noFill/>
                          </a:ln>
                          <a:solidFill>
                            <a:schemeClr val="tx1"/>
                          </a:solidFill>
                          <a:effectLst/>
                          <a:latin typeface="Times New Roman" pitchFamily="18" charset="0"/>
                        </a:rPr>
                        <a:t>На </a:t>
                      </a:r>
                      <a:r>
                        <a:rPr kumimoji="0" lang="ru-RU" sz="1800" b="0" i="0" u="none" strike="noStrike" cap="none" normalizeH="0" baseline="0" dirty="0" smtClean="0">
                          <a:ln>
                            <a:noFill/>
                          </a:ln>
                          <a:solidFill>
                            <a:schemeClr val="tx1"/>
                          </a:solidFill>
                          <a:effectLst/>
                          <a:latin typeface="Times New Roman" pitchFamily="18" charset="0"/>
                        </a:rPr>
                        <a:t>01.01.2022 </a:t>
                      </a:r>
                      <a:r>
                        <a:rPr kumimoji="0" lang="ru-RU" sz="1800" b="0" i="0" u="none" strike="noStrike" cap="none" normalizeH="0" baseline="0" dirty="0">
                          <a:ln>
                            <a:noFill/>
                          </a:ln>
                          <a:solidFill>
                            <a:schemeClr val="tx1"/>
                          </a:solidFill>
                          <a:effectLst/>
                          <a:latin typeface="Times New Roman" pitchFamily="18" charset="0"/>
                        </a:rPr>
                        <a:t>года</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1800" b="0" i="0" u="none" strike="noStrike" cap="none" normalizeH="0" baseline="0" dirty="0" smtClean="0">
                          <a:ln>
                            <a:noFill/>
                          </a:ln>
                          <a:solidFill>
                            <a:schemeClr val="tx1"/>
                          </a:solidFill>
                          <a:effectLst/>
                          <a:latin typeface="Times New Roman" pitchFamily="18" charset="0"/>
                        </a:rPr>
                        <a:t>81 600,0-по </a:t>
                      </a:r>
                      <a:r>
                        <a:rPr kumimoji="0" lang="ru-RU" sz="1800" b="0" i="0" u="none" strike="noStrike" cap="none" normalizeH="0" baseline="0" dirty="0">
                          <a:ln>
                            <a:noFill/>
                          </a:ln>
                          <a:solidFill>
                            <a:schemeClr val="tx1"/>
                          </a:solidFill>
                          <a:effectLst/>
                          <a:latin typeface="Times New Roman" pitchFamily="18" charset="0"/>
                        </a:rPr>
                        <a:t>кредитам, привлеченных в коммерческих банках</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60000"/>
                        <a:lumOff val="40000"/>
                      </a:schemeClr>
                    </a:solidFill>
                  </a:tcPr>
                </a:tc>
                <a:extLst>
                  <a:ext uri="{0D108BD9-81ED-4DB2-BD59-A6C34878D82A}">
                    <a16:rowId xmlns="" xmlns:a16="http://schemas.microsoft.com/office/drawing/2014/main" val="10002"/>
                  </a:ext>
                </a:extLst>
              </a:tr>
              <a:tr h="813406">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1800" b="0" i="0" u="none" strike="noStrike" cap="none" normalizeH="0" baseline="0" dirty="0">
                          <a:ln>
                            <a:noFill/>
                          </a:ln>
                          <a:solidFill>
                            <a:schemeClr val="tx1"/>
                          </a:solidFill>
                          <a:effectLst/>
                          <a:latin typeface="Times New Roman" pitchFamily="18" charset="0"/>
                        </a:rPr>
                        <a:t>на </a:t>
                      </a:r>
                      <a:r>
                        <a:rPr kumimoji="0" lang="ru-RU" sz="1800" b="0" i="0" u="none" strike="noStrike" cap="none" normalizeH="0" baseline="0" dirty="0" smtClean="0">
                          <a:ln>
                            <a:noFill/>
                          </a:ln>
                          <a:solidFill>
                            <a:schemeClr val="tx1"/>
                          </a:solidFill>
                          <a:effectLst/>
                          <a:latin typeface="Times New Roman" pitchFamily="18" charset="0"/>
                        </a:rPr>
                        <a:t>01.01.2023 </a:t>
                      </a:r>
                      <a:r>
                        <a:rPr kumimoji="0" lang="ru-RU" sz="1800" b="0" i="0" u="none" strike="noStrike" cap="none" normalizeH="0" baseline="0" dirty="0">
                          <a:ln>
                            <a:noFill/>
                          </a:ln>
                          <a:solidFill>
                            <a:schemeClr val="tx1"/>
                          </a:solidFill>
                          <a:effectLst/>
                          <a:latin typeface="Times New Roman" pitchFamily="18" charset="0"/>
                        </a:rPr>
                        <a:t>года</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1800" b="0" i="0" u="none" strike="noStrike" cap="none" normalizeH="0" baseline="0" dirty="0" smtClean="0">
                          <a:ln>
                            <a:noFill/>
                          </a:ln>
                          <a:solidFill>
                            <a:schemeClr val="tx1"/>
                          </a:solidFill>
                          <a:effectLst/>
                          <a:latin typeface="Times New Roman" pitchFamily="18" charset="0"/>
                        </a:rPr>
                        <a:t>81 600,0-по </a:t>
                      </a:r>
                      <a:r>
                        <a:rPr kumimoji="0" lang="ru-RU" sz="1800" b="0" i="0" u="none" strike="noStrike" cap="none" normalizeH="0" baseline="0" dirty="0">
                          <a:ln>
                            <a:noFill/>
                          </a:ln>
                          <a:solidFill>
                            <a:schemeClr val="tx1"/>
                          </a:solidFill>
                          <a:effectLst/>
                          <a:latin typeface="Times New Roman" pitchFamily="18" charset="0"/>
                        </a:rPr>
                        <a:t>кредитам, привлеченных в коммерческих банках</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60000"/>
                        <a:lumOff val="40000"/>
                      </a:schemeClr>
                    </a:solidFill>
                  </a:tcPr>
                </a:tc>
                <a:extLst>
                  <a:ext uri="{0D108BD9-81ED-4DB2-BD59-A6C34878D82A}">
                    <a16:rowId xmlns="" xmlns:a16="http://schemas.microsoft.com/office/drawing/2014/main" val="10003"/>
                  </a:ext>
                </a:extLst>
              </a:tr>
              <a:tr h="742540">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1800" b="0" i="0" u="none" strike="noStrike" cap="none" normalizeH="0" baseline="0" dirty="0">
                          <a:ln>
                            <a:noFill/>
                          </a:ln>
                          <a:solidFill>
                            <a:schemeClr val="tx1"/>
                          </a:solidFill>
                          <a:effectLst/>
                          <a:latin typeface="Times New Roman" pitchFamily="18" charset="0"/>
                        </a:rPr>
                        <a:t>На </a:t>
                      </a:r>
                      <a:r>
                        <a:rPr kumimoji="0" lang="ru-RU" sz="1800" b="0" i="0" u="none" strike="noStrike" cap="none" normalizeH="0" baseline="0" dirty="0" smtClean="0">
                          <a:ln>
                            <a:noFill/>
                          </a:ln>
                          <a:solidFill>
                            <a:schemeClr val="tx1"/>
                          </a:solidFill>
                          <a:effectLst/>
                          <a:latin typeface="Times New Roman" pitchFamily="18" charset="0"/>
                        </a:rPr>
                        <a:t>01.01.2024 </a:t>
                      </a:r>
                      <a:r>
                        <a:rPr kumimoji="0" lang="ru-RU" sz="1800" b="0" i="0" u="none" strike="noStrike" cap="none" normalizeH="0" baseline="0" dirty="0">
                          <a:ln>
                            <a:noFill/>
                          </a:ln>
                          <a:solidFill>
                            <a:schemeClr val="tx1"/>
                          </a:solidFill>
                          <a:effectLst/>
                          <a:latin typeface="Times New Roman" pitchFamily="18" charset="0"/>
                        </a:rPr>
                        <a:t>года</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1800" b="0" i="0" u="none" strike="noStrike" cap="none" normalizeH="0" baseline="0" dirty="0" smtClean="0">
                          <a:ln>
                            <a:noFill/>
                          </a:ln>
                          <a:solidFill>
                            <a:schemeClr val="tx1"/>
                          </a:solidFill>
                          <a:effectLst/>
                          <a:latin typeface="Times New Roman" pitchFamily="18" charset="0"/>
                        </a:rPr>
                        <a:t>81 600,0-по </a:t>
                      </a:r>
                      <a:r>
                        <a:rPr kumimoji="0" lang="ru-RU" sz="1800" b="0" i="0" u="none" strike="noStrike" cap="none" normalizeH="0" baseline="0" dirty="0">
                          <a:ln>
                            <a:noFill/>
                          </a:ln>
                          <a:solidFill>
                            <a:schemeClr val="tx1"/>
                          </a:solidFill>
                          <a:effectLst/>
                          <a:latin typeface="Times New Roman" pitchFamily="18" charset="0"/>
                        </a:rPr>
                        <a:t>кредитам, привлеченных в коммерческих банках</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lumMod val="60000"/>
                        <a:lumOff val="40000"/>
                      </a:schemeClr>
                    </a:solidFill>
                  </a:tcPr>
                </a:tc>
                <a:extLst>
                  <a:ext uri="{0D108BD9-81ED-4DB2-BD59-A6C34878D82A}">
                    <a16:rowId xmlns="" xmlns:a16="http://schemas.microsoft.com/office/drawing/2014/main" val="10004"/>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Прямоугольник 1"/>
          <p:cNvSpPr/>
          <p:nvPr/>
        </p:nvSpPr>
        <p:spPr>
          <a:xfrm>
            <a:off x="536448" y="620713"/>
            <a:ext cx="11314176" cy="5632311"/>
          </a:xfrm>
          <a:prstGeom prst="rect">
            <a:avLst/>
          </a:prstGeom>
        </p:spPr>
        <p:txBody>
          <a:bodyPr wrap="square">
            <a:spAutoFit/>
          </a:bodyPr>
          <a:lstStyle/>
          <a:p>
            <a:r>
              <a:rPr lang="ru-RU" sz="2000" b="1" u="sng" dirty="0">
                <a:latin typeface="Times New Roman" panose="02020603050405020304" pitchFamily="18" charset="0"/>
                <a:cs typeface="Times New Roman" panose="02020603050405020304" pitchFamily="18" charset="0"/>
              </a:rPr>
              <a:t>Основными направлениями политики в области доходов </a:t>
            </a:r>
            <a:r>
              <a:rPr lang="ru-RU" sz="2000" dirty="0">
                <a:latin typeface="Times New Roman" panose="02020603050405020304" pitchFamily="18" charset="0"/>
                <a:cs typeface="Times New Roman" panose="02020603050405020304" pitchFamily="18" charset="0"/>
              </a:rPr>
              <a:t>бюджета городского округа </a:t>
            </a:r>
          </a:p>
          <a:p>
            <a:r>
              <a:rPr lang="ru-RU" sz="2000" dirty="0">
                <a:latin typeface="Times New Roman" panose="02020603050405020304" pitchFamily="18" charset="0"/>
                <a:cs typeface="Times New Roman" panose="02020603050405020304" pitchFamily="18" charset="0"/>
              </a:rPr>
              <a:t>Серебряные Пруды являются:</a:t>
            </a:r>
          </a:p>
          <a:p>
            <a:pPr algn="l"/>
            <a:r>
              <a:rPr lang="ru-RU" sz="2000" dirty="0">
                <a:latin typeface="Times New Roman" panose="02020603050405020304" pitchFamily="18" charset="0"/>
                <a:cs typeface="Times New Roman" panose="02020603050405020304" pitchFamily="18" charset="0"/>
              </a:rPr>
              <a:t>-организация работы по увеличению поступлений доходов бюджета городского округа путем:</a:t>
            </a:r>
          </a:p>
          <a:p>
            <a:pPr algn="l"/>
            <a:r>
              <a:rPr lang="ru-RU" sz="2000" dirty="0">
                <a:latin typeface="Times New Roman" panose="02020603050405020304" pitchFamily="18" charset="0"/>
                <a:cs typeface="Times New Roman" panose="02020603050405020304" pitchFamily="18" charset="0"/>
              </a:rPr>
              <a:t>изыскания дополнительных резервов доходного потенциала, улучшения администрирования доходов и снижения доли теневого сектора экономики;</a:t>
            </a:r>
          </a:p>
          <a:p>
            <a:pPr algn="l"/>
            <a:r>
              <a:rPr lang="ru-RU" sz="2000" dirty="0">
                <a:latin typeface="Times New Roman" panose="02020603050405020304" pitchFamily="18" charset="0"/>
                <a:cs typeface="Times New Roman" panose="02020603050405020304" pitchFamily="18" charset="0"/>
              </a:rPr>
              <a:t>-продолжения работы по проведению претензионной работы с должниками перед бюджетом городского округа и по осуществлению мер принудительного взыскания задолженности;</a:t>
            </a:r>
          </a:p>
          <a:p>
            <a:pPr algn="l"/>
            <a:r>
              <a:rPr lang="ru-RU" sz="2000" dirty="0">
                <a:latin typeface="Times New Roman" panose="02020603050405020304" pitchFamily="18" charset="0"/>
                <a:cs typeface="Times New Roman" panose="02020603050405020304" pitchFamily="18" charset="0"/>
              </a:rPr>
              <a:t> -проведения работы по увеличению налогооблагаемой базы по налогу на имущество физических лиц за счет расширения перечня объектов недвижимости, поставленных на кадастровый учет;</a:t>
            </a:r>
          </a:p>
          <a:p>
            <a:pPr algn="l"/>
            <a:r>
              <a:rPr lang="ru-RU" sz="2000" dirty="0">
                <a:latin typeface="Times New Roman" panose="02020603050405020304" pitchFamily="18" charset="0"/>
                <a:cs typeface="Times New Roman" panose="02020603050405020304" pitchFamily="18" charset="0"/>
              </a:rPr>
              <a:t>  -совершенствование управления муниципальным имуществом городского округа путем:</a:t>
            </a:r>
          </a:p>
          <a:p>
            <a:pPr algn="l"/>
            <a:r>
              <a:rPr lang="ru-RU" sz="2000" dirty="0">
                <a:latin typeface="Times New Roman" panose="02020603050405020304" pitchFamily="18" charset="0"/>
                <a:cs typeface="Times New Roman" panose="02020603050405020304" pitchFamily="18" charset="0"/>
              </a:rPr>
              <a:t>  -осуществления контроля за использованием муниципального имущества городского округа, сданного в аренду либо безвозмездное пользование, а также переданного в оперативное управление или хозяйственное ведение муниципальным 	учреждениями и муниципальным предприятиям городского округа;</a:t>
            </a:r>
          </a:p>
          <a:p>
            <a:pPr algn="l"/>
            <a:r>
              <a:rPr lang="ru-RU" sz="2000" dirty="0">
                <a:latin typeface="Times New Roman" panose="02020603050405020304" pitchFamily="18" charset="0"/>
                <a:cs typeface="Times New Roman" panose="02020603050405020304" pitchFamily="18" charset="0"/>
              </a:rPr>
              <a:t>    - проведения анализа показателей эффективности использования и управления муниципальным имуществом городского округа за отчетный период для принятия эффективных решений по управлению и использованию муниципального имущества.  </a:t>
            </a:r>
          </a:p>
          <a:p>
            <a:r>
              <a:rPr lang="ru-RU" sz="20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39939513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40292" name="Заголовок 1"/>
          <p:cNvSpPr>
            <a:spLocks noGrp="1"/>
          </p:cNvSpPr>
          <p:nvPr>
            <p:ph type="title"/>
          </p:nvPr>
        </p:nvSpPr>
        <p:spPr>
          <a:xfrm>
            <a:off x="1497203" y="452439"/>
            <a:ext cx="8553259" cy="1145250"/>
          </a:xfrm>
        </p:spPr>
        <p:txBody>
          <a:bodyPr>
            <a:normAutofit fontScale="90000"/>
          </a:bodyPr>
          <a:lstStyle/>
          <a:p>
            <a:pPr algn="ctr" eaLnBrk="1" hangingPunct="1"/>
            <a:r>
              <a:rPr lang="ru-RU" sz="3100" b="1" dirty="0">
                <a:solidFill>
                  <a:schemeClr val="tx1"/>
                </a:solidFill>
                <a:latin typeface="Times New Roman" pitchFamily="18" charset="0"/>
              </a:rPr>
              <a:t>Муниципальный долг</a:t>
            </a:r>
            <a:br>
              <a:rPr lang="ru-RU" sz="3100" b="1" dirty="0">
                <a:solidFill>
                  <a:schemeClr val="tx1"/>
                </a:solidFill>
                <a:latin typeface="Times New Roman" pitchFamily="18" charset="0"/>
              </a:rPr>
            </a:br>
            <a:r>
              <a:rPr lang="ru-RU" dirty="0"/>
              <a:t> </a:t>
            </a:r>
            <a:br>
              <a:rPr lang="ru-RU" dirty="0"/>
            </a:br>
            <a:endParaRPr lang="ru-RU" dirty="0"/>
          </a:p>
        </p:txBody>
      </p:sp>
      <p:graphicFrame>
        <p:nvGraphicFramePr>
          <p:cNvPr id="11" name="Объект 10"/>
          <p:cNvGraphicFramePr>
            <a:graphicFrameLocks noGrp="1"/>
          </p:cNvGraphicFramePr>
          <p:nvPr>
            <p:ph sz="half" idx="1"/>
            <p:extLst>
              <p:ext uri="{D42A27DB-BD31-4B8C-83A1-F6EECF244321}">
                <p14:modId xmlns:p14="http://schemas.microsoft.com/office/powerpoint/2010/main" val="1392580121"/>
              </p:ext>
            </p:extLst>
          </p:nvPr>
        </p:nvGraphicFramePr>
        <p:xfrm>
          <a:off x="999744" y="1125537"/>
          <a:ext cx="10399775" cy="5348415"/>
        </p:xfrm>
        <a:graphic>
          <a:graphicData uri="http://schemas.openxmlformats.org/drawingml/2006/chart">
            <c:chart xmlns:c="http://schemas.openxmlformats.org/drawingml/2006/chart" xmlns:r="http://schemas.openxmlformats.org/officeDocument/2006/relationships" r:id="rId3"/>
          </a:graphicData>
        </a:graphic>
      </p:graphicFrame>
      <p:sp>
        <p:nvSpPr>
          <p:cNvPr id="4" name="Текст 3"/>
          <p:cNvSpPr>
            <a:spLocks noGrp="1"/>
          </p:cNvSpPr>
          <p:nvPr>
            <p:ph type="body" sz="half" idx="2"/>
          </p:nvPr>
        </p:nvSpPr>
        <p:spPr>
          <a:xfrm>
            <a:off x="5653088" y="813916"/>
            <a:ext cx="5560872" cy="5434484"/>
          </a:xfrm>
        </p:spPr>
        <p:txBody>
          <a:bodyPr/>
          <a:lstStyle/>
          <a:p>
            <a:r>
              <a:rPr lang="ru-RU" dirty="0"/>
              <a:t>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Прямоугольник 1"/>
          <p:cNvSpPr/>
          <p:nvPr/>
        </p:nvSpPr>
        <p:spPr>
          <a:xfrm>
            <a:off x="987552" y="-1146048"/>
            <a:ext cx="11058144" cy="5724644"/>
          </a:xfrm>
          <a:prstGeom prst="rect">
            <a:avLst/>
          </a:prstGeom>
        </p:spPr>
        <p:txBody>
          <a:bodyPr wrap="square">
            <a:spAutoFit/>
          </a:bodyPr>
          <a:lstStyle/>
          <a:p>
            <a:r>
              <a:rPr lang="ru-RU" dirty="0"/>
              <a:t> </a:t>
            </a:r>
          </a:p>
          <a:p>
            <a:endParaRPr lang="ru-RU" sz="2400" b="1" dirty="0">
              <a:latin typeface="Times New Roman" panose="02020603050405020304" pitchFamily="18" charset="0"/>
              <a:cs typeface="Times New Roman" panose="02020603050405020304" pitchFamily="18" charset="0"/>
            </a:endParaRPr>
          </a:p>
          <a:p>
            <a:endParaRPr lang="ru-RU" sz="2400" b="1" dirty="0">
              <a:latin typeface="Times New Roman" panose="02020603050405020304" pitchFamily="18" charset="0"/>
              <a:cs typeface="Times New Roman" panose="02020603050405020304" pitchFamily="18" charset="0"/>
            </a:endParaRPr>
          </a:p>
          <a:p>
            <a:endParaRPr lang="ru-RU" sz="2400" b="1" dirty="0">
              <a:latin typeface="Times New Roman" panose="02020603050405020304" pitchFamily="18" charset="0"/>
              <a:cs typeface="Times New Roman" panose="02020603050405020304" pitchFamily="18" charset="0"/>
            </a:endParaRPr>
          </a:p>
          <a:p>
            <a:endParaRPr lang="ru-RU" sz="2400" b="1" dirty="0">
              <a:latin typeface="Times New Roman" panose="02020603050405020304" pitchFamily="18" charset="0"/>
              <a:cs typeface="Times New Roman" panose="02020603050405020304" pitchFamily="18" charset="0"/>
            </a:endParaRPr>
          </a:p>
          <a:p>
            <a:r>
              <a:rPr lang="ru-RU" sz="2400" b="1" dirty="0">
                <a:latin typeface="Times New Roman" panose="02020603050405020304" pitchFamily="18" charset="0"/>
                <a:cs typeface="Times New Roman" panose="02020603050405020304" pitchFamily="18" charset="0"/>
              </a:rPr>
              <a:t>Политика в области муниципального долга</a:t>
            </a:r>
          </a:p>
          <a:p>
            <a:endParaRPr lang="ru-RU" sz="2400" b="1" dirty="0">
              <a:latin typeface="Times New Roman" panose="02020603050405020304" pitchFamily="18" charset="0"/>
              <a:cs typeface="Times New Roman" panose="02020603050405020304" pitchFamily="18" charset="0"/>
            </a:endParaRPr>
          </a:p>
          <a:p>
            <a:pPr algn="just"/>
            <a:r>
              <a:rPr lang="ru-RU" sz="2400" dirty="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В целях обеспечения финансовой устойчивости городского округа Серебряные Пруды  долговая политика  в 2021-2023 годах будет направлена на поддержание умеренной долговой нагрузки на бюджет городского округа.</a:t>
            </a:r>
          </a:p>
          <a:p>
            <a:pPr algn="just"/>
            <a:r>
              <a:rPr lang="ru-RU" sz="2000" dirty="0">
                <a:latin typeface="Times New Roman" panose="02020603050405020304" pitchFamily="18" charset="0"/>
                <a:cs typeface="Times New Roman" panose="02020603050405020304" pitchFamily="18" charset="0"/>
              </a:rPr>
              <a:t>         Основными направлениями долговой политики городского округа являются: </a:t>
            </a:r>
          </a:p>
          <a:p>
            <a:pPr algn="just"/>
            <a:r>
              <a:rPr lang="ru-RU" sz="2000" dirty="0">
                <a:latin typeface="Times New Roman" panose="02020603050405020304" pitchFamily="18" charset="0"/>
                <a:cs typeface="Times New Roman" panose="02020603050405020304" pitchFamily="18" charset="0"/>
              </a:rPr>
              <a:t>         поддержание объема муниципального долга на экономически безопасном уровне;</a:t>
            </a:r>
          </a:p>
          <a:p>
            <a:pPr algn="just"/>
            <a:r>
              <a:rPr lang="ru-RU" sz="2000" dirty="0">
                <a:latin typeface="Times New Roman" panose="02020603050405020304" pitchFamily="18" charset="0"/>
                <a:cs typeface="Times New Roman" panose="02020603050405020304" pitchFamily="18" charset="0"/>
              </a:rPr>
              <a:t>         минимизация стоимости заимствований;</a:t>
            </a:r>
          </a:p>
          <a:p>
            <a:pPr algn="just"/>
            <a:r>
              <a:rPr lang="ru-RU" sz="2000" dirty="0">
                <a:latin typeface="Times New Roman" panose="02020603050405020304" pitchFamily="18" charset="0"/>
                <a:cs typeface="Times New Roman" panose="02020603050405020304" pitchFamily="18" charset="0"/>
              </a:rPr>
              <a:t>        соблюдение ограничений, установленных Бюджетным кодексом Российской Федерации в отношении  объема муниципальных заимствований, верхнего предела муниципального долга и расходов на его обслуживание. </a:t>
            </a:r>
          </a:p>
          <a:p>
            <a:pPr algn="just"/>
            <a:r>
              <a:rPr lang="ru-RU" sz="20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68753178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28033" name="Заголовок 1"/>
          <p:cNvSpPr>
            <a:spLocks noGrp="1"/>
          </p:cNvSpPr>
          <p:nvPr>
            <p:ph type="title"/>
          </p:nvPr>
        </p:nvSpPr>
        <p:spPr>
          <a:xfrm>
            <a:off x="1539875" y="922338"/>
            <a:ext cx="8826500" cy="566737"/>
          </a:xfrm>
        </p:spPr>
        <p:txBody>
          <a:bodyPr>
            <a:noAutofit/>
          </a:bodyPr>
          <a:lstStyle/>
          <a:p>
            <a:pPr eaLnBrk="1" hangingPunct="1"/>
            <a:r>
              <a:rPr lang="ru-RU" b="1" dirty="0">
                <a:solidFill>
                  <a:schemeClr val="tx1"/>
                </a:solidFill>
                <a:latin typeface="Times New Roman" pitchFamily="18" charset="0"/>
              </a:rPr>
              <a:t>Финансовое управление администрации городского округа Серебряные Пруды Московской области </a:t>
            </a:r>
            <a:br>
              <a:rPr lang="ru-RU" b="1" dirty="0">
                <a:solidFill>
                  <a:schemeClr val="tx1"/>
                </a:solidFill>
                <a:latin typeface="Times New Roman" pitchFamily="18" charset="0"/>
              </a:rPr>
            </a:br>
            <a:endParaRPr lang="ru-RU" b="1" dirty="0">
              <a:solidFill>
                <a:schemeClr val="tx1"/>
              </a:solidFill>
              <a:latin typeface="Times New Roman" pitchFamily="18" charset="0"/>
            </a:endParaRPr>
          </a:p>
        </p:txBody>
      </p:sp>
      <p:sp>
        <p:nvSpPr>
          <p:cNvPr id="428034" name="Прямоугольник 4"/>
          <p:cNvSpPr>
            <a:spLocks noChangeArrowheads="1"/>
          </p:cNvSpPr>
          <p:nvPr/>
        </p:nvSpPr>
        <p:spPr bwMode="auto">
          <a:xfrm>
            <a:off x="1146048" y="1816608"/>
            <a:ext cx="10168128" cy="4401205"/>
          </a:xfrm>
          <a:prstGeom prst="rect">
            <a:avLst/>
          </a:prstGeom>
          <a:noFill/>
          <a:ln w="9525">
            <a:noFill/>
            <a:miter lim="800000"/>
            <a:headEnd/>
            <a:tailEnd/>
          </a:ln>
        </p:spPr>
        <p:txBody>
          <a:bodyPr wrap="square">
            <a:spAutoFit/>
          </a:bodyPr>
          <a:lstStyle/>
          <a:p>
            <a:pPr algn="l"/>
            <a:r>
              <a:rPr lang="ru-RU" sz="2000" dirty="0">
                <a:latin typeface="Times New Roman" pitchFamily="18" charset="0"/>
              </a:rPr>
              <a:t>Адрес: </a:t>
            </a:r>
            <a:r>
              <a:rPr lang="ru-RU" sz="2000" dirty="0" err="1">
                <a:latin typeface="Times New Roman" pitchFamily="18" charset="0"/>
              </a:rPr>
              <a:t>р.п</a:t>
            </a:r>
            <a:r>
              <a:rPr lang="ru-RU" sz="2000" dirty="0">
                <a:latin typeface="Times New Roman" pitchFamily="18" charset="0"/>
              </a:rPr>
              <a:t>. Серебряные Пруды, ул. Первомайская, д.11 каб.35</a:t>
            </a:r>
          </a:p>
          <a:p>
            <a:pPr algn="l"/>
            <a:r>
              <a:rPr lang="ru-RU" sz="2000" dirty="0">
                <a:latin typeface="Times New Roman" pitchFamily="18" charset="0"/>
              </a:rPr>
              <a:t>Руководитель: </a:t>
            </a:r>
            <a:r>
              <a:rPr lang="ru-RU" sz="2000" b="1" dirty="0" smtClean="0">
                <a:latin typeface="Times New Roman" pitchFamily="18" charset="0"/>
              </a:rPr>
              <a:t>Демченко </a:t>
            </a:r>
            <a:r>
              <a:rPr lang="ru-RU" sz="2000" b="1" dirty="0">
                <a:latin typeface="Times New Roman" pitchFamily="18" charset="0"/>
              </a:rPr>
              <a:t>Наталья Федоровна</a:t>
            </a:r>
            <a:r>
              <a:rPr lang="ru-RU" sz="2000" dirty="0">
                <a:latin typeface="Times New Roman" pitchFamily="18" charset="0"/>
              </a:rPr>
              <a:t> -заместитель главы - начальник финансового управления  </a:t>
            </a:r>
          </a:p>
          <a:p>
            <a:pPr algn="l"/>
            <a:r>
              <a:rPr lang="ru-RU" sz="2000" dirty="0">
                <a:latin typeface="Times New Roman" pitchFamily="18" charset="0"/>
              </a:rPr>
              <a:t>Приемные дни: каждый второй понедельник месяца</a:t>
            </a:r>
          </a:p>
          <a:p>
            <a:pPr algn="l"/>
            <a:r>
              <a:rPr lang="ru-RU" sz="2000" dirty="0">
                <a:latin typeface="Times New Roman" pitchFamily="18" charset="0"/>
              </a:rPr>
              <a:t/>
            </a:r>
            <a:br>
              <a:rPr lang="ru-RU" sz="2000" dirty="0">
                <a:latin typeface="Times New Roman" pitchFamily="18" charset="0"/>
              </a:rPr>
            </a:br>
            <a:r>
              <a:rPr lang="ru-RU" sz="2000" dirty="0">
                <a:latin typeface="Times New Roman" pitchFamily="18" charset="0"/>
              </a:rPr>
              <a:t> График работы финансового управления: ежедневно с 9-00 до 18-00, обед: с 13-00 до 14-00.</a:t>
            </a:r>
          </a:p>
          <a:p>
            <a:pPr algn="l"/>
            <a:r>
              <a:rPr lang="ru-RU" sz="2000" dirty="0">
                <a:latin typeface="Times New Roman" pitchFamily="18" charset="0"/>
              </a:rPr>
              <a:t>Выходные: суббота, воскресенье </a:t>
            </a:r>
          </a:p>
          <a:p>
            <a:pPr algn="l"/>
            <a:endParaRPr lang="ru-RU" sz="2000" dirty="0">
              <a:latin typeface="Times New Roman" pitchFamily="18" charset="0"/>
            </a:endParaRPr>
          </a:p>
          <a:p>
            <a:pPr algn="l"/>
            <a:r>
              <a:rPr lang="ru-RU" sz="2000" dirty="0">
                <a:latin typeface="Times New Roman" pitchFamily="18" charset="0"/>
              </a:rPr>
              <a:t>телефон:</a:t>
            </a:r>
            <a:br>
              <a:rPr lang="ru-RU" sz="2000" dirty="0">
                <a:latin typeface="Times New Roman" pitchFamily="18" charset="0"/>
              </a:rPr>
            </a:br>
            <a:r>
              <a:rPr lang="ru-RU" sz="2000" dirty="0">
                <a:latin typeface="Times New Roman" pitchFamily="18" charset="0"/>
              </a:rPr>
              <a:t>8-49667-3-12-31</a:t>
            </a:r>
          </a:p>
          <a:p>
            <a:pPr algn="l"/>
            <a:r>
              <a:rPr lang="ru-RU" sz="2000" dirty="0">
                <a:latin typeface="Times New Roman" pitchFamily="18" charset="0"/>
              </a:rPr>
              <a:t>Электронная почта: </a:t>
            </a:r>
            <a:r>
              <a:rPr lang="en-US" sz="2000" dirty="0">
                <a:latin typeface="Times New Roman" pitchFamily="18" charset="0"/>
              </a:rPr>
              <a:t>sprud_fu@mail.ru</a:t>
            </a:r>
            <a:r>
              <a:rPr lang="ru-RU" sz="2000" dirty="0">
                <a:latin typeface="Times New Roman" pitchFamily="18" charset="0"/>
              </a:rPr>
              <a:t/>
            </a:r>
            <a:br>
              <a:rPr lang="ru-RU" sz="2000" dirty="0">
                <a:latin typeface="Times New Roman" pitchFamily="18" charset="0"/>
              </a:rPr>
            </a:br>
            <a:endParaRPr lang="ru-RU" sz="2000" dirty="0">
              <a:latin typeface="Times New Roman" pitchFamily="18" charset="0"/>
            </a:endParaRPr>
          </a:p>
          <a:p>
            <a:pPr algn="l"/>
            <a:endParaRPr lang="ru-RU" sz="2000" dirty="0">
              <a:latin typeface="Times New Roman"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Прямоугольник 1"/>
          <p:cNvSpPr/>
          <p:nvPr/>
        </p:nvSpPr>
        <p:spPr>
          <a:xfrm>
            <a:off x="536448" y="620713"/>
            <a:ext cx="11314176" cy="707886"/>
          </a:xfrm>
          <a:prstGeom prst="rect">
            <a:avLst/>
          </a:prstGeom>
        </p:spPr>
        <p:txBody>
          <a:bodyPr wrap="square">
            <a:spAutoFit/>
          </a:bodyPr>
          <a:lstStyle/>
          <a:p>
            <a:r>
              <a:rPr lang="ru-RU" sz="2000" u="sng" dirty="0">
                <a:latin typeface="Times New Roman" panose="02020603050405020304" pitchFamily="18" charset="0"/>
                <a:cs typeface="Times New Roman" panose="02020603050405020304" pitchFamily="18" charset="0"/>
              </a:rPr>
              <a:t> </a:t>
            </a:r>
            <a:endParaRPr lang="ru-RU" sz="2000" dirty="0">
              <a:latin typeface="Times New Roman" panose="02020603050405020304" pitchFamily="18" charset="0"/>
              <a:cs typeface="Times New Roman" panose="02020603050405020304" pitchFamily="18" charset="0"/>
            </a:endParaRPr>
          </a:p>
          <a:p>
            <a:r>
              <a:rPr lang="ru-RU" sz="2000" dirty="0">
                <a:latin typeface="Times New Roman" panose="02020603050405020304" pitchFamily="18" charset="0"/>
                <a:cs typeface="Times New Roman" panose="02020603050405020304" pitchFamily="18" charset="0"/>
              </a:rPr>
              <a:t>  </a:t>
            </a:r>
          </a:p>
        </p:txBody>
      </p:sp>
      <p:sp>
        <p:nvSpPr>
          <p:cNvPr id="3" name="Прямоугольник 2"/>
          <p:cNvSpPr/>
          <p:nvPr/>
        </p:nvSpPr>
        <p:spPr>
          <a:xfrm>
            <a:off x="329184" y="1"/>
            <a:ext cx="11521440" cy="6857999"/>
          </a:xfrm>
          <a:prstGeom prst="rect">
            <a:avLst/>
          </a:prstGeom>
          <a:noFill/>
        </p:spPr>
        <p:txBody>
          <a:bodyPr wrap="square">
            <a:spAutoFit/>
          </a:bodyPr>
          <a:lstStyle/>
          <a:p>
            <a:pPr algn="just">
              <a:spcAft>
                <a:spcPts val="0"/>
              </a:spcAft>
            </a:pPr>
            <a:r>
              <a:rPr lang="ru-RU" sz="2000" b="1" u="sng" dirty="0">
                <a:solidFill>
                  <a:srgbClr val="000000"/>
                </a:solidFill>
                <a:latin typeface="Times New Roman" panose="02020603050405020304" pitchFamily="18" charset="0"/>
                <a:ea typeface="Times New Roman" panose="02020603050405020304" pitchFamily="18" charset="0"/>
              </a:rPr>
              <a:t>Основными направлениями бюджетной политики</a:t>
            </a:r>
            <a:r>
              <a:rPr lang="ru-RU" sz="2000" b="1" dirty="0">
                <a:solidFill>
                  <a:srgbClr val="000000"/>
                </a:solidFill>
                <a:latin typeface="Times New Roman" panose="02020603050405020304" pitchFamily="18" charset="0"/>
                <a:ea typeface="Times New Roman" panose="02020603050405020304" pitchFamily="18" charset="0"/>
              </a:rPr>
              <a:t> </a:t>
            </a:r>
            <a:r>
              <a:rPr lang="ru-RU" sz="2000" dirty="0">
                <a:solidFill>
                  <a:srgbClr val="000000"/>
                </a:solidFill>
                <a:latin typeface="Times New Roman" panose="02020603050405020304" pitchFamily="18" charset="0"/>
                <a:ea typeface="Times New Roman" panose="02020603050405020304" pitchFamily="18" charset="0"/>
              </a:rPr>
              <a:t>при формировании бюджета городского округа Серебряные Пруды Московской области на 2021-2023 годы являются:</a:t>
            </a:r>
            <a:endParaRPr lang="ru-RU" sz="2000" dirty="0">
              <a:latin typeface="Times New Roman" panose="02020603050405020304" pitchFamily="18" charset="0"/>
              <a:ea typeface="Times New Roman" panose="02020603050405020304" pitchFamily="18" charset="0"/>
            </a:endParaRPr>
          </a:p>
          <a:p>
            <a:pPr algn="just">
              <a:spcAft>
                <a:spcPts val="0"/>
              </a:spcAft>
            </a:pPr>
            <a:r>
              <a:rPr lang="ru-RU" sz="2000" b="1" dirty="0">
                <a:solidFill>
                  <a:srgbClr val="000000"/>
                </a:solidFill>
                <a:latin typeface="Times New Roman" panose="02020603050405020304" pitchFamily="18" charset="0"/>
                <a:ea typeface="Times New Roman" panose="02020603050405020304" pitchFamily="18" charset="0"/>
              </a:rPr>
              <a:t>          </a:t>
            </a:r>
            <a:r>
              <a:rPr lang="ru-RU" sz="2000" dirty="0">
                <a:solidFill>
                  <a:srgbClr val="000000"/>
                </a:solidFill>
                <a:latin typeface="Times New Roman" panose="02020603050405020304" pitchFamily="18" charset="0"/>
                <a:ea typeface="Times New Roman" panose="02020603050405020304" pitchFamily="18" charset="0"/>
              </a:rPr>
              <a:t>сохранение социальной направленности бюджета </a:t>
            </a:r>
            <a:r>
              <a:rPr lang="ru-RU" sz="2000" spc="-5" dirty="0">
                <a:solidFill>
                  <a:srgbClr val="000000"/>
                </a:solidFill>
                <a:latin typeface="Times New Roman" panose="02020603050405020304" pitchFamily="18" charset="0"/>
                <a:ea typeface="Times New Roman" panose="02020603050405020304" pitchFamily="18" charset="0"/>
              </a:rPr>
              <a:t>городского округа;</a:t>
            </a:r>
            <a:r>
              <a:rPr lang="ru-RU" sz="2000" b="1" dirty="0">
                <a:solidFill>
                  <a:srgbClr val="000000"/>
                </a:solidFill>
                <a:latin typeface="Times New Roman" panose="02020603050405020304" pitchFamily="18" charset="0"/>
                <a:ea typeface="Times New Roman" panose="02020603050405020304" pitchFamily="18" charset="0"/>
              </a:rPr>
              <a:t>        </a:t>
            </a:r>
            <a:endParaRPr lang="ru-RU" sz="2000" dirty="0">
              <a:latin typeface="Times New Roman" panose="02020603050405020304" pitchFamily="18" charset="0"/>
              <a:ea typeface="Times New Roman" panose="02020603050405020304" pitchFamily="18" charset="0"/>
            </a:endParaRPr>
          </a:p>
          <a:p>
            <a:pPr algn="just">
              <a:spcAft>
                <a:spcPts val="0"/>
              </a:spcAft>
            </a:pPr>
            <a:r>
              <a:rPr lang="ru-RU" sz="2000" dirty="0">
                <a:solidFill>
                  <a:srgbClr val="000000"/>
                </a:solidFill>
                <a:latin typeface="Times New Roman" panose="02020603050405020304" pitchFamily="18" charset="0"/>
                <a:ea typeface="Times New Roman" panose="02020603050405020304" pitchFamily="18" charset="0"/>
              </a:rPr>
              <a:t>        поддержание достигнутого уровня заработной платы в бюджетной сфере; </a:t>
            </a:r>
            <a:endParaRPr lang="ru-RU" sz="2000" dirty="0">
              <a:latin typeface="Times New Roman" panose="02020603050405020304" pitchFamily="18" charset="0"/>
              <a:ea typeface="Times New Roman" panose="02020603050405020304" pitchFamily="18" charset="0"/>
            </a:endParaRPr>
          </a:p>
          <a:p>
            <a:pPr algn="just">
              <a:spcAft>
                <a:spcPts val="0"/>
              </a:spcAft>
            </a:pPr>
            <a:r>
              <a:rPr lang="ru-RU" sz="2000" dirty="0">
                <a:solidFill>
                  <a:srgbClr val="000000"/>
                </a:solidFill>
                <a:latin typeface="Times New Roman" panose="02020603050405020304" pitchFamily="18" charset="0"/>
                <a:ea typeface="Times New Roman" panose="02020603050405020304" pitchFamily="18" charset="0"/>
              </a:rPr>
              <a:t>         повышение эффективности бюджетных расходов;      </a:t>
            </a:r>
            <a:endParaRPr lang="ru-RU" sz="2000" dirty="0">
              <a:latin typeface="Times New Roman" panose="02020603050405020304" pitchFamily="18" charset="0"/>
              <a:ea typeface="Times New Roman" panose="02020603050405020304" pitchFamily="18" charset="0"/>
            </a:endParaRPr>
          </a:p>
          <a:p>
            <a:pPr algn="just">
              <a:spcAft>
                <a:spcPts val="0"/>
              </a:spcAft>
            </a:pPr>
            <a:r>
              <a:rPr lang="ru-RU" sz="2000" spc="-10" dirty="0">
                <a:solidFill>
                  <a:srgbClr val="000000"/>
                </a:solidFill>
                <a:latin typeface="Times New Roman" panose="02020603050405020304" pitchFamily="18" charset="0"/>
                <a:ea typeface="Times New Roman" panose="02020603050405020304" pitchFamily="18" charset="0"/>
              </a:rPr>
              <a:t>         повышение эффективности управления муниципальным имуществом; </a:t>
            </a:r>
            <a:r>
              <a:rPr lang="ru-RU" sz="2000" spc="-5" dirty="0">
                <a:solidFill>
                  <a:srgbClr val="000000"/>
                </a:solidFill>
                <a:latin typeface="Times New Roman" panose="02020603050405020304" pitchFamily="18" charset="0"/>
                <a:ea typeface="Times New Roman" panose="02020603050405020304" pitchFamily="18" charset="0"/>
              </a:rPr>
              <a:t>       </a:t>
            </a:r>
            <a:endParaRPr lang="ru-RU" sz="2000" dirty="0">
              <a:latin typeface="Times New Roman" panose="02020603050405020304" pitchFamily="18" charset="0"/>
              <a:ea typeface="Times New Roman" panose="02020603050405020304" pitchFamily="18" charset="0"/>
            </a:endParaRPr>
          </a:p>
          <a:p>
            <a:pPr algn="just">
              <a:spcAft>
                <a:spcPts val="0"/>
              </a:spcAft>
            </a:pPr>
            <a:r>
              <a:rPr lang="ru-RU" sz="2000" dirty="0">
                <a:solidFill>
                  <a:srgbClr val="000000"/>
                </a:solidFill>
                <a:latin typeface="Times New Roman" panose="02020603050405020304" pitchFamily="18" charset="0"/>
                <a:ea typeface="Times New Roman" panose="02020603050405020304" pitchFamily="18" charset="0"/>
              </a:rPr>
              <a:t>         безусловное исполнение принятых социальных обязательств;     </a:t>
            </a:r>
            <a:endParaRPr lang="ru-RU" sz="2000" dirty="0">
              <a:latin typeface="Times New Roman" panose="02020603050405020304" pitchFamily="18" charset="0"/>
              <a:ea typeface="Times New Roman" panose="02020603050405020304" pitchFamily="18" charset="0"/>
            </a:endParaRPr>
          </a:p>
          <a:p>
            <a:pPr algn="just">
              <a:spcAft>
                <a:spcPts val="0"/>
              </a:spcAft>
            </a:pPr>
            <a:r>
              <a:rPr lang="ru-RU" sz="2000" dirty="0">
                <a:solidFill>
                  <a:srgbClr val="000000"/>
                </a:solidFill>
                <a:latin typeface="Times New Roman" panose="02020603050405020304" pitchFamily="18" charset="0"/>
                <a:ea typeface="Times New Roman" panose="02020603050405020304" pitchFamily="18" charset="0"/>
              </a:rPr>
              <a:t>         </a:t>
            </a:r>
            <a:r>
              <a:rPr lang="ru-RU" sz="2000" spc="25" dirty="0">
                <a:solidFill>
                  <a:srgbClr val="000000"/>
                </a:solidFill>
                <a:latin typeface="Times New Roman" panose="02020603050405020304" pitchFamily="18" charset="0"/>
                <a:ea typeface="Times New Roman" panose="02020603050405020304" pitchFamily="18" charset="0"/>
              </a:rPr>
              <a:t>последовательное расширение собственной налоговой базы, в том </a:t>
            </a:r>
            <a:r>
              <a:rPr lang="ru-RU" sz="2000" dirty="0">
                <a:solidFill>
                  <a:srgbClr val="000000"/>
                </a:solidFill>
                <a:latin typeface="Times New Roman" panose="02020603050405020304" pitchFamily="18" charset="0"/>
                <a:ea typeface="Times New Roman" panose="02020603050405020304" pitchFamily="18" charset="0"/>
              </a:rPr>
              <a:t>числе за счет поддержки малого и среднего предпринимательства;</a:t>
            </a:r>
            <a:endParaRPr lang="ru-RU" sz="2000" dirty="0">
              <a:latin typeface="Times New Roman" panose="02020603050405020304" pitchFamily="18" charset="0"/>
              <a:ea typeface="Times New Roman" panose="02020603050405020304" pitchFamily="18" charset="0"/>
            </a:endParaRPr>
          </a:p>
          <a:p>
            <a:pPr algn="just">
              <a:spcAft>
                <a:spcPts val="0"/>
              </a:spcAft>
            </a:pPr>
            <a:r>
              <a:rPr lang="ru-RU" sz="2000" dirty="0">
                <a:latin typeface="Times New Roman" panose="02020603050405020304" pitchFamily="18" charset="0"/>
                <a:ea typeface="Times New Roman" panose="02020603050405020304" pitchFamily="18" charset="0"/>
              </a:rPr>
              <a:t>        совершенствование процедуры исполнения бюджета городского округа;</a:t>
            </a:r>
          </a:p>
          <a:p>
            <a:pPr algn="just">
              <a:spcAft>
                <a:spcPts val="0"/>
              </a:spcAft>
            </a:pPr>
            <a:r>
              <a:rPr lang="ru-RU" sz="2000" b="1" dirty="0">
                <a:solidFill>
                  <a:srgbClr val="000000"/>
                </a:solidFill>
                <a:latin typeface="Times New Roman" panose="02020603050405020304" pitchFamily="18" charset="0"/>
                <a:ea typeface="Times New Roman" panose="02020603050405020304" pitchFamily="18" charset="0"/>
              </a:rPr>
              <a:t>         </a:t>
            </a:r>
            <a:r>
              <a:rPr lang="ru-RU" sz="2000" dirty="0">
                <a:solidFill>
                  <a:srgbClr val="000000"/>
                </a:solidFill>
                <a:latin typeface="Times New Roman" panose="02020603050405020304" pitchFamily="18" charset="0"/>
                <a:ea typeface="Times New Roman" panose="02020603050405020304" pitchFamily="18" charset="0"/>
              </a:rPr>
              <a:t>недопущение образования просроченной кредиторской задолженности по принятым обязательствам;  </a:t>
            </a:r>
            <a:endParaRPr lang="ru-RU" sz="2000" dirty="0">
              <a:latin typeface="Times New Roman" panose="02020603050405020304" pitchFamily="18" charset="0"/>
              <a:ea typeface="Times New Roman" panose="02020603050405020304" pitchFamily="18" charset="0"/>
            </a:endParaRPr>
          </a:p>
          <a:p>
            <a:pPr algn="just">
              <a:spcAft>
                <a:spcPts val="0"/>
              </a:spcAft>
            </a:pPr>
            <a:r>
              <a:rPr lang="ru-RU" sz="2000" b="1" dirty="0">
                <a:solidFill>
                  <a:srgbClr val="000000"/>
                </a:solidFill>
                <a:latin typeface="Times New Roman" panose="02020603050405020304" pitchFamily="18" charset="0"/>
                <a:ea typeface="Times New Roman" panose="02020603050405020304" pitchFamily="18" charset="0"/>
              </a:rPr>
              <a:t>         </a:t>
            </a:r>
            <a:r>
              <a:rPr lang="ru-RU" sz="2000" dirty="0">
                <a:solidFill>
                  <a:srgbClr val="000000"/>
                </a:solidFill>
                <a:latin typeface="Times New Roman" panose="02020603050405020304" pitchFamily="18" charset="0"/>
                <a:ea typeface="Times New Roman" panose="02020603050405020304" pitchFamily="18" charset="0"/>
              </a:rPr>
              <a:t>обеспечение соответствия расходных обязательств реальным доходным источникам и источникам покрытия дефицита бюджета;</a:t>
            </a:r>
            <a:endParaRPr lang="ru-RU" sz="2000" dirty="0">
              <a:latin typeface="Times New Roman" panose="02020603050405020304" pitchFamily="18" charset="0"/>
              <a:ea typeface="Times New Roman" panose="02020603050405020304" pitchFamily="18" charset="0"/>
            </a:endParaRPr>
          </a:p>
          <a:p>
            <a:pPr algn="just">
              <a:spcAft>
                <a:spcPts val="0"/>
              </a:spcAft>
            </a:pPr>
            <a:r>
              <a:rPr lang="ru-RU" sz="2000" b="1" dirty="0">
                <a:solidFill>
                  <a:srgbClr val="000000"/>
                </a:solidFill>
                <a:latin typeface="Times New Roman" panose="02020603050405020304" pitchFamily="18" charset="0"/>
                <a:ea typeface="Times New Roman" panose="02020603050405020304" pitchFamily="18" charset="0"/>
              </a:rPr>
              <a:t>         </a:t>
            </a:r>
            <a:r>
              <a:rPr lang="ru-RU" sz="2000" dirty="0">
                <a:solidFill>
                  <a:srgbClr val="000000"/>
                </a:solidFill>
                <a:latin typeface="Times New Roman" panose="02020603050405020304" pitchFamily="18" charset="0"/>
                <a:ea typeface="Times New Roman" panose="02020603050405020304" pitchFamily="18" charset="0"/>
              </a:rPr>
              <a:t>последовательное наращивание темпов экономического развития, в том числе за счет стимулирования инвестиционной и инновационной активности;</a:t>
            </a:r>
            <a:endParaRPr lang="ru-RU" sz="2000" dirty="0">
              <a:latin typeface="Times New Roman" panose="02020603050405020304" pitchFamily="18" charset="0"/>
              <a:ea typeface="Times New Roman" panose="02020603050405020304" pitchFamily="18" charset="0"/>
            </a:endParaRPr>
          </a:p>
          <a:p>
            <a:pPr algn="just">
              <a:spcAft>
                <a:spcPts val="0"/>
              </a:spcAft>
            </a:pPr>
            <a:r>
              <a:rPr lang="ru-RU" sz="2000" dirty="0">
                <a:solidFill>
                  <a:srgbClr val="000000"/>
                </a:solidFill>
                <a:latin typeface="Times New Roman" panose="02020603050405020304" pitchFamily="18" charset="0"/>
                <a:ea typeface="Times New Roman" panose="02020603050405020304" pitchFamily="18" charset="0"/>
              </a:rPr>
              <a:t>обеспечение открытости и прозрачности бюджетного процесса и вовлечение в него граждан;</a:t>
            </a:r>
            <a:endParaRPr lang="ru-RU" sz="2000" dirty="0">
              <a:latin typeface="Times New Roman" panose="02020603050405020304" pitchFamily="18" charset="0"/>
              <a:ea typeface="Times New Roman" panose="02020603050405020304" pitchFamily="18" charset="0"/>
            </a:endParaRPr>
          </a:p>
          <a:p>
            <a:pPr algn="just">
              <a:spcAft>
                <a:spcPts val="0"/>
              </a:spcAft>
            </a:pPr>
            <a:r>
              <a:rPr lang="ru-RU" sz="2000" b="1" dirty="0">
                <a:solidFill>
                  <a:srgbClr val="000000"/>
                </a:solidFill>
                <a:latin typeface="Times New Roman" panose="02020603050405020304" pitchFamily="18" charset="0"/>
                <a:ea typeface="Times New Roman" panose="02020603050405020304" pitchFamily="18" charset="0"/>
              </a:rPr>
              <a:t>         </a:t>
            </a:r>
            <a:r>
              <a:rPr lang="ru-RU" sz="2000" dirty="0">
                <a:solidFill>
                  <a:srgbClr val="000000"/>
                </a:solidFill>
                <a:latin typeface="Times New Roman" panose="02020603050405020304" pitchFamily="18" charset="0"/>
                <a:ea typeface="Times New Roman" panose="02020603050405020304" pitchFamily="18" charset="0"/>
              </a:rPr>
              <a:t>поддержание умеренной долговой нагрузки на бюджет городского округа</a:t>
            </a:r>
            <a:r>
              <a:rPr lang="ru-RU" sz="2000" b="1" dirty="0">
                <a:solidFill>
                  <a:srgbClr val="000000"/>
                </a:solidFill>
                <a:latin typeface="Times New Roman" panose="02020603050405020304" pitchFamily="18" charset="0"/>
                <a:ea typeface="Times New Roman" panose="02020603050405020304" pitchFamily="18" charset="0"/>
              </a:rPr>
              <a:t>.</a:t>
            </a:r>
            <a:endParaRPr lang="ru-RU" sz="2000" dirty="0">
              <a:latin typeface="Times New Roman" panose="02020603050405020304" pitchFamily="18" charset="0"/>
              <a:ea typeface="Times New Roman" panose="02020603050405020304" pitchFamily="18" charset="0"/>
            </a:endParaRPr>
          </a:p>
          <a:p>
            <a:pPr algn="just">
              <a:spcAft>
                <a:spcPts val="0"/>
              </a:spcAft>
            </a:pPr>
            <a:r>
              <a:rPr lang="ru-RU" sz="2000" dirty="0">
                <a:solidFill>
                  <a:srgbClr val="000000"/>
                </a:solidFill>
                <a:latin typeface="Times New Roman" panose="02020603050405020304" pitchFamily="18" charset="0"/>
                <a:ea typeface="Times New Roman" panose="02020603050405020304" pitchFamily="18" charset="0"/>
              </a:rPr>
              <a:t>          Основные приоритеты расходов бюджета городского округа в 2021-2023 годах определены с учетом необходимости решения неотложных проблем экономического и социального развития городского округа, достижения целевых показателей, обозначенных в указах Президента Российской Федерации от 7 мая 2012 года.</a:t>
            </a:r>
            <a:endParaRPr lang="ru-RU"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61989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 </a:t>
            </a:r>
          </a:p>
        </p:txBody>
      </p:sp>
      <p:graphicFrame>
        <p:nvGraphicFramePr>
          <p:cNvPr id="7" name="Объект 6"/>
          <p:cNvGraphicFramePr>
            <a:graphicFrameLocks noGrp="1"/>
          </p:cNvGraphicFramePr>
          <p:nvPr>
            <p:ph sz="half" idx="1"/>
            <p:extLst>
              <p:ext uri="{D42A27DB-BD31-4B8C-83A1-F6EECF244321}">
                <p14:modId xmlns:p14="http://schemas.microsoft.com/office/powerpoint/2010/main" val="2675457309"/>
              </p:ext>
            </p:extLst>
          </p:nvPr>
        </p:nvGraphicFramePr>
        <p:xfrm>
          <a:off x="121920" y="0"/>
          <a:ext cx="7449312" cy="6766560"/>
        </p:xfrm>
        <a:graphic>
          <a:graphicData uri="http://schemas.openxmlformats.org/drawingml/2006/chart">
            <c:chart xmlns:c="http://schemas.openxmlformats.org/drawingml/2006/chart" xmlns:r="http://schemas.openxmlformats.org/officeDocument/2006/relationships" r:id="rId3"/>
          </a:graphicData>
        </a:graphic>
      </p:graphicFrame>
      <p:sp>
        <p:nvSpPr>
          <p:cNvPr id="4" name="Объект 3"/>
          <p:cNvSpPr>
            <a:spLocks noGrp="1"/>
          </p:cNvSpPr>
          <p:nvPr>
            <p:ph sz="half" idx="2"/>
          </p:nvPr>
        </p:nvSpPr>
        <p:spPr>
          <a:xfrm>
            <a:off x="7571232" y="609601"/>
            <a:ext cx="4364736" cy="5120640"/>
          </a:xfrm>
        </p:spPr>
        <p:txBody>
          <a:bodyPr>
            <a:normAutofit/>
          </a:bodyPr>
          <a:lstStyle/>
          <a:p>
            <a:endParaRPr lang="ru-RU" sz="2400" b="1" dirty="0">
              <a:solidFill>
                <a:schemeClr val="tx1"/>
              </a:solidFill>
              <a:latin typeface="Times New Roman" pitchFamily="18" charset="0"/>
            </a:endParaRPr>
          </a:p>
          <a:p>
            <a:endParaRPr lang="ru-RU" sz="2400" b="1" dirty="0">
              <a:solidFill>
                <a:schemeClr val="tx1"/>
              </a:solidFill>
              <a:latin typeface="Times New Roman" pitchFamily="18" charset="0"/>
            </a:endParaRPr>
          </a:p>
          <a:p>
            <a:r>
              <a:rPr lang="ru-RU" sz="2400" b="1" dirty="0">
                <a:solidFill>
                  <a:schemeClr val="tx1"/>
                </a:solidFill>
                <a:latin typeface="Times New Roman" pitchFamily="18" charset="0"/>
              </a:rPr>
              <a:t>Основные характеристики проекта бюджета городского округа Серебряные Пруды на 2021 год,  тыс. рублей</a:t>
            </a:r>
            <a:endParaRPr lang="ru-RU" sz="2400" dirty="0"/>
          </a:p>
        </p:txBody>
      </p:sp>
    </p:spTree>
    <p:extLst>
      <p:ext uri="{BB962C8B-B14F-4D97-AF65-F5344CB8AC3E}">
        <p14:creationId xmlns:p14="http://schemas.microsoft.com/office/powerpoint/2010/main" val="3512569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11119430" cy="853440"/>
          </a:xfrm>
        </p:spPr>
        <p:txBody>
          <a:bodyPr>
            <a:normAutofit/>
          </a:bodyPr>
          <a:lstStyle/>
          <a:p>
            <a:pPr algn="ctr"/>
            <a:r>
              <a:rPr lang="ru-RU" sz="2400" b="1" dirty="0">
                <a:solidFill>
                  <a:schemeClr val="tx1"/>
                </a:solidFill>
                <a:latin typeface="Times New Roman" panose="02020603050405020304" pitchFamily="18" charset="0"/>
                <a:cs typeface="Times New Roman" panose="02020603050405020304" pitchFamily="18" charset="0"/>
              </a:rPr>
              <a:t>Основные характеристики проекта бюджета городского округа Серебряные Пруды на плановый период, тыс. рублей</a:t>
            </a:r>
          </a:p>
        </p:txBody>
      </p:sp>
      <p:sp>
        <p:nvSpPr>
          <p:cNvPr id="3" name="Текст 2"/>
          <p:cNvSpPr>
            <a:spLocks noGrp="1"/>
          </p:cNvSpPr>
          <p:nvPr>
            <p:ph type="body" idx="1"/>
          </p:nvPr>
        </p:nvSpPr>
        <p:spPr>
          <a:xfrm>
            <a:off x="901701" y="1690688"/>
            <a:ext cx="5157787" cy="823912"/>
          </a:xfrm>
        </p:spPr>
        <p:txBody>
          <a:bodyPr>
            <a:normAutofit/>
          </a:bodyPr>
          <a:lstStyle/>
          <a:p>
            <a:pPr algn="ctr"/>
            <a:r>
              <a:rPr lang="ru-RU" sz="2800" b="0" dirty="0">
                <a:latin typeface="Times New Roman" panose="02020603050405020304" pitchFamily="18" charset="0"/>
                <a:cs typeface="Times New Roman" panose="02020603050405020304" pitchFamily="18" charset="0"/>
              </a:rPr>
              <a:t>2022 год</a:t>
            </a:r>
          </a:p>
        </p:txBody>
      </p:sp>
      <p:graphicFrame>
        <p:nvGraphicFramePr>
          <p:cNvPr id="23" name="Объект 22"/>
          <p:cNvGraphicFramePr>
            <a:graphicFrameLocks noGrp="1"/>
          </p:cNvGraphicFramePr>
          <p:nvPr>
            <p:ph sz="half" idx="2"/>
            <p:extLst>
              <p:ext uri="{D42A27DB-BD31-4B8C-83A1-F6EECF244321}">
                <p14:modId xmlns:p14="http://schemas.microsoft.com/office/powerpoint/2010/main" val="1892320484"/>
              </p:ext>
            </p:extLst>
          </p:nvPr>
        </p:nvGraphicFramePr>
        <p:xfrm>
          <a:off x="398413" y="2505076"/>
          <a:ext cx="4525280" cy="29612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Текст 4"/>
          <p:cNvSpPr>
            <a:spLocks noGrp="1"/>
          </p:cNvSpPr>
          <p:nvPr>
            <p:ph type="body" sz="quarter" idx="3"/>
          </p:nvPr>
        </p:nvSpPr>
        <p:spPr>
          <a:xfrm>
            <a:off x="6903218" y="1928813"/>
            <a:ext cx="4185618" cy="576262"/>
          </a:xfrm>
        </p:spPr>
        <p:txBody>
          <a:bodyPr>
            <a:normAutofit/>
          </a:bodyPr>
          <a:lstStyle/>
          <a:p>
            <a:pPr algn="ctr"/>
            <a:r>
              <a:rPr lang="ru-RU" sz="2800" b="0" dirty="0">
                <a:latin typeface="Times New Roman" panose="02020603050405020304" pitchFamily="18" charset="0"/>
                <a:cs typeface="Times New Roman" panose="02020603050405020304" pitchFamily="18" charset="0"/>
              </a:rPr>
              <a:t>2023 год</a:t>
            </a:r>
          </a:p>
        </p:txBody>
      </p:sp>
      <p:graphicFrame>
        <p:nvGraphicFramePr>
          <p:cNvPr id="24" name="Объект 23"/>
          <p:cNvGraphicFramePr>
            <a:graphicFrameLocks noGrp="1"/>
          </p:cNvGraphicFramePr>
          <p:nvPr>
            <p:ph sz="quarter" idx="4"/>
            <p:extLst>
              <p:ext uri="{D42A27DB-BD31-4B8C-83A1-F6EECF244321}">
                <p14:modId xmlns:p14="http://schemas.microsoft.com/office/powerpoint/2010/main" val="3035284598"/>
              </p:ext>
            </p:extLst>
          </p:nvPr>
        </p:nvGraphicFramePr>
        <p:xfrm>
          <a:off x="6903218" y="2505075"/>
          <a:ext cx="4893546" cy="289089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874348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graphicFrame>
        <p:nvGraphicFramePr>
          <p:cNvPr id="25647" name="Group 47"/>
          <p:cNvGraphicFramePr>
            <a:graphicFrameLocks noGrp="1"/>
          </p:cNvGraphicFramePr>
          <p:nvPr>
            <p:ph/>
            <p:extLst>
              <p:ext uri="{D42A27DB-BD31-4B8C-83A1-F6EECF244321}">
                <p14:modId xmlns:p14="http://schemas.microsoft.com/office/powerpoint/2010/main" val="2919557512"/>
              </p:ext>
            </p:extLst>
          </p:nvPr>
        </p:nvGraphicFramePr>
        <p:xfrm>
          <a:off x="182880" y="1036321"/>
          <a:ext cx="11712866" cy="5622597"/>
        </p:xfrm>
        <a:graphic>
          <a:graphicData uri="http://schemas.openxmlformats.org/drawingml/2006/table">
            <a:tbl>
              <a:tblPr/>
              <a:tblGrid>
                <a:gridCol w="3084576">
                  <a:extLst>
                    <a:ext uri="{9D8B030D-6E8A-4147-A177-3AD203B41FA5}">
                      <a16:colId xmlns="" xmlns:a16="http://schemas.microsoft.com/office/drawing/2014/main" val="20000"/>
                    </a:ext>
                  </a:extLst>
                </a:gridCol>
                <a:gridCol w="1706245">
                  <a:extLst>
                    <a:ext uri="{9D8B030D-6E8A-4147-A177-3AD203B41FA5}">
                      <a16:colId xmlns="" xmlns:a16="http://schemas.microsoft.com/office/drawing/2014/main" val="20001"/>
                    </a:ext>
                  </a:extLst>
                </a:gridCol>
                <a:gridCol w="1585394">
                  <a:extLst>
                    <a:ext uri="{9D8B030D-6E8A-4147-A177-3AD203B41FA5}">
                      <a16:colId xmlns="" xmlns:a16="http://schemas.microsoft.com/office/drawing/2014/main" val="20002"/>
                    </a:ext>
                  </a:extLst>
                </a:gridCol>
                <a:gridCol w="1822295">
                  <a:extLst>
                    <a:ext uri="{9D8B030D-6E8A-4147-A177-3AD203B41FA5}">
                      <a16:colId xmlns="" xmlns:a16="http://schemas.microsoft.com/office/drawing/2014/main" val="20003"/>
                    </a:ext>
                  </a:extLst>
                </a:gridCol>
                <a:gridCol w="1758514">
                  <a:extLst>
                    <a:ext uri="{9D8B030D-6E8A-4147-A177-3AD203B41FA5}">
                      <a16:colId xmlns="" xmlns:a16="http://schemas.microsoft.com/office/drawing/2014/main" val="20004"/>
                    </a:ext>
                  </a:extLst>
                </a:gridCol>
                <a:gridCol w="1755842">
                  <a:extLst>
                    <a:ext uri="{9D8B030D-6E8A-4147-A177-3AD203B41FA5}">
                      <a16:colId xmlns="" xmlns:a16="http://schemas.microsoft.com/office/drawing/2014/main" val="20005"/>
                    </a:ext>
                  </a:extLst>
                </a:gridCol>
              </a:tblGrid>
              <a:tr h="671916">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endParaRPr kumimoji="0" lang="ru-RU" sz="1800" b="0" i="0" u="none" strike="noStrike" cap="none" normalizeH="0" baseline="0" dirty="0">
                        <a:ln>
                          <a:noFill/>
                        </a:ln>
                        <a:solidFill>
                          <a:schemeClr val="tx1"/>
                        </a:solidFill>
                        <a:effectLst/>
                        <a:latin typeface="Century Gothic"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tx1"/>
                          </a:solidFill>
                          <a:effectLst/>
                          <a:latin typeface="Times New Roman" pitchFamily="18" charset="0"/>
                        </a:rPr>
                        <a:t>2019 (отчет)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tx1"/>
                          </a:solidFill>
                          <a:effectLst/>
                          <a:latin typeface="Times New Roman" pitchFamily="18" charset="0"/>
                        </a:rPr>
                        <a:t>2020 </a:t>
                      </a:r>
                      <a:r>
                        <a:rPr kumimoji="0" lang="ru-RU" sz="1000" b="0" i="0" u="none" strike="noStrike" cap="none" normalizeH="0" baseline="0" dirty="0">
                          <a:ln>
                            <a:noFill/>
                          </a:ln>
                          <a:solidFill>
                            <a:schemeClr val="tx1"/>
                          </a:solidFill>
                          <a:effectLst/>
                          <a:latin typeface="Times New Roman" pitchFamily="18" charset="0"/>
                        </a:rPr>
                        <a:t>(ожидаемое исполнение бюджета)</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tx1"/>
                          </a:solidFill>
                          <a:effectLst/>
                          <a:latin typeface="Times New Roman" pitchFamily="18" charset="0"/>
                        </a:rPr>
                        <a:t>2021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tx1"/>
                          </a:solidFill>
                          <a:effectLst/>
                          <a:latin typeface="Times New Roman" pitchFamily="18" charset="0"/>
                        </a:rPr>
                        <a:t>2022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tx1"/>
                          </a:solidFill>
                          <a:effectLst/>
                          <a:latin typeface="Times New Roman" pitchFamily="18" charset="0"/>
                        </a:rPr>
                        <a:t>2023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2238194">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tx1"/>
                          </a:solidFill>
                          <a:effectLst/>
                          <a:latin typeface="Times New Roman" pitchFamily="18" charset="0"/>
                        </a:rPr>
                        <a:t>Общий объем доходов</a:t>
                      </a:r>
                    </a:p>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tx1"/>
                          </a:solidFill>
                          <a:effectLst/>
                          <a:latin typeface="Times New Roman" pitchFamily="18" charset="0"/>
                        </a:rPr>
                        <a:t>в том числе:</a:t>
                      </a:r>
                    </a:p>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tx1"/>
                          </a:solidFill>
                          <a:effectLst/>
                          <a:latin typeface="Times New Roman" pitchFamily="18" charset="0"/>
                        </a:rPr>
                        <a:t>-налоговые и неналоговые доходы </a:t>
                      </a:r>
                    </a:p>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tx1"/>
                          </a:solidFill>
                          <a:effectLst/>
                          <a:latin typeface="Times New Roman" pitchFamily="18" charset="0"/>
                        </a:rPr>
                        <a:t>-безвозмездные поступления</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ru-RU" sz="2000" dirty="0">
                          <a:latin typeface="Times New Roman" panose="02020603050405020304" pitchFamily="18" charset="0"/>
                          <a:cs typeface="Times New Roman" panose="02020603050405020304" pitchFamily="18" charset="0"/>
                        </a:rPr>
                        <a:t>1 535</a:t>
                      </a:r>
                      <a:r>
                        <a:rPr lang="ru-RU" sz="2000" baseline="0" dirty="0">
                          <a:latin typeface="Times New Roman" panose="02020603050405020304" pitchFamily="18" charset="0"/>
                          <a:cs typeface="Times New Roman" panose="02020603050405020304" pitchFamily="18" charset="0"/>
                        </a:rPr>
                        <a:t> 981,06</a:t>
                      </a:r>
                    </a:p>
                    <a:p>
                      <a:endParaRPr lang="ru-RU" sz="2000" baseline="0" dirty="0">
                        <a:latin typeface="Times New Roman" panose="02020603050405020304" pitchFamily="18" charset="0"/>
                        <a:cs typeface="Times New Roman" panose="02020603050405020304" pitchFamily="18" charset="0"/>
                      </a:endParaRPr>
                    </a:p>
                    <a:p>
                      <a:endParaRPr lang="ru-RU" sz="2000" baseline="0" dirty="0">
                        <a:latin typeface="Times New Roman" panose="02020603050405020304" pitchFamily="18" charset="0"/>
                        <a:cs typeface="Times New Roman" panose="02020603050405020304" pitchFamily="18" charset="0"/>
                      </a:endParaRPr>
                    </a:p>
                    <a:p>
                      <a:r>
                        <a:rPr lang="ru-RU" sz="2000" baseline="0" dirty="0">
                          <a:latin typeface="Times New Roman" panose="02020603050405020304" pitchFamily="18" charset="0"/>
                          <a:cs typeface="Times New Roman" panose="02020603050405020304" pitchFamily="18" charset="0"/>
                        </a:rPr>
                        <a:t>515 489,00</a:t>
                      </a:r>
                    </a:p>
                    <a:p>
                      <a:endParaRPr lang="ru-RU" sz="2000" baseline="0" dirty="0">
                        <a:latin typeface="Times New Roman" panose="02020603050405020304" pitchFamily="18" charset="0"/>
                        <a:cs typeface="Times New Roman" panose="02020603050405020304" pitchFamily="18" charset="0"/>
                      </a:endParaRPr>
                    </a:p>
                    <a:p>
                      <a:endParaRPr lang="ru-RU" sz="2000" baseline="0" dirty="0">
                        <a:latin typeface="Times New Roman" panose="02020603050405020304" pitchFamily="18" charset="0"/>
                        <a:cs typeface="Times New Roman" panose="02020603050405020304" pitchFamily="18" charset="0"/>
                      </a:endParaRPr>
                    </a:p>
                    <a:p>
                      <a:r>
                        <a:rPr lang="ru-RU" sz="2000" baseline="0" dirty="0">
                          <a:latin typeface="Times New Roman" panose="02020603050405020304" pitchFamily="18" charset="0"/>
                          <a:cs typeface="Times New Roman" panose="02020603050405020304" pitchFamily="18" charset="0"/>
                        </a:rPr>
                        <a:t>1 020 492,06</a:t>
                      </a:r>
                      <a:endParaRPr lang="ru-RU" sz="2000" dirty="0">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ru-RU" sz="2000" dirty="0">
                          <a:latin typeface="Times New Roman" panose="02020603050405020304" pitchFamily="18" charset="0"/>
                          <a:cs typeface="Times New Roman" panose="02020603050405020304" pitchFamily="18" charset="0"/>
                        </a:rPr>
                        <a:t>1 853 433,18</a:t>
                      </a:r>
                    </a:p>
                    <a:p>
                      <a:endParaRPr lang="ru-RU" sz="2000" dirty="0">
                        <a:latin typeface="Times New Roman" panose="02020603050405020304" pitchFamily="18" charset="0"/>
                        <a:cs typeface="Times New Roman" panose="02020603050405020304" pitchFamily="18" charset="0"/>
                      </a:endParaRPr>
                    </a:p>
                    <a:p>
                      <a:endParaRPr lang="ru-RU" sz="2000" dirty="0">
                        <a:latin typeface="Times New Roman" panose="02020603050405020304" pitchFamily="18" charset="0"/>
                        <a:cs typeface="Times New Roman" panose="02020603050405020304" pitchFamily="18" charset="0"/>
                      </a:endParaRPr>
                    </a:p>
                    <a:p>
                      <a:r>
                        <a:rPr lang="ru-RU" sz="2000" dirty="0">
                          <a:latin typeface="Times New Roman" panose="02020603050405020304" pitchFamily="18" charset="0"/>
                          <a:cs typeface="Times New Roman" panose="02020603050405020304" pitchFamily="18" charset="0"/>
                        </a:rPr>
                        <a:t>543 023,00</a:t>
                      </a:r>
                    </a:p>
                    <a:p>
                      <a:endParaRPr lang="ru-RU" sz="2000" dirty="0">
                        <a:latin typeface="Times New Roman" panose="02020603050405020304" pitchFamily="18" charset="0"/>
                        <a:cs typeface="Times New Roman" panose="02020603050405020304" pitchFamily="18" charset="0"/>
                      </a:endParaRPr>
                    </a:p>
                    <a:p>
                      <a:endParaRPr lang="ru-RU" sz="2000" dirty="0">
                        <a:latin typeface="Times New Roman" panose="02020603050405020304" pitchFamily="18" charset="0"/>
                        <a:cs typeface="Times New Roman" panose="02020603050405020304" pitchFamily="18" charset="0"/>
                      </a:endParaRPr>
                    </a:p>
                    <a:p>
                      <a:r>
                        <a:rPr lang="ru-RU" sz="2000" dirty="0">
                          <a:latin typeface="Times New Roman" panose="02020603050405020304" pitchFamily="18" charset="0"/>
                          <a:cs typeface="Times New Roman" panose="02020603050405020304" pitchFamily="18" charset="0"/>
                        </a:rPr>
                        <a:t>1 313 283,18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ru-RU" sz="2000" dirty="0">
                          <a:latin typeface="Times New Roman" panose="02020603050405020304" pitchFamily="18" charset="0"/>
                          <a:cs typeface="Times New Roman" panose="02020603050405020304" pitchFamily="18" charset="0"/>
                        </a:rPr>
                        <a:t>1 588 471,64</a:t>
                      </a:r>
                    </a:p>
                    <a:p>
                      <a:endParaRPr lang="ru-RU" sz="2000" dirty="0">
                        <a:latin typeface="Times New Roman" panose="02020603050405020304" pitchFamily="18" charset="0"/>
                        <a:cs typeface="Times New Roman" panose="02020603050405020304" pitchFamily="18" charset="0"/>
                      </a:endParaRPr>
                    </a:p>
                    <a:p>
                      <a:endParaRPr lang="ru-RU" sz="2000" dirty="0">
                        <a:latin typeface="Times New Roman" panose="02020603050405020304" pitchFamily="18" charset="0"/>
                        <a:cs typeface="Times New Roman" panose="02020603050405020304" pitchFamily="18" charset="0"/>
                      </a:endParaRPr>
                    </a:p>
                    <a:p>
                      <a:r>
                        <a:rPr lang="ru-RU" sz="2000" dirty="0">
                          <a:latin typeface="Times New Roman" panose="02020603050405020304" pitchFamily="18" charset="0"/>
                          <a:cs typeface="Times New Roman" panose="02020603050405020304" pitchFamily="18" charset="0"/>
                        </a:rPr>
                        <a:t>600 704,00</a:t>
                      </a:r>
                    </a:p>
                    <a:p>
                      <a:endParaRPr lang="ru-RU" sz="2000" dirty="0">
                        <a:latin typeface="Times New Roman" panose="02020603050405020304" pitchFamily="18" charset="0"/>
                        <a:cs typeface="Times New Roman" panose="02020603050405020304" pitchFamily="18" charset="0"/>
                      </a:endParaRPr>
                    </a:p>
                    <a:p>
                      <a:endParaRPr lang="ru-RU" sz="2000" dirty="0">
                        <a:latin typeface="Times New Roman" panose="02020603050405020304" pitchFamily="18" charset="0"/>
                        <a:cs typeface="Times New Roman" panose="02020603050405020304" pitchFamily="18" charset="0"/>
                      </a:endParaRPr>
                    </a:p>
                    <a:p>
                      <a:r>
                        <a:rPr lang="ru-RU" sz="2000" dirty="0">
                          <a:latin typeface="Times New Roman" panose="02020603050405020304" pitchFamily="18" charset="0"/>
                          <a:cs typeface="Times New Roman" panose="02020603050405020304" pitchFamily="18" charset="0"/>
                        </a:rPr>
                        <a:t>987 767,64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ru-RU" sz="2000" dirty="0">
                          <a:latin typeface="Times New Roman" panose="02020603050405020304" pitchFamily="18" charset="0"/>
                          <a:cs typeface="Times New Roman" panose="02020603050405020304" pitchFamily="18" charset="0"/>
                        </a:rPr>
                        <a:t>1 681 740,17</a:t>
                      </a:r>
                    </a:p>
                    <a:p>
                      <a:endParaRPr lang="ru-RU" sz="2000" dirty="0">
                        <a:latin typeface="Times New Roman" panose="02020603050405020304" pitchFamily="18" charset="0"/>
                        <a:cs typeface="Times New Roman" panose="02020603050405020304" pitchFamily="18" charset="0"/>
                      </a:endParaRPr>
                    </a:p>
                    <a:p>
                      <a:endParaRPr lang="ru-RU" sz="2000" dirty="0">
                        <a:latin typeface="Times New Roman" panose="02020603050405020304" pitchFamily="18" charset="0"/>
                        <a:cs typeface="Times New Roman" panose="02020603050405020304" pitchFamily="18" charset="0"/>
                      </a:endParaRPr>
                    </a:p>
                    <a:p>
                      <a:r>
                        <a:rPr lang="ru-RU" sz="2000" dirty="0">
                          <a:latin typeface="Times New Roman" panose="02020603050405020304" pitchFamily="18" charset="0"/>
                          <a:cs typeface="Times New Roman" panose="02020603050405020304" pitchFamily="18" charset="0"/>
                        </a:rPr>
                        <a:t>655 182,00</a:t>
                      </a:r>
                    </a:p>
                    <a:p>
                      <a:endParaRPr lang="ru-RU" sz="2000" dirty="0">
                        <a:latin typeface="Times New Roman" panose="02020603050405020304" pitchFamily="18" charset="0"/>
                        <a:cs typeface="Times New Roman" panose="02020603050405020304" pitchFamily="18" charset="0"/>
                      </a:endParaRPr>
                    </a:p>
                    <a:p>
                      <a:endParaRPr lang="ru-RU" sz="2000" dirty="0">
                        <a:latin typeface="Times New Roman" panose="02020603050405020304" pitchFamily="18" charset="0"/>
                        <a:cs typeface="Times New Roman" panose="02020603050405020304" pitchFamily="18" charset="0"/>
                      </a:endParaRPr>
                    </a:p>
                    <a:p>
                      <a:r>
                        <a:rPr lang="ru-RU" sz="2000" dirty="0">
                          <a:latin typeface="Times New Roman" panose="02020603050405020304" pitchFamily="18" charset="0"/>
                          <a:cs typeface="Times New Roman" panose="02020603050405020304" pitchFamily="18" charset="0"/>
                        </a:rPr>
                        <a:t>1 026 558,17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ru-RU" sz="2000" dirty="0">
                          <a:latin typeface="Times New Roman" panose="02020603050405020304" pitchFamily="18" charset="0"/>
                          <a:cs typeface="Times New Roman" panose="02020603050405020304" pitchFamily="18" charset="0"/>
                        </a:rPr>
                        <a:t>1 472 348,04</a:t>
                      </a:r>
                    </a:p>
                    <a:p>
                      <a:endParaRPr lang="ru-RU" sz="2000" dirty="0">
                        <a:latin typeface="Times New Roman" panose="02020603050405020304" pitchFamily="18" charset="0"/>
                        <a:cs typeface="Times New Roman" panose="02020603050405020304" pitchFamily="18" charset="0"/>
                      </a:endParaRPr>
                    </a:p>
                    <a:p>
                      <a:endParaRPr lang="ru-RU" sz="2000" dirty="0">
                        <a:latin typeface="Times New Roman" panose="02020603050405020304" pitchFamily="18" charset="0"/>
                        <a:cs typeface="Times New Roman" panose="02020603050405020304" pitchFamily="18" charset="0"/>
                      </a:endParaRPr>
                    </a:p>
                    <a:p>
                      <a:r>
                        <a:rPr lang="ru-RU" sz="2000" dirty="0">
                          <a:latin typeface="Times New Roman" panose="02020603050405020304" pitchFamily="18" charset="0"/>
                          <a:cs typeface="Times New Roman" panose="02020603050405020304" pitchFamily="18" charset="0"/>
                        </a:rPr>
                        <a:t>692 373,00</a:t>
                      </a:r>
                    </a:p>
                    <a:p>
                      <a:endParaRPr lang="ru-RU" sz="2000" dirty="0">
                        <a:latin typeface="Times New Roman" panose="02020603050405020304" pitchFamily="18" charset="0"/>
                        <a:cs typeface="Times New Roman" panose="02020603050405020304" pitchFamily="18" charset="0"/>
                      </a:endParaRPr>
                    </a:p>
                    <a:p>
                      <a:endParaRPr lang="ru-RU" sz="2000" dirty="0">
                        <a:latin typeface="Times New Roman" panose="02020603050405020304" pitchFamily="18" charset="0"/>
                        <a:cs typeface="Times New Roman" panose="02020603050405020304" pitchFamily="18" charset="0"/>
                      </a:endParaRPr>
                    </a:p>
                    <a:p>
                      <a:r>
                        <a:rPr lang="ru-RU" sz="2000" dirty="0">
                          <a:latin typeface="Times New Roman" panose="02020603050405020304" pitchFamily="18" charset="0"/>
                          <a:cs typeface="Times New Roman" panose="02020603050405020304" pitchFamily="18" charset="0"/>
                        </a:rPr>
                        <a:t>779 975,04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474294">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tx1"/>
                          </a:solidFill>
                          <a:effectLst/>
                          <a:latin typeface="Times New Roman" pitchFamily="18" charset="0"/>
                        </a:rPr>
                        <a:t>Общий объем расходов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ru-RU" sz="2000" dirty="0">
                          <a:latin typeface="Times New Roman" panose="02020603050405020304" pitchFamily="18" charset="0"/>
                          <a:cs typeface="Times New Roman" panose="02020603050405020304" pitchFamily="18" charset="0"/>
                        </a:rPr>
                        <a:t>1 642 533,03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ru-RU" sz="2000" dirty="0">
                          <a:latin typeface="Times New Roman" panose="02020603050405020304" pitchFamily="18" charset="0"/>
                          <a:cs typeface="Times New Roman" panose="02020603050405020304" pitchFamily="18" charset="0"/>
                        </a:rPr>
                        <a:t>1 823 433,18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ru-RU" sz="2000" dirty="0">
                          <a:latin typeface="Times New Roman" panose="02020603050405020304" pitchFamily="18" charset="0"/>
                          <a:cs typeface="Times New Roman" panose="02020603050405020304" pitchFamily="18" charset="0"/>
                        </a:rPr>
                        <a:t>1 638 471,64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ru-RU" sz="2000" dirty="0">
                          <a:latin typeface="Times New Roman" panose="02020603050405020304" pitchFamily="18" charset="0"/>
                          <a:cs typeface="Times New Roman" panose="02020603050405020304" pitchFamily="18" charset="0"/>
                        </a:rPr>
                        <a:t>1 681 740,17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ru-RU" sz="2000" dirty="0">
                          <a:latin typeface="Times New Roman" panose="02020603050405020304" pitchFamily="18" charset="0"/>
                          <a:cs typeface="Times New Roman" panose="02020603050405020304" pitchFamily="18" charset="0"/>
                        </a:rPr>
                        <a:t>1 472 348,04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2175147">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tx1"/>
                          </a:solidFill>
                          <a:effectLst/>
                          <a:latin typeface="Times New Roman" pitchFamily="18" charset="0"/>
                        </a:rPr>
                        <a:t>Дефицит(-)</a:t>
                      </a:r>
                    </a:p>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tx1"/>
                          </a:solidFill>
                          <a:effectLst/>
                          <a:latin typeface="Times New Roman" pitchFamily="18" charset="0"/>
                        </a:rPr>
                        <a:t>Профицит(+)</a:t>
                      </a:r>
                    </a:p>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tx1"/>
                          </a:solidFill>
                          <a:effectLst/>
                          <a:latin typeface="Times New Roman" pitchFamily="18" charset="0"/>
                        </a:rPr>
                        <a:t>Муниципальный долг</a:t>
                      </a:r>
                    </a:p>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tx1"/>
                          </a:solidFill>
                          <a:effectLst/>
                          <a:latin typeface="Times New Roman" pitchFamily="18"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r>
                        <a:rPr lang="ru-RU" sz="2000" dirty="0">
                          <a:latin typeface="Times New Roman" panose="02020603050405020304" pitchFamily="18" charset="0"/>
                          <a:cs typeface="Times New Roman" panose="02020603050405020304" pitchFamily="18" charset="0"/>
                        </a:rPr>
                        <a:t>106 551,97</a:t>
                      </a:r>
                    </a:p>
                    <a:p>
                      <a:endParaRPr lang="ru-RU" sz="2000" dirty="0">
                        <a:latin typeface="Times New Roman" panose="02020603050405020304" pitchFamily="18" charset="0"/>
                        <a:cs typeface="Times New Roman" panose="02020603050405020304" pitchFamily="18" charset="0"/>
                      </a:endParaRPr>
                    </a:p>
                    <a:p>
                      <a:endParaRPr lang="ru-RU" sz="2000" dirty="0">
                        <a:latin typeface="Times New Roman" panose="02020603050405020304" pitchFamily="18" charset="0"/>
                        <a:cs typeface="Times New Roman" panose="02020603050405020304" pitchFamily="18" charset="0"/>
                      </a:endParaRPr>
                    </a:p>
                    <a:p>
                      <a:r>
                        <a:rPr lang="ru-RU" sz="2000" dirty="0">
                          <a:latin typeface="Times New Roman" panose="02020603050405020304" pitchFamily="18" charset="0"/>
                          <a:cs typeface="Times New Roman" panose="02020603050405020304" pitchFamily="18" charset="0"/>
                        </a:rPr>
                        <a:t>76 100,00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r>
                        <a:rPr lang="ru-RU" sz="2000" dirty="0">
                          <a:latin typeface="Times New Roman" panose="02020603050405020304" pitchFamily="18" charset="0"/>
                          <a:cs typeface="Times New Roman" panose="02020603050405020304" pitchFamily="18" charset="0"/>
                        </a:rPr>
                        <a:t>-</a:t>
                      </a:r>
                    </a:p>
                    <a:p>
                      <a:r>
                        <a:rPr lang="ru-RU" sz="2000" dirty="0">
                          <a:latin typeface="Times New Roman" panose="02020603050405020304" pitchFamily="18" charset="0"/>
                          <a:cs typeface="Times New Roman" panose="02020603050405020304" pitchFamily="18" charset="0"/>
                        </a:rPr>
                        <a:t>30 000,00</a:t>
                      </a:r>
                    </a:p>
                    <a:p>
                      <a:endParaRPr lang="ru-RU" sz="2000" dirty="0">
                        <a:latin typeface="Times New Roman" panose="02020603050405020304" pitchFamily="18" charset="0"/>
                        <a:cs typeface="Times New Roman" panose="02020603050405020304" pitchFamily="18" charset="0"/>
                      </a:endParaRPr>
                    </a:p>
                    <a:p>
                      <a:r>
                        <a:rPr lang="ru-RU" sz="2000" dirty="0">
                          <a:latin typeface="Times New Roman" panose="02020603050405020304" pitchFamily="18" charset="0"/>
                          <a:cs typeface="Times New Roman" panose="02020603050405020304" pitchFamily="18" charset="0"/>
                        </a:rPr>
                        <a:t>61 100,00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r>
                        <a:rPr lang="ru-RU" sz="2000" dirty="0">
                          <a:latin typeface="Times New Roman" panose="02020603050405020304" pitchFamily="18" charset="0"/>
                          <a:cs typeface="Times New Roman" panose="02020603050405020304" pitchFamily="18" charset="0"/>
                        </a:rPr>
                        <a:t>50 000,00</a:t>
                      </a:r>
                    </a:p>
                    <a:p>
                      <a:endParaRPr lang="ru-RU" sz="2000" dirty="0">
                        <a:latin typeface="Times New Roman" panose="02020603050405020304" pitchFamily="18" charset="0"/>
                        <a:cs typeface="Times New Roman" panose="02020603050405020304" pitchFamily="18" charset="0"/>
                      </a:endParaRPr>
                    </a:p>
                    <a:p>
                      <a:endParaRPr lang="ru-RU" sz="2000" dirty="0">
                        <a:latin typeface="Times New Roman" panose="02020603050405020304" pitchFamily="18" charset="0"/>
                        <a:cs typeface="Times New Roman" panose="02020603050405020304" pitchFamily="18" charset="0"/>
                      </a:endParaRPr>
                    </a:p>
                    <a:p>
                      <a:r>
                        <a:rPr lang="ru-RU" sz="2000" dirty="0">
                          <a:latin typeface="Times New Roman" panose="02020603050405020304" pitchFamily="18" charset="0"/>
                          <a:cs typeface="Times New Roman" panose="02020603050405020304" pitchFamily="18" charset="0"/>
                        </a:rPr>
                        <a:t>81 600,00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r>
                        <a:rPr lang="ru-RU" sz="2000" dirty="0">
                          <a:latin typeface="Times New Roman" panose="02020603050405020304" pitchFamily="18" charset="0"/>
                          <a:cs typeface="Times New Roman" panose="02020603050405020304" pitchFamily="18" charset="0"/>
                        </a:rPr>
                        <a:t>-</a:t>
                      </a:r>
                    </a:p>
                    <a:p>
                      <a:endParaRPr lang="ru-RU" sz="2000" dirty="0">
                        <a:latin typeface="Times New Roman" panose="02020603050405020304" pitchFamily="18" charset="0"/>
                        <a:cs typeface="Times New Roman" panose="02020603050405020304" pitchFamily="18" charset="0"/>
                      </a:endParaRPr>
                    </a:p>
                    <a:p>
                      <a:endParaRPr lang="ru-RU" sz="2000" dirty="0">
                        <a:latin typeface="Times New Roman" panose="02020603050405020304" pitchFamily="18" charset="0"/>
                        <a:cs typeface="Times New Roman" panose="02020603050405020304" pitchFamily="18" charset="0"/>
                      </a:endParaRPr>
                    </a:p>
                    <a:p>
                      <a:r>
                        <a:rPr lang="ru-RU" sz="2000" dirty="0">
                          <a:latin typeface="Times New Roman" panose="02020603050405020304" pitchFamily="18" charset="0"/>
                          <a:cs typeface="Times New Roman" panose="02020603050405020304" pitchFamily="18" charset="0"/>
                        </a:rPr>
                        <a:t>81 600,00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r>
                        <a:rPr lang="ru-RU" sz="2000" dirty="0">
                          <a:latin typeface="Times New Roman" panose="02020603050405020304" pitchFamily="18" charset="0"/>
                          <a:cs typeface="Times New Roman" panose="02020603050405020304" pitchFamily="18" charset="0"/>
                        </a:rPr>
                        <a:t>-</a:t>
                      </a:r>
                    </a:p>
                    <a:p>
                      <a:endParaRPr lang="ru-RU" sz="2000" dirty="0">
                        <a:latin typeface="Times New Roman" panose="02020603050405020304" pitchFamily="18" charset="0"/>
                        <a:cs typeface="Times New Roman" panose="02020603050405020304" pitchFamily="18" charset="0"/>
                      </a:endParaRPr>
                    </a:p>
                    <a:p>
                      <a:endParaRPr lang="ru-RU" sz="2000" dirty="0">
                        <a:latin typeface="Times New Roman" panose="02020603050405020304" pitchFamily="18" charset="0"/>
                        <a:cs typeface="Times New Roman" panose="02020603050405020304" pitchFamily="18" charset="0"/>
                      </a:endParaRPr>
                    </a:p>
                    <a:p>
                      <a:r>
                        <a:rPr lang="ru-RU" sz="2000" dirty="0">
                          <a:latin typeface="Times New Roman" panose="02020603050405020304" pitchFamily="18" charset="0"/>
                          <a:cs typeface="Times New Roman" panose="02020603050405020304" pitchFamily="18" charset="0"/>
                        </a:rPr>
                        <a:t>81 600,00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bl>
          </a:graphicData>
        </a:graphic>
      </p:graphicFrame>
      <p:sp>
        <p:nvSpPr>
          <p:cNvPr id="294913" name="Rectangle 2"/>
          <p:cNvSpPr>
            <a:spLocks noGrp="1"/>
          </p:cNvSpPr>
          <p:nvPr>
            <p:ph type="title" idx="4294967295"/>
          </p:nvPr>
        </p:nvSpPr>
        <p:spPr>
          <a:xfrm>
            <a:off x="1085089" y="268224"/>
            <a:ext cx="11106912" cy="884301"/>
          </a:xfrm>
        </p:spPr>
        <p:txBody>
          <a:bodyPr>
            <a:normAutofit/>
          </a:bodyPr>
          <a:lstStyle/>
          <a:p>
            <a:pPr algn="ctr"/>
            <a:r>
              <a:rPr lang="ru-RU" sz="2400" b="1" dirty="0">
                <a:solidFill>
                  <a:schemeClr val="tx1"/>
                </a:solidFill>
                <a:latin typeface="Times New Roman" pitchFamily="18" charset="0"/>
              </a:rPr>
              <a:t>Основные характеристики бюджета городского округа Серебряные Пруды </a:t>
            </a:r>
            <a:br>
              <a:rPr lang="ru-RU" sz="2400" b="1" dirty="0">
                <a:solidFill>
                  <a:schemeClr val="tx1"/>
                </a:solidFill>
                <a:latin typeface="Times New Roman" pitchFamily="18" charset="0"/>
              </a:rPr>
            </a:br>
            <a:r>
              <a:rPr lang="ru-RU" sz="2400" b="1" dirty="0">
                <a:solidFill>
                  <a:schemeClr val="tx1"/>
                </a:solidFill>
                <a:latin typeface="Times New Roman" pitchFamily="18" charset="0"/>
              </a:rPr>
              <a:t>на 2019-2023  годы</a:t>
            </a:r>
            <a:r>
              <a:rPr lang="ru-RU" sz="2400" dirty="0">
                <a:solidFill>
                  <a:schemeClr val="tx1"/>
                </a:solidFill>
                <a:latin typeface="Times New Roman" pitchFamily="18" charset="0"/>
              </a:rPr>
              <a:t>, </a:t>
            </a:r>
            <a:r>
              <a:rPr lang="ru-RU" sz="2400" b="1" dirty="0">
                <a:solidFill>
                  <a:schemeClr val="tx1"/>
                </a:solidFill>
                <a:latin typeface="Times New Roman" pitchFamily="18" charset="0"/>
              </a:rPr>
              <a:t>тыс. рублей</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ru-RU" dirty="0"/>
              <a:t> </a:t>
            </a:r>
          </a:p>
        </p:txBody>
      </p:sp>
      <p:sp>
        <p:nvSpPr>
          <p:cNvPr id="295937" name="Rectangle 3"/>
          <p:cNvSpPr>
            <a:spLocks noGrp="1"/>
          </p:cNvSpPr>
          <p:nvPr>
            <p:ph idx="1"/>
          </p:nvPr>
        </p:nvSpPr>
        <p:spPr>
          <a:xfrm>
            <a:off x="0" y="482322"/>
            <a:ext cx="12472415" cy="992910"/>
          </a:xfrm>
        </p:spPr>
        <p:txBody>
          <a:bodyPr>
            <a:normAutofit/>
          </a:bodyPr>
          <a:lstStyle/>
          <a:p>
            <a:pPr algn="ctr">
              <a:buFont typeface="Wingdings 3" pitchFamily="18" charset="2"/>
              <a:buNone/>
            </a:pPr>
            <a:r>
              <a:rPr lang="ru-RU" sz="2400" b="1" dirty="0">
                <a:latin typeface="Times New Roman" pitchFamily="18" charset="0"/>
              </a:rPr>
              <a:t>Доходы бюджета </a:t>
            </a:r>
          </a:p>
          <a:p>
            <a:pPr algn="ctr">
              <a:buFont typeface="Wingdings 3" pitchFamily="18" charset="2"/>
              <a:buNone/>
            </a:pPr>
            <a:r>
              <a:rPr lang="ru-RU" sz="2400" b="1" dirty="0">
                <a:latin typeface="Times New Roman" pitchFamily="18" charset="0"/>
              </a:rPr>
              <a:t>городского округа </a:t>
            </a:r>
            <a:r>
              <a:rPr lang="ru-RU" sz="2400" b="1" dirty="0" smtClean="0">
                <a:latin typeface="Times New Roman" pitchFamily="18" charset="0"/>
              </a:rPr>
              <a:t> Серебряные </a:t>
            </a:r>
            <a:r>
              <a:rPr lang="ru-RU" sz="2400" b="1" dirty="0">
                <a:latin typeface="Times New Roman" pitchFamily="18" charset="0"/>
              </a:rPr>
              <a:t>Пруды</a:t>
            </a:r>
          </a:p>
        </p:txBody>
      </p:sp>
      <p:pic>
        <p:nvPicPr>
          <p:cNvPr id="4" name="Рисунок 3"/>
          <p:cNvPicPr>
            <a:picLocks noChangeAspect="1"/>
          </p:cNvPicPr>
          <p:nvPr/>
        </p:nvPicPr>
        <p:blipFill>
          <a:blip r:embed="rId2"/>
          <a:stretch>
            <a:fillRect/>
          </a:stretch>
        </p:blipFill>
        <p:spPr>
          <a:xfrm>
            <a:off x="3340608" y="1602510"/>
            <a:ext cx="6486144" cy="486460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112753" y="4608885"/>
            <a:ext cx="7306276" cy="1757016"/>
          </a:xfrm>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49154" name="Picture 2" descr="https://cf.ppt-online.org/files2/slide/2/2kzCIydNVs9DZGAplF1v7fBuX0L6twSjn8Kx4EWTm/slide-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55958"/>
            <a:ext cx="9385160" cy="6488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813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TextBox 3"/>
          <p:cNvSpPr txBox="1"/>
          <p:nvPr/>
        </p:nvSpPr>
        <p:spPr>
          <a:xfrm>
            <a:off x="1" y="0"/>
            <a:ext cx="12191999" cy="523220"/>
          </a:xfrm>
          <a:prstGeom prst="rect">
            <a:avLst/>
          </a:prstGeom>
          <a:solidFill>
            <a:schemeClr val="accent2"/>
          </a:solidFill>
        </p:spPr>
        <p:txBody>
          <a:bodyPr wrap="square">
            <a:spAutoFit/>
          </a:bodyPr>
          <a:lstStyle/>
          <a:p>
            <a:pPr>
              <a:defRPr/>
            </a:pPr>
            <a:r>
              <a:rPr lang="ru-RU" sz="2800" b="1" dirty="0">
                <a:solidFill>
                  <a:schemeClr val="bg2">
                    <a:lumMod val="25000"/>
                  </a:schemeClr>
                </a:solidFill>
                <a:latin typeface="Times New Roman" panose="02020603050405020304" pitchFamily="18" charset="0"/>
                <a:cs typeface="Times New Roman" panose="02020603050405020304" pitchFamily="18" charset="0"/>
              </a:rPr>
              <a:t>                Уважаемые жители Серебряных Прудов!</a:t>
            </a:r>
            <a:endParaRPr lang="ru-RU" i="1" dirty="0">
              <a:solidFill>
                <a:schemeClr val="bg2">
                  <a:lumMod val="25000"/>
                </a:schemeClr>
              </a:solidFill>
              <a:latin typeface="Arial Black" panose="020B0A04020102020204" pitchFamily="34" charset="0"/>
            </a:endParaRPr>
          </a:p>
        </p:txBody>
      </p:sp>
      <p:sp>
        <p:nvSpPr>
          <p:cNvPr id="5" name="TextBox 4"/>
          <p:cNvSpPr txBox="1"/>
          <p:nvPr/>
        </p:nvSpPr>
        <p:spPr>
          <a:xfrm>
            <a:off x="6891867" y="2146300"/>
            <a:ext cx="5300133" cy="461665"/>
          </a:xfrm>
          <a:prstGeom prst="rect">
            <a:avLst/>
          </a:prstGeom>
          <a:noFill/>
        </p:spPr>
        <p:txBody>
          <a:bodyPr wrap="square">
            <a:spAutoFit/>
          </a:bodyPr>
          <a:lstStyle/>
          <a:p>
            <a:pPr algn="just">
              <a:defRPr/>
            </a:pPr>
            <a:r>
              <a:rPr lang="ru-RU" sz="2400" dirty="0">
                <a:solidFill>
                  <a:schemeClr val="bg2">
                    <a:lumMod val="50000"/>
                  </a:schemeClr>
                </a:solidFill>
                <a:latin typeface="Times New Roman" panose="02020603050405020304" pitchFamily="18" charset="0"/>
                <a:cs typeface="Times New Roman" panose="02020603050405020304" pitchFamily="18" charset="0"/>
              </a:rPr>
              <a:t> </a:t>
            </a:r>
          </a:p>
        </p:txBody>
      </p:sp>
      <p:sp>
        <p:nvSpPr>
          <p:cNvPr id="3" name="Прямоугольник 2"/>
          <p:cNvSpPr/>
          <p:nvPr/>
        </p:nvSpPr>
        <p:spPr>
          <a:xfrm>
            <a:off x="179462" y="945971"/>
            <a:ext cx="11169353" cy="2308324"/>
          </a:xfrm>
          <a:prstGeom prst="rect">
            <a:avLst/>
          </a:prstGeom>
        </p:spPr>
        <p:txBody>
          <a:bodyPr wrap="square">
            <a:spAutoFit/>
          </a:bodyPr>
          <a:lstStyle/>
          <a:p>
            <a:pPr>
              <a:defRPr/>
            </a:pPr>
            <a:r>
              <a:rPr lang="ru-RU" i="1" dirty="0">
                <a:solidFill>
                  <a:schemeClr val="bg2">
                    <a:lumMod val="25000"/>
                  </a:schemeClr>
                </a:solidFill>
                <a:latin typeface="Times New Roman" panose="02020603050405020304" pitchFamily="18" charset="0"/>
                <a:cs typeface="Times New Roman" panose="02020603050405020304" pitchFamily="18" charset="0"/>
              </a:rPr>
              <a:t> </a:t>
            </a:r>
            <a:r>
              <a:rPr lang="ru-RU" sz="2400" b="1" dirty="0">
                <a:solidFill>
                  <a:schemeClr val="bg2">
                    <a:lumMod val="25000"/>
                  </a:schemeClr>
                </a:solidFill>
                <a:latin typeface="Times New Roman" panose="02020603050405020304" pitchFamily="18" charset="0"/>
                <a:cs typeface="Times New Roman" panose="02020603050405020304" pitchFamily="18" charset="0"/>
              </a:rPr>
              <a:t>Представляем вашему вниманию «Бюджет для граждан» , подготовленный финансовым управлением администрации городского округа.</a:t>
            </a:r>
          </a:p>
          <a:p>
            <a:pPr>
              <a:defRPr/>
            </a:pPr>
            <a:r>
              <a:rPr lang="ru-RU" sz="2400" b="1" dirty="0">
                <a:solidFill>
                  <a:schemeClr val="bg2">
                    <a:lumMod val="25000"/>
                  </a:schemeClr>
                </a:solidFill>
                <a:latin typeface="Times New Roman" panose="02020603050405020304" pitchFamily="18" charset="0"/>
                <a:cs typeface="Times New Roman" panose="02020603050405020304" pitchFamily="18" charset="0"/>
              </a:rPr>
              <a:t> </a:t>
            </a:r>
          </a:p>
          <a:p>
            <a:pPr>
              <a:defRPr/>
            </a:pPr>
            <a:r>
              <a:rPr lang="ru-RU" sz="2400" b="1" dirty="0">
                <a:solidFill>
                  <a:schemeClr val="bg2">
                    <a:lumMod val="25000"/>
                  </a:schemeClr>
                </a:solidFill>
                <a:latin typeface="Times New Roman" panose="02020603050405020304" pitchFamily="18" charset="0"/>
                <a:cs typeface="Times New Roman" panose="02020603050405020304" pitchFamily="18" charset="0"/>
              </a:rPr>
              <a:t> «Бюджет для граждан» в доступной форме познакомит жителей  с основными положениями проекта бюджета   городского округа Серебряные Пруды на 2021 год и на плановый период 2022 и 2023 годов</a:t>
            </a:r>
            <a:r>
              <a:rPr lang="ru-RU" b="1" dirty="0">
                <a:solidFill>
                  <a:schemeClr val="bg2">
                    <a:lumMod val="25000"/>
                  </a:schemeClr>
                </a:solidFill>
                <a:latin typeface="Times New Roman" panose="02020603050405020304" pitchFamily="18" charset="0"/>
                <a:cs typeface="Times New Roman" panose="02020603050405020304" pitchFamily="18" charset="0"/>
              </a:rPr>
              <a:t>.  </a:t>
            </a:r>
            <a:endParaRPr lang="ru-RU" b="1" dirty="0">
              <a:solidFill>
                <a:schemeClr val="bg2">
                  <a:lumMod val="25000"/>
                </a:schemeClr>
              </a:solidFill>
              <a:latin typeface="Arial Black" panose="020B0A04020102020204" pitchFamily="34" charset="0"/>
            </a:endParaRPr>
          </a:p>
        </p:txBody>
      </p:sp>
      <p:pic>
        <p:nvPicPr>
          <p:cNvPr id="2" name="Рисунок 1"/>
          <p:cNvPicPr>
            <a:picLocks noChangeAspect="1"/>
          </p:cNvPicPr>
          <p:nvPr/>
        </p:nvPicPr>
        <p:blipFill>
          <a:blip r:embed="rId2"/>
          <a:stretch>
            <a:fillRect/>
          </a:stretch>
        </p:blipFill>
        <p:spPr>
          <a:xfrm>
            <a:off x="2695532" y="3280084"/>
            <a:ext cx="6846401" cy="3194581"/>
          </a:xfrm>
          <a:prstGeom prst="rect">
            <a:avLst/>
          </a:prstGeom>
        </p:spPr>
      </p:pic>
    </p:spTree>
    <p:extLst>
      <p:ext uri="{BB962C8B-B14F-4D97-AF65-F5344CB8AC3E}">
        <p14:creationId xmlns:p14="http://schemas.microsoft.com/office/powerpoint/2010/main" val="5562419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2400" b="1" dirty="0">
                <a:solidFill>
                  <a:schemeClr val="tx1"/>
                </a:solidFill>
                <a:latin typeface="Times New Roman" panose="02020603050405020304" pitchFamily="18" charset="0"/>
                <a:cs typeface="Times New Roman" panose="02020603050405020304" pitchFamily="18" charset="0"/>
              </a:rPr>
              <a:t>Доходы бюджета городского округа на 2021 год</a:t>
            </a:r>
          </a:p>
        </p:txBody>
      </p:sp>
      <p:graphicFrame>
        <p:nvGraphicFramePr>
          <p:cNvPr id="7" name="Объект 6"/>
          <p:cNvGraphicFramePr>
            <a:graphicFrameLocks noGrp="1"/>
          </p:cNvGraphicFramePr>
          <p:nvPr>
            <p:ph idx="1"/>
            <p:extLst>
              <p:ext uri="{D42A27DB-BD31-4B8C-83A1-F6EECF244321}">
                <p14:modId xmlns:p14="http://schemas.microsoft.com/office/powerpoint/2010/main" val="2761663169"/>
              </p:ext>
            </p:extLst>
          </p:nvPr>
        </p:nvGraphicFramePr>
        <p:xfrm>
          <a:off x="121920" y="1182624"/>
          <a:ext cx="12216384" cy="56753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388198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67059" y="176589"/>
            <a:ext cx="8608804" cy="798101"/>
          </a:xfrm>
        </p:spPr>
        <p:txBody>
          <a:bodyPr>
            <a:normAutofit/>
          </a:bodyPr>
          <a:lstStyle/>
          <a:p>
            <a:r>
              <a:rPr lang="ru-RU" sz="2400" b="1" dirty="0">
                <a:solidFill>
                  <a:schemeClr val="tx1"/>
                </a:solidFill>
                <a:latin typeface="Times New Roman" panose="02020603050405020304" pitchFamily="18" charset="0"/>
                <a:cs typeface="Times New Roman" panose="02020603050405020304" pitchFamily="18" charset="0"/>
              </a:rPr>
              <a:t>Доходы бюджета городского округа на 2022-2023 годы</a:t>
            </a:r>
          </a:p>
        </p:txBody>
      </p:sp>
      <p:graphicFrame>
        <p:nvGraphicFramePr>
          <p:cNvPr id="8" name="Объект 7"/>
          <p:cNvGraphicFramePr>
            <a:graphicFrameLocks noGrp="1"/>
          </p:cNvGraphicFramePr>
          <p:nvPr>
            <p:ph sz="half" idx="1"/>
            <p:extLst>
              <p:ext uri="{D42A27DB-BD31-4B8C-83A1-F6EECF244321}">
                <p14:modId xmlns:p14="http://schemas.microsoft.com/office/powerpoint/2010/main" val="239459856"/>
              </p:ext>
            </p:extLst>
          </p:nvPr>
        </p:nvGraphicFramePr>
        <p:xfrm>
          <a:off x="261257" y="1319750"/>
          <a:ext cx="5907895" cy="543461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Объект 11"/>
          <p:cNvGraphicFramePr>
            <a:graphicFrameLocks noGrp="1"/>
          </p:cNvGraphicFramePr>
          <p:nvPr>
            <p:ph sz="half" idx="2"/>
            <p:extLst>
              <p:ext uri="{D42A27DB-BD31-4B8C-83A1-F6EECF244321}">
                <p14:modId xmlns:p14="http://schemas.microsoft.com/office/powerpoint/2010/main" val="3426878262"/>
              </p:ext>
            </p:extLst>
          </p:nvPr>
        </p:nvGraphicFramePr>
        <p:xfrm>
          <a:off x="6008916" y="575639"/>
          <a:ext cx="5792940" cy="552036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17225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01057" name="Заголовок 1"/>
          <p:cNvSpPr>
            <a:spLocks noGrp="1"/>
          </p:cNvSpPr>
          <p:nvPr>
            <p:ph type="title"/>
          </p:nvPr>
        </p:nvSpPr>
        <p:spPr>
          <a:xfrm>
            <a:off x="975361" y="-112809"/>
            <a:ext cx="10680728" cy="1100361"/>
          </a:xfrm>
        </p:spPr>
        <p:txBody>
          <a:bodyPr>
            <a:normAutofit/>
          </a:bodyPr>
          <a:lstStyle/>
          <a:p>
            <a:pPr algn="ctr" eaLnBrk="1" hangingPunct="1"/>
            <a:r>
              <a:rPr lang="ru-RU" sz="2400" b="1" dirty="0">
                <a:solidFill>
                  <a:schemeClr val="tx1"/>
                </a:solidFill>
                <a:latin typeface="Times New Roman" panose="02020603050405020304" pitchFamily="18" charset="0"/>
                <a:cs typeface="Times New Roman" panose="02020603050405020304" pitchFamily="18" charset="0"/>
              </a:rPr>
              <a:t>Структура налоговых и неналоговых доходов и межбюджетных трансфертов за 2019-2023 годы,  тыс. рублей</a:t>
            </a:r>
            <a:endParaRPr lang="ru-RU" sz="2000" dirty="0">
              <a:solidFill>
                <a:schemeClr val="tx1"/>
              </a:solidFill>
              <a:latin typeface="Times New Roman" panose="02020603050405020304" pitchFamily="18" charset="0"/>
              <a:cs typeface="Times New Roman" panose="02020603050405020304" pitchFamily="18" charset="0"/>
            </a:endParaRPr>
          </a:p>
        </p:txBody>
      </p:sp>
      <p:graphicFrame>
        <p:nvGraphicFramePr>
          <p:cNvPr id="172171" name="Group 139"/>
          <p:cNvGraphicFramePr>
            <a:graphicFrameLocks noGrp="1"/>
          </p:cNvGraphicFramePr>
          <p:nvPr>
            <p:ph idx="1"/>
            <p:extLst>
              <p:ext uri="{D42A27DB-BD31-4B8C-83A1-F6EECF244321}">
                <p14:modId xmlns:p14="http://schemas.microsoft.com/office/powerpoint/2010/main" val="3197610832"/>
              </p:ext>
            </p:extLst>
          </p:nvPr>
        </p:nvGraphicFramePr>
        <p:xfrm>
          <a:off x="331596" y="841247"/>
          <a:ext cx="11494644" cy="5342357"/>
        </p:xfrm>
        <a:graphic>
          <a:graphicData uri="http://schemas.openxmlformats.org/drawingml/2006/table">
            <a:tbl>
              <a:tblPr/>
              <a:tblGrid>
                <a:gridCol w="5249548">
                  <a:extLst>
                    <a:ext uri="{9D8B030D-6E8A-4147-A177-3AD203B41FA5}">
                      <a16:colId xmlns="" xmlns:a16="http://schemas.microsoft.com/office/drawing/2014/main" val="20000"/>
                    </a:ext>
                  </a:extLst>
                </a:gridCol>
                <a:gridCol w="1209800">
                  <a:extLst>
                    <a:ext uri="{9D8B030D-6E8A-4147-A177-3AD203B41FA5}">
                      <a16:colId xmlns="" xmlns:a16="http://schemas.microsoft.com/office/drawing/2014/main" val="20001"/>
                    </a:ext>
                  </a:extLst>
                </a:gridCol>
                <a:gridCol w="1229175">
                  <a:extLst>
                    <a:ext uri="{9D8B030D-6E8A-4147-A177-3AD203B41FA5}">
                      <a16:colId xmlns="" xmlns:a16="http://schemas.microsoft.com/office/drawing/2014/main" val="20002"/>
                    </a:ext>
                  </a:extLst>
                </a:gridCol>
                <a:gridCol w="1296215">
                  <a:extLst>
                    <a:ext uri="{9D8B030D-6E8A-4147-A177-3AD203B41FA5}">
                      <a16:colId xmlns="" xmlns:a16="http://schemas.microsoft.com/office/drawing/2014/main" val="20003"/>
                    </a:ext>
                  </a:extLst>
                </a:gridCol>
                <a:gridCol w="1342660">
                  <a:extLst>
                    <a:ext uri="{9D8B030D-6E8A-4147-A177-3AD203B41FA5}">
                      <a16:colId xmlns="" xmlns:a16="http://schemas.microsoft.com/office/drawing/2014/main" val="20004"/>
                    </a:ext>
                  </a:extLst>
                </a:gridCol>
                <a:gridCol w="1167246">
                  <a:extLst>
                    <a:ext uri="{9D8B030D-6E8A-4147-A177-3AD203B41FA5}">
                      <a16:colId xmlns="" xmlns:a16="http://schemas.microsoft.com/office/drawing/2014/main" val="20005"/>
                    </a:ext>
                  </a:extLst>
                </a:gridCol>
              </a:tblGrid>
              <a:tr h="121782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chemeClr val="tx1"/>
                          </a:solidFill>
                          <a:effectLst/>
                          <a:latin typeface="Times New Roman" pitchFamily="18" charset="0"/>
                          <a:cs typeface="Times New Roman" pitchFamily="18" charset="0"/>
                        </a:rPr>
                        <a:t>Наименование показателя</a:t>
                      </a:r>
                    </a:p>
                  </a:txBody>
                  <a:tcPr marL="53505" marR="535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chemeClr val="tx1"/>
                          </a:solidFill>
                          <a:effectLst/>
                          <a:latin typeface="Times New Roman" pitchFamily="18" charset="0"/>
                          <a:cs typeface="Times New Roman" pitchFamily="18" charset="0"/>
                        </a:rPr>
                        <a:t>Отчет 2019 года</a:t>
                      </a:r>
                    </a:p>
                  </a:txBody>
                  <a:tcPr marL="53505" marR="535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chemeClr val="tx1"/>
                          </a:solidFill>
                          <a:effectLst/>
                          <a:latin typeface="Times New Roman" pitchFamily="18" charset="0"/>
                          <a:cs typeface="Times New Roman" pitchFamily="18" charset="0"/>
                        </a:rPr>
                        <a:t>Ожидаемое исполнение бюджета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chemeClr val="tx1"/>
                          </a:solidFill>
                          <a:effectLst/>
                          <a:latin typeface="Times New Roman" pitchFamily="18" charset="0"/>
                          <a:cs typeface="Times New Roman" pitchFamily="18" charset="0"/>
                        </a:rPr>
                        <a:t>2020 год</a:t>
                      </a:r>
                    </a:p>
                  </a:txBody>
                  <a:tcPr marL="53505" marR="535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chemeClr val="tx1"/>
                          </a:solidFill>
                          <a:effectLst/>
                          <a:latin typeface="Times New Roman" pitchFamily="18" charset="0"/>
                          <a:cs typeface="Times New Roman" pitchFamily="18" charset="0"/>
                        </a:rPr>
                        <a:t>2021 год</a:t>
                      </a:r>
                    </a:p>
                  </a:txBody>
                  <a:tcPr marL="53505" marR="535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chemeClr val="tx1"/>
                          </a:solidFill>
                          <a:effectLst/>
                          <a:latin typeface="Times New Roman" pitchFamily="18" charset="0"/>
                          <a:cs typeface="Times New Roman" pitchFamily="18" charset="0"/>
                        </a:rPr>
                        <a:t>2022 год</a:t>
                      </a:r>
                    </a:p>
                  </a:txBody>
                  <a:tcPr marL="53505" marR="535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chemeClr val="tx1"/>
                          </a:solidFill>
                          <a:effectLst/>
                          <a:latin typeface="Times New Roman" pitchFamily="18" charset="0"/>
                          <a:cs typeface="Times New Roman" pitchFamily="18" charset="0"/>
                        </a:rPr>
                        <a:t>2023 год</a:t>
                      </a:r>
                    </a:p>
                  </a:txBody>
                  <a:tcPr marL="53505" marR="535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42816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a:ln>
                            <a:noFill/>
                          </a:ln>
                          <a:solidFill>
                            <a:schemeClr val="tx1"/>
                          </a:solidFill>
                          <a:effectLst/>
                          <a:latin typeface="Times New Roman" pitchFamily="18" charset="0"/>
                          <a:cs typeface="Times New Roman" pitchFamily="18" charset="0"/>
                        </a:rPr>
                        <a:t>Налоговые и неналоговые доходы</a:t>
                      </a:r>
                      <a:endParaRPr kumimoji="0" lang="ru-RU" sz="1800" b="0" i="0" u="none" strike="noStrike" cap="none" normalizeH="0" baseline="0" dirty="0">
                        <a:ln>
                          <a:noFill/>
                        </a:ln>
                        <a:solidFill>
                          <a:schemeClr val="tx1"/>
                        </a:solidFill>
                        <a:effectLst/>
                        <a:latin typeface="Times New Roman" pitchFamily="18" charset="0"/>
                        <a:cs typeface="Times New Roman" pitchFamily="18" charset="0"/>
                      </a:endParaRPr>
                    </a:p>
                  </a:txBody>
                  <a:tcPr marL="53505" marR="535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chemeClr val="tx1"/>
                          </a:solidFill>
                          <a:effectLst/>
                          <a:latin typeface="Times New Roman" pitchFamily="18" charset="0"/>
                          <a:cs typeface="Times New Roman" pitchFamily="18" charset="0"/>
                        </a:rPr>
                        <a:t>515 489,0 </a:t>
                      </a:r>
                    </a:p>
                  </a:txBody>
                  <a:tcPr marL="53505" marR="535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b="0" i="0" dirty="0">
                          <a:latin typeface="Times New Roman" panose="02020603050405020304" pitchFamily="18" charset="0"/>
                          <a:cs typeface="Times New Roman" panose="02020603050405020304" pitchFamily="18" charset="0"/>
                        </a:rPr>
                        <a:t>543 023,0</a:t>
                      </a:r>
                    </a:p>
                  </a:txBody>
                  <a:tcPr marL="53505" marR="535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b="0" i="0" dirty="0">
                          <a:latin typeface="Times New Roman" panose="02020603050405020304" pitchFamily="18" charset="0"/>
                          <a:cs typeface="Times New Roman" panose="02020603050405020304" pitchFamily="18" charset="0"/>
                        </a:rPr>
                        <a:t>600 704,0</a:t>
                      </a:r>
                    </a:p>
                  </a:txBody>
                  <a:tcPr marL="53505" marR="535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b="0" i="0" dirty="0">
                          <a:latin typeface="Times New Roman" panose="02020603050405020304" pitchFamily="18" charset="0"/>
                          <a:cs typeface="Times New Roman" panose="02020603050405020304" pitchFamily="18" charset="0"/>
                        </a:rPr>
                        <a:t>655 182,0</a:t>
                      </a:r>
                    </a:p>
                  </a:txBody>
                  <a:tcPr marL="53505" marR="535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b="0" i="0" dirty="0">
                          <a:latin typeface="Times New Roman" panose="02020603050405020304" pitchFamily="18" charset="0"/>
                          <a:cs typeface="Times New Roman" panose="02020603050405020304" pitchFamily="18" charset="0"/>
                        </a:rPr>
                        <a:t>692 373,0</a:t>
                      </a:r>
                    </a:p>
                  </a:txBody>
                  <a:tcPr marL="53505" marR="535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3115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a:ln>
                            <a:noFill/>
                          </a:ln>
                          <a:solidFill>
                            <a:schemeClr val="tx1"/>
                          </a:solidFill>
                          <a:effectLst/>
                          <a:latin typeface="Times New Roman" pitchFamily="18" charset="0"/>
                          <a:cs typeface="Times New Roman" pitchFamily="18" charset="0"/>
                        </a:rPr>
                        <a:t>Налоги на прибыль, доходы, в том числе:</a:t>
                      </a:r>
                      <a:endParaRPr kumimoji="0" lang="ru-RU" sz="1800" b="0" i="0" u="none" strike="noStrike" cap="none" normalizeH="0" baseline="0" dirty="0">
                        <a:ln>
                          <a:noFill/>
                        </a:ln>
                        <a:solidFill>
                          <a:schemeClr val="tx1"/>
                        </a:solidFill>
                        <a:effectLst/>
                        <a:latin typeface="Times New Roman" pitchFamily="18" charset="0"/>
                        <a:cs typeface="Times New Roman" pitchFamily="18" charset="0"/>
                      </a:endParaRPr>
                    </a:p>
                  </a:txBody>
                  <a:tcPr marL="53505" marR="535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b="0" dirty="0">
                          <a:latin typeface="Times New Roman" panose="02020603050405020304" pitchFamily="18" charset="0"/>
                          <a:cs typeface="Times New Roman" panose="02020603050405020304" pitchFamily="18" charset="0"/>
                        </a:rPr>
                        <a:t>363 830,0</a:t>
                      </a:r>
                    </a:p>
                  </a:txBody>
                  <a:tcPr marL="53505" marR="535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b="0" dirty="0">
                          <a:latin typeface="Times New Roman" panose="02020603050405020304" pitchFamily="18" charset="0"/>
                          <a:cs typeface="Times New Roman" panose="02020603050405020304" pitchFamily="18" charset="0"/>
                        </a:rPr>
                        <a:t>395 136,0</a:t>
                      </a:r>
                    </a:p>
                  </a:txBody>
                  <a:tcPr marL="53505" marR="535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b="0" dirty="0">
                          <a:latin typeface="Times New Roman" panose="02020603050405020304" pitchFamily="18" charset="0"/>
                          <a:cs typeface="Times New Roman" panose="02020603050405020304" pitchFamily="18" charset="0"/>
                        </a:rPr>
                        <a:t>462 018,0</a:t>
                      </a:r>
                    </a:p>
                  </a:txBody>
                  <a:tcPr marL="53505" marR="535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b="0" dirty="0">
                          <a:latin typeface="Times New Roman" panose="02020603050405020304" pitchFamily="18" charset="0"/>
                          <a:cs typeface="Times New Roman" panose="02020603050405020304" pitchFamily="18" charset="0"/>
                        </a:rPr>
                        <a:t>487 088,0</a:t>
                      </a:r>
                    </a:p>
                  </a:txBody>
                  <a:tcPr marL="53505" marR="535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b="0" dirty="0">
                          <a:latin typeface="Times New Roman" panose="02020603050405020304" pitchFamily="18" charset="0"/>
                          <a:cs typeface="Times New Roman" panose="02020603050405020304" pitchFamily="18" charset="0"/>
                        </a:rPr>
                        <a:t>509 484,0</a:t>
                      </a:r>
                    </a:p>
                  </a:txBody>
                  <a:tcPr marL="53505" marR="535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32795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dirty="0">
                          <a:ln>
                            <a:noFill/>
                          </a:ln>
                          <a:solidFill>
                            <a:schemeClr val="tx1"/>
                          </a:solidFill>
                          <a:effectLst/>
                          <a:latin typeface="Times New Roman" pitchFamily="18" charset="0"/>
                          <a:cs typeface="Times New Roman" pitchFamily="18" charset="0"/>
                        </a:rPr>
                        <a:t>налог на доходы физических лиц</a:t>
                      </a:r>
                    </a:p>
                  </a:txBody>
                  <a:tcPr marL="53505" marR="535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400" b="0" dirty="0">
                          <a:latin typeface="Times New Roman" panose="02020603050405020304" pitchFamily="18" charset="0"/>
                          <a:cs typeface="Times New Roman" panose="02020603050405020304" pitchFamily="18" charset="0"/>
                        </a:rPr>
                        <a:t>363 830,0</a:t>
                      </a:r>
                    </a:p>
                  </a:txBody>
                  <a:tcPr marL="53505" marR="535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400" b="0" dirty="0">
                          <a:latin typeface="Times New Roman" panose="02020603050405020304" pitchFamily="18" charset="0"/>
                          <a:cs typeface="Times New Roman" panose="02020603050405020304" pitchFamily="18" charset="0"/>
                        </a:rPr>
                        <a:t>395  136,0</a:t>
                      </a:r>
                    </a:p>
                  </a:txBody>
                  <a:tcPr marL="53505" marR="535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400" b="0" dirty="0">
                          <a:latin typeface="Times New Roman" panose="02020603050405020304" pitchFamily="18" charset="0"/>
                          <a:cs typeface="Times New Roman" panose="02020603050405020304" pitchFamily="18" charset="0"/>
                        </a:rPr>
                        <a:t>462 018,0</a:t>
                      </a:r>
                    </a:p>
                  </a:txBody>
                  <a:tcPr marL="53505" marR="535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400" b="0" dirty="0">
                          <a:latin typeface="Times New Roman" panose="02020603050405020304" pitchFamily="18" charset="0"/>
                          <a:cs typeface="Times New Roman" panose="02020603050405020304" pitchFamily="18" charset="0"/>
                        </a:rPr>
                        <a:t>487 088,0</a:t>
                      </a:r>
                    </a:p>
                  </a:txBody>
                  <a:tcPr marL="53505" marR="535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400" b="0" dirty="0">
                          <a:latin typeface="Times New Roman" panose="02020603050405020304" pitchFamily="18" charset="0"/>
                          <a:cs typeface="Times New Roman" panose="02020603050405020304" pitchFamily="18" charset="0"/>
                        </a:rPr>
                        <a:t>509 484,0</a:t>
                      </a:r>
                    </a:p>
                  </a:txBody>
                  <a:tcPr marL="53505" marR="535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60891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a:ln>
                            <a:noFill/>
                          </a:ln>
                          <a:solidFill>
                            <a:schemeClr val="tx1"/>
                          </a:solidFill>
                          <a:effectLst/>
                          <a:latin typeface="Times New Roman" pitchFamily="18" charset="0"/>
                          <a:cs typeface="Times New Roman" pitchFamily="18" charset="0"/>
                        </a:rPr>
                        <a:t>Налоги на товары (работы, услуги) реализуемые на территории Российской Федерации</a:t>
                      </a:r>
                    </a:p>
                  </a:txBody>
                  <a:tcPr marL="53505" marR="535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b="0" dirty="0">
                          <a:latin typeface="Times New Roman" panose="02020603050405020304" pitchFamily="18" charset="0"/>
                          <a:cs typeface="Times New Roman" panose="02020603050405020304" pitchFamily="18" charset="0"/>
                        </a:rPr>
                        <a:t>30 984,0</a:t>
                      </a:r>
                    </a:p>
                  </a:txBody>
                  <a:tcPr marL="53505" marR="535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b="0" dirty="0">
                          <a:latin typeface="Times New Roman" panose="02020603050405020304" pitchFamily="18" charset="0"/>
                          <a:cs typeface="Times New Roman" panose="02020603050405020304" pitchFamily="18" charset="0"/>
                        </a:rPr>
                        <a:t>35 219,0</a:t>
                      </a:r>
                    </a:p>
                  </a:txBody>
                  <a:tcPr marL="53505" marR="535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b="0" dirty="0">
                          <a:latin typeface="Times New Roman" panose="02020603050405020304" pitchFamily="18" charset="0"/>
                          <a:cs typeface="Times New Roman" panose="02020603050405020304" pitchFamily="18" charset="0"/>
                        </a:rPr>
                        <a:t>37 208,00</a:t>
                      </a:r>
                    </a:p>
                  </a:txBody>
                  <a:tcPr marL="53505" marR="535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b="0" dirty="0">
                          <a:latin typeface="Times New Roman" panose="02020603050405020304" pitchFamily="18" charset="0"/>
                          <a:cs typeface="Times New Roman" panose="02020603050405020304" pitchFamily="18" charset="0"/>
                        </a:rPr>
                        <a:t>35 783,0</a:t>
                      </a:r>
                    </a:p>
                  </a:txBody>
                  <a:tcPr marL="53505" marR="535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b="0" dirty="0">
                          <a:latin typeface="Times New Roman" panose="02020603050405020304" pitchFamily="18" charset="0"/>
                          <a:cs typeface="Times New Roman" panose="02020603050405020304" pitchFamily="18" charset="0"/>
                        </a:rPr>
                        <a:t>35 496,0</a:t>
                      </a:r>
                    </a:p>
                  </a:txBody>
                  <a:tcPr marL="53505" marR="535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38626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a:ln>
                            <a:noFill/>
                          </a:ln>
                          <a:solidFill>
                            <a:schemeClr val="tx1"/>
                          </a:solidFill>
                          <a:effectLst/>
                          <a:latin typeface="Times New Roman" pitchFamily="18" charset="0"/>
                          <a:cs typeface="Times New Roman" pitchFamily="18" charset="0"/>
                        </a:rPr>
                        <a:t>Налоги на совокупный доход</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b="0" dirty="0">
                          <a:latin typeface="Times New Roman" panose="02020603050405020304" pitchFamily="18" charset="0"/>
                          <a:cs typeface="Times New Roman" panose="02020603050405020304" pitchFamily="18" charset="0"/>
                        </a:rPr>
                        <a:t>23 110,0</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b="0" dirty="0">
                          <a:latin typeface="Times New Roman" panose="02020603050405020304" pitchFamily="18" charset="0"/>
                          <a:cs typeface="Times New Roman" panose="02020603050405020304" pitchFamily="18" charset="0"/>
                        </a:rPr>
                        <a:t>23 469,0</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b="0" dirty="0">
                          <a:latin typeface="Times New Roman" panose="02020603050405020304" pitchFamily="18" charset="0"/>
                          <a:cs typeface="Times New Roman" panose="02020603050405020304" pitchFamily="18" charset="0"/>
                        </a:rPr>
                        <a:t>18 813,0</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b="0" dirty="0">
                          <a:latin typeface="Times New Roman" panose="02020603050405020304" pitchFamily="18" charset="0"/>
                          <a:cs typeface="Times New Roman" panose="02020603050405020304" pitchFamily="18" charset="0"/>
                        </a:rPr>
                        <a:t>43 747,0</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b="0" dirty="0">
                          <a:latin typeface="Times New Roman" panose="02020603050405020304" pitchFamily="18" charset="0"/>
                          <a:cs typeface="Times New Roman" panose="02020603050405020304" pitchFamily="18" charset="0"/>
                        </a:rPr>
                        <a:t>57 937,0</a:t>
                      </a:r>
                    </a:p>
                  </a:txBody>
                  <a:tcPr marL="53505" marR="535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30445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a:ln>
                            <a:noFill/>
                          </a:ln>
                          <a:solidFill>
                            <a:schemeClr val="tx1"/>
                          </a:solidFill>
                          <a:effectLst/>
                          <a:latin typeface="Times New Roman" pitchFamily="18" charset="0"/>
                          <a:cs typeface="Times New Roman" pitchFamily="18" charset="0"/>
                        </a:rPr>
                        <a:t>Налоги на имущество, в том числе:</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b="0" dirty="0">
                          <a:latin typeface="Times New Roman" panose="02020603050405020304" pitchFamily="18" charset="0"/>
                          <a:cs typeface="Times New Roman" panose="02020603050405020304" pitchFamily="18" charset="0"/>
                        </a:rPr>
                        <a:t>57 020,0</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b="0" dirty="0">
                          <a:latin typeface="Times New Roman" panose="02020603050405020304" pitchFamily="18" charset="0"/>
                          <a:cs typeface="Times New Roman" panose="02020603050405020304" pitchFamily="18" charset="0"/>
                        </a:rPr>
                        <a:t>56 957,0</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b="0" dirty="0">
                          <a:latin typeface="Times New Roman" panose="02020603050405020304" pitchFamily="18" charset="0"/>
                          <a:cs typeface="Times New Roman" panose="02020603050405020304" pitchFamily="18" charset="0"/>
                        </a:rPr>
                        <a:t>54 480,0</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b="0" dirty="0">
                          <a:latin typeface="Times New Roman" panose="02020603050405020304" pitchFamily="18" charset="0"/>
                          <a:cs typeface="Times New Roman" panose="02020603050405020304" pitchFamily="18" charset="0"/>
                        </a:rPr>
                        <a:t>61 268,0</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b="0" dirty="0">
                          <a:latin typeface="Times New Roman" panose="02020603050405020304" pitchFamily="18" charset="0"/>
                          <a:cs typeface="Times New Roman" panose="02020603050405020304" pitchFamily="18" charset="0"/>
                        </a:rPr>
                        <a:t>61 990,00</a:t>
                      </a:r>
                    </a:p>
                  </a:txBody>
                  <a:tcPr marL="53505" marR="535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3115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dirty="0">
                          <a:ln>
                            <a:noFill/>
                          </a:ln>
                          <a:solidFill>
                            <a:schemeClr val="tx1"/>
                          </a:solidFill>
                          <a:effectLst/>
                          <a:latin typeface="Times New Roman" pitchFamily="18" charset="0"/>
                          <a:cs typeface="Times New Roman" pitchFamily="18" charset="0"/>
                        </a:rPr>
                        <a:t>налог на имущество физических лиц</a:t>
                      </a:r>
                    </a:p>
                  </a:txBody>
                  <a:tcPr marL="53505" marR="535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400" b="0" dirty="0">
                          <a:latin typeface="Times New Roman" panose="02020603050405020304" pitchFamily="18" charset="0"/>
                          <a:cs typeface="Times New Roman" panose="02020603050405020304" pitchFamily="18" charset="0"/>
                        </a:rPr>
                        <a:t>6 991,0</a:t>
                      </a:r>
                    </a:p>
                  </a:txBody>
                  <a:tcPr marL="53505" marR="535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400" b="0" dirty="0">
                          <a:latin typeface="Times New Roman" panose="02020603050405020304" pitchFamily="18" charset="0"/>
                          <a:cs typeface="Times New Roman" panose="02020603050405020304" pitchFamily="18" charset="0"/>
                        </a:rPr>
                        <a:t>8 259,0</a:t>
                      </a:r>
                    </a:p>
                  </a:txBody>
                  <a:tcPr marL="53505" marR="535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400" b="0" dirty="0">
                          <a:latin typeface="Times New Roman" panose="02020603050405020304" pitchFamily="18" charset="0"/>
                          <a:cs typeface="Times New Roman" panose="02020603050405020304" pitchFamily="18" charset="0"/>
                        </a:rPr>
                        <a:t>8 829,0</a:t>
                      </a:r>
                    </a:p>
                  </a:txBody>
                  <a:tcPr marL="53505" marR="535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400" b="0" dirty="0">
                          <a:latin typeface="Times New Roman" panose="02020603050405020304" pitchFamily="18" charset="0"/>
                          <a:cs typeface="Times New Roman" panose="02020603050405020304" pitchFamily="18" charset="0"/>
                        </a:rPr>
                        <a:t>14 449,0</a:t>
                      </a:r>
                    </a:p>
                  </a:txBody>
                  <a:tcPr marL="53505" marR="535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400" b="0" dirty="0">
                          <a:latin typeface="Times New Roman" panose="02020603050405020304" pitchFamily="18" charset="0"/>
                          <a:cs typeface="Times New Roman" panose="02020603050405020304" pitchFamily="18" charset="0"/>
                        </a:rPr>
                        <a:t>15 171,00</a:t>
                      </a:r>
                    </a:p>
                  </a:txBody>
                  <a:tcPr marL="53505" marR="535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r h="3115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dirty="0">
                          <a:ln>
                            <a:noFill/>
                          </a:ln>
                          <a:solidFill>
                            <a:schemeClr val="tx1"/>
                          </a:solidFill>
                          <a:effectLst/>
                          <a:latin typeface="Times New Roman" pitchFamily="18" charset="0"/>
                          <a:cs typeface="Times New Roman" pitchFamily="18" charset="0"/>
                        </a:rPr>
                        <a:t>земельный налог</a:t>
                      </a:r>
                    </a:p>
                  </a:txBody>
                  <a:tcPr marL="53505" marR="535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400" b="0" dirty="0">
                          <a:latin typeface="Times New Roman" panose="02020603050405020304" pitchFamily="18" charset="0"/>
                          <a:cs typeface="Times New Roman" panose="02020603050405020304" pitchFamily="18" charset="0"/>
                        </a:rPr>
                        <a:t>50 029,0</a:t>
                      </a:r>
                    </a:p>
                  </a:txBody>
                  <a:tcPr marL="53505" marR="535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400" b="0" dirty="0">
                          <a:latin typeface="Times New Roman" panose="02020603050405020304" pitchFamily="18" charset="0"/>
                          <a:cs typeface="Times New Roman" panose="02020603050405020304" pitchFamily="18" charset="0"/>
                        </a:rPr>
                        <a:t>48 698,0</a:t>
                      </a:r>
                    </a:p>
                  </a:txBody>
                  <a:tcPr marL="53505" marR="535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400" b="0" dirty="0">
                          <a:latin typeface="Times New Roman" panose="02020603050405020304" pitchFamily="18" charset="0"/>
                          <a:cs typeface="Times New Roman" panose="02020603050405020304" pitchFamily="18" charset="0"/>
                        </a:rPr>
                        <a:t>45 651,0</a:t>
                      </a:r>
                    </a:p>
                  </a:txBody>
                  <a:tcPr marL="53505" marR="535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400" b="0" dirty="0">
                          <a:latin typeface="Times New Roman" panose="02020603050405020304" pitchFamily="18" charset="0"/>
                          <a:cs typeface="Times New Roman" panose="02020603050405020304" pitchFamily="18" charset="0"/>
                        </a:rPr>
                        <a:t>46 819,0</a:t>
                      </a:r>
                    </a:p>
                  </a:txBody>
                  <a:tcPr marL="53505" marR="535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400" b="0" dirty="0">
                          <a:latin typeface="Times New Roman" panose="02020603050405020304" pitchFamily="18" charset="0"/>
                          <a:cs typeface="Times New Roman" panose="02020603050405020304" pitchFamily="18" charset="0"/>
                        </a:rPr>
                        <a:t>46 819,00</a:t>
                      </a:r>
                    </a:p>
                  </a:txBody>
                  <a:tcPr marL="53505" marR="535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8"/>
                  </a:ext>
                </a:extLst>
              </a:tr>
              <a:tr h="30445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a:ln>
                            <a:noFill/>
                          </a:ln>
                          <a:solidFill>
                            <a:schemeClr val="tx1"/>
                          </a:solidFill>
                          <a:effectLst/>
                          <a:latin typeface="Times New Roman" pitchFamily="18" charset="0"/>
                          <a:cs typeface="Times New Roman" pitchFamily="18" charset="0"/>
                        </a:rPr>
                        <a:t>Государственная пошлина</a:t>
                      </a:r>
                    </a:p>
                  </a:txBody>
                  <a:tcPr marL="53505" marR="535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b="0" dirty="0">
                          <a:latin typeface="Times New Roman" panose="02020603050405020304" pitchFamily="18" charset="0"/>
                          <a:cs typeface="Times New Roman" panose="02020603050405020304" pitchFamily="18" charset="0"/>
                        </a:rPr>
                        <a:t>4 023,0</a:t>
                      </a:r>
                    </a:p>
                  </a:txBody>
                  <a:tcPr marL="53505" marR="535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b="0" dirty="0">
                          <a:latin typeface="Times New Roman" panose="02020603050405020304" pitchFamily="18" charset="0"/>
                          <a:cs typeface="Times New Roman" panose="02020603050405020304" pitchFamily="18" charset="0"/>
                        </a:rPr>
                        <a:t>4 333,0</a:t>
                      </a:r>
                    </a:p>
                  </a:txBody>
                  <a:tcPr marL="53505" marR="535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b="0" dirty="0">
                          <a:latin typeface="Times New Roman" panose="02020603050405020304" pitchFamily="18" charset="0"/>
                          <a:cs typeface="Times New Roman" panose="02020603050405020304" pitchFamily="18" charset="0"/>
                        </a:rPr>
                        <a:t>4 292,00</a:t>
                      </a:r>
                    </a:p>
                  </a:txBody>
                  <a:tcPr marL="53505" marR="535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b="0" dirty="0">
                          <a:latin typeface="Times New Roman" panose="02020603050405020304" pitchFamily="18" charset="0"/>
                          <a:cs typeface="Times New Roman" panose="02020603050405020304" pitchFamily="18" charset="0"/>
                        </a:rPr>
                        <a:t>4 482.00</a:t>
                      </a:r>
                    </a:p>
                  </a:txBody>
                  <a:tcPr marL="53505" marR="535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b="0" dirty="0">
                          <a:latin typeface="Times New Roman" panose="02020603050405020304" pitchFamily="18" charset="0"/>
                          <a:cs typeface="Times New Roman" panose="02020603050405020304" pitchFamily="18" charset="0"/>
                        </a:rPr>
                        <a:t>4 661,00</a:t>
                      </a:r>
                    </a:p>
                  </a:txBody>
                  <a:tcPr marL="53505" marR="535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9"/>
                  </a:ext>
                </a:extLst>
              </a:tr>
              <a:tr h="82963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a:ln>
                            <a:noFill/>
                          </a:ln>
                          <a:solidFill>
                            <a:schemeClr val="tx1"/>
                          </a:solidFill>
                          <a:effectLst/>
                          <a:latin typeface="Times New Roman" pitchFamily="18" charset="0"/>
                          <a:cs typeface="Times New Roman" pitchFamily="18" charset="0"/>
                        </a:rPr>
                        <a:t>Доходы от использования имущества, находящегося в государственной и муниципальной собственности</a:t>
                      </a:r>
                    </a:p>
                  </a:txBody>
                  <a:tcPr marL="53505" marR="535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b="0" dirty="0">
                          <a:latin typeface="Times New Roman" panose="02020603050405020304" pitchFamily="18" charset="0"/>
                          <a:cs typeface="Times New Roman" panose="02020603050405020304" pitchFamily="18" charset="0"/>
                        </a:rPr>
                        <a:t>21 131,0</a:t>
                      </a:r>
                    </a:p>
                  </a:txBody>
                  <a:tcPr marL="53505" marR="535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b="0" dirty="0">
                          <a:latin typeface="Times New Roman" panose="02020603050405020304" pitchFamily="18" charset="0"/>
                          <a:cs typeface="Times New Roman" panose="02020603050405020304" pitchFamily="18" charset="0"/>
                        </a:rPr>
                        <a:t>13 954,0</a:t>
                      </a:r>
                    </a:p>
                  </a:txBody>
                  <a:tcPr marL="53505" marR="535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ru-RU" sz="1600" b="0" dirty="0">
                        <a:latin typeface="Times New Roman" panose="02020603050405020304" pitchFamily="18" charset="0"/>
                        <a:cs typeface="Times New Roman" panose="02020603050405020304" pitchFamily="18" charset="0"/>
                      </a:endParaRPr>
                    </a:p>
                    <a:p>
                      <a:r>
                        <a:rPr lang="ru-RU" sz="1600" b="0" dirty="0">
                          <a:latin typeface="Times New Roman" panose="02020603050405020304" pitchFamily="18" charset="0"/>
                          <a:cs typeface="Times New Roman" panose="02020603050405020304" pitchFamily="18" charset="0"/>
                        </a:rPr>
                        <a:t>17 352,00</a:t>
                      </a:r>
                    </a:p>
                  </a:txBody>
                  <a:tcPr marL="53505" marR="535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ru-RU" sz="1600" b="0" dirty="0">
                        <a:latin typeface="Times New Roman" panose="02020603050405020304" pitchFamily="18" charset="0"/>
                        <a:cs typeface="Times New Roman" panose="02020603050405020304" pitchFamily="18" charset="0"/>
                      </a:endParaRPr>
                    </a:p>
                    <a:p>
                      <a:r>
                        <a:rPr lang="ru-RU" sz="1600" b="0" dirty="0">
                          <a:latin typeface="Times New Roman" panose="02020603050405020304" pitchFamily="18" charset="0"/>
                          <a:cs typeface="Times New Roman" panose="02020603050405020304" pitchFamily="18" charset="0"/>
                        </a:rPr>
                        <a:t>15 752,00</a:t>
                      </a:r>
                    </a:p>
                  </a:txBody>
                  <a:tcPr marL="53505" marR="535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ru-RU" sz="1600" b="0" dirty="0">
                        <a:latin typeface="Times New Roman" panose="02020603050405020304" pitchFamily="18" charset="0"/>
                        <a:cs typeface="Times New Roman" panose="02020603050405020304" pitchFamily="18" charset="0"/>
                      </a:endParaRPr>
                    </a:p>
                    <a:p>
                      <a:r>
                        <a:rPr lang="ru-RU" sz="1600" b="0" dirty="0">
                          <a:latin typeface="Times New Roman" panose="02020603050405020304" pitchFamily="18" charset="0"/>
                          <a:cs typeface="Times New Roman" panose="02020603050405020304" pitchFamily="18" charset="0"/>
                        </a:rPr>
                        <a:t>15 744,00</a:t>
                      </a:r>
                    </a:p>
                  </a:txBody>
                  <a:tcPr marL="53505" marR="535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0"/>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graphicFrame>
        <p:nvGraphicFramePr>
          <p:cNvPr id="173130" name="Group 74"/>
          <p:cNvGraphicFramePr>
            <a:graphicFrameLocks noGrp="1"/>
          </p:cNvGraphicFramePr>
          <p:nvPr>
            <p:extLst>
              <p:ext uri="{D42A27DB-BD31-4B8C-83A1-F6EECF244321}">
                <p14:modId xmlns:p14="http://schemas.microsoft.com/office/powerpoint/2010/main" val="1188871412"/>
              </p:ext>
            </p:extLst>
          </p:nvPr>
        </p:nvGraphicFramePr>
        <p:xfrm>
          <a:off x="170916" y="95081"/>
          <a:ext cx="11434804" cy="6585536"/>
        </p:xfrm>
        <a:graphic>
          <a:graphicData uri="http://schemas.openxmlformats.org/drawingml/2006/table">
            <a:tbl>
              <a:tblPr/>
              <a:tblGrid>
                <a:gridCol w="4840183">
                  <a:extLst>
                    <a:ext uri="{9D8B030D-6E8A-4147-A177-3AD203B41FA5}">
                      <a16:colId xmlns="" xmlns:a16="http://schemas.microsoft.com/office/drawing/2014/main" val="20000"/>
                    </a:ext>
                  </a:extLst>
                </a:gridCol>
                <a:gridCol w="1224610">
                  <a:extLst>
                    <a:ext uri="{9D8B030D-6E8A-4147-A177-3AD203B41FA5}">
                      <a16:colId xmlns="" xmlns:a16="http://schemas.microsoft.com/office/drawing/2014/main" val="20001"/>
                    </a:ext>
                  </a:extLst>
                </a:gridCol>
                <a:gridCol w="1293668">
                  <a:extLst>
                    <a:ext uri="{9D8B030D-6E8A-4147-A177-3AD203B41FA5}">
                      <a16:colId xmlns="" xmlns:a16="http://schemas.microsoft.com/office/drawing/2014/main" val="20002"/>
                    </a:ext>
                  </a:extLst>
                </a:gridCol>
                <a:gridCol w="1217058">
                  <a:extLst>
                    <a:ext uri="{9D8B030D-6E8A-4147-A177-3AD203B41FA5}">
                      <a16:colId xmlns="" xmlns:a16="http://schemas.microsoft.com/office/drawing/2014/main" val="20003"/>
                    </a:ext>
                  </a:extLst>
                </a:gridCol>
                <a:gridCol w="1295405">
                  <a:extLst>
                    <a:ext uri="{9D8B030D-6E8A-4147-A177-3AD203B41FA5}">
                      <a16:colId xmlns="" xmlns:a16="http://schemas.microsoft.com/office/drawing/2014/main" val="20004"/>
                    </a:ext>
                  </a:extLst>
                </a:gridCol>
                <a:gridCol w="1563880">
                  <a:extLst>
                    <a:ext uri="{9D8B030D-6E8A-4147-A177-3AD203B41FA5}">
                      <a16:colId xmlns="" xmlns:a16="http://schemas.microsoft.com/office/drawing/2014/main" val="20005"/>
                    </a:ext>
                  </a:extLst>
                </a:gridCol>
              </a:tblGrid>
              <a:tr h="54773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a:ln>
                            <a:noFill/>
                          </a:ln>
                          <a:solidFill>
                            <a:schemeClr val="tx1"/>
                          </a:solidFill>
                          <a:effectLst/>
                          <a:latin typeface="Times New Roman" pitchFamily="18" charset="0"/>
                          <a:cs typeface="Times New Roman" pitchFamily="18" charset="0"/>
                        </a:rPr>
                        <a:t>Платежи при пользовании природными ресурсами</a:t>
                      </a:r>
                    </a:p>
                  </a:txBody>
                  <a:tcPr marL="53505" marR="535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chemeClr val="tx1"/>
                          </a:solidFill>
                          <a:effectLst/>
                          <a:latin typeface="Times New Roman" pitchFamily="18" charset="0"/>
                          <a:cs typeface="Times New Roman" pitchFamily="18" charset="0"/>
                        </a:rPr>
                        <a:t>313,0 </a:t>
                      </a:r>
                    </a:p>
                  </a:txBody>
                  <a:tcPr marL="53505" marR="535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chemeClr val="tx1"/>
                          </a:solidFill>
                          <a:effectLst/>
                          <a:latin typeface="Times New Roman" pitchFamily="18" charset="0"/>
                          <a:cs typeface="Times New Roman" pitchFamily="18" charset="0"/>
                        </a:rPr>
                        <a:t>457,0</a:t>
                      </a:r>
                    </a:p>
                  </a:txBody>
                  <a:tcPr marL="53505" marR="535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dirty="0">
                          <a:latin typeface="Times New Roman" panose="02020603050405020304" pitchFamily="18" charset="0"/>
                          <a:cs typeface="Times New Roman" panose="02020603050405020304" pitchFamily="18" charset="0"/>
                        </a:rPr>
                        <a:t>256,0</a:t>
                      </a:r>
                    </a:p>
                  </a:txBody>
                  <a:tcPr marL="53505" marR="535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dirty="0">
                          <a:latin typeface="Times New Roman" panose="02020603050405020304" pitchFamily="18" charset="0"/>
                          <a:cs typeface="Times New Roman" panose="02020603050405020304" pitchFamily="18" charset="0"/>
                        </a:rPr>
                        <a:t>256,0</a:t>
                      </a:r>
                    </a:p>
                  </a:txBody>
                  <a:tcPr marL="53505" marR="535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dirty="0">
                          <a:latin typeface="Times New Roman" panose="02020603050405020304" pitchFamily="18" charset="0"/>
                          <a:cs typeface="Times New Roman" panose="02020603050405020304" pitchFamily="18" charset="0"/>
                        </a:rPr>
                        <a:t>256,0</a:t>
                      </a:r>
                    </a:p>
                  </a:txBody>
                  <a:tcPr marL="53505" marR="535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54773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a:ln>
                            <a:noFill/>
                          </a:ln>
                          <a:solidFill>
                            <a:schemeClr val="tx1"/>
                          </a:solidFill>
                          <a:effectLst/>
                          <a:latin typeface="Times New Roman" pitchFamily="18" charset="0"/>
                          <a:cs typeface="Times New Roman" pitchFamily="18" charset="0"/>
                        </a:rPr>
                        <a:t>Доходы от оказания платных услуг (работ) и компенсации затрат государства</a:t>
                      </a:r>
                    </a:p>
                  </a:txBody>
                  <a:tcPr marL="53505" marR="535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dirty="0">
                          <a:latin typeface="Times New Roman" panose="02020603050405020304" pitchFamily="18" charset="0"/>
                          <a:cs typeface="Times New Roman" panose="02020603050405020304" pitchFamily="18" charset="0"/>
                        </a:rPr>
                        <a:t>1 512,0</a:t>
                      </a:r>
                    </a:p>
                  </a:txBody>
                  <a:tcPr marL="53505" marR="535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chemeClr val="tx1"/>
                          </a:solidFill>
                          <a:effectLst/>
                          <a:latin typeface="Times New Roman" pitchFamily="18" charset="0"/>
                          <a:cs typeface="Times New Roman" pitchFamily="18" charset="0"/>
                        </a:rPr>
                        <a:t>2 722,0</a:t>
                      </a:r>
                    </a:p>
                  </a:txBody>
                  <a:tcPr marL="53505" marR="535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dirty="0">
                          <a:latin typeface="Times New Roman" panose="02020603050405020304" pitchFamily="18" charset="0"/>
                          <a:cs typeface="Times New Roman" panose="02020603050405020304" pitchFamily="18" charset="0"/>
                        </a:rPr>
                        <a:t>1 357,0</a:t>
                      </a:r>
                    </a:p>
                  </a:txBody>
                  <a:tcPr marL="53505" marR="535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dirty="0">
                          <a:latin typeface="Times New Roman" panose="02020603050405020304" pitchFamily="18" charset="0"/>
                          <a:cs typeface="Times New Roman" panose="02020603050405020304" pitchFamily="18" charset="0"/>
                        </a:rPr>
                        <a:t>1 374,0</a:t>
                      </a:r>
                    </a:p>
                  </a:txBody>
                  <a:tcPr marL="53505" marR="535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dirty="0">
                          <a:latin typeface="Times New Roman" panose="02020603050405020304" pitchFamily="18" charset="0"/>
                          <a:cs typeface="Times New Roman" panose="02020603050405020304" pitchFamily="18" charset="0"/>
                        </a:rPr>
                        <a:t>1 380,0</a:t>
                      </a:r>
                    </a:p>
                  </a:txBody>
                  <a:tcPr marL="53505" marR="535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54773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a:ln>
                            <a:noFill/>
                          </a:ln>
                          <a:solidFill>
                            <a:schemeClr val="tx1"/>
                          </a:solidFill>
                          <a:effectLst/>
                          <a:latin typeface="Times New Roman" pitchFamily="18" charset="0"/>
                          <a:cs typeface="Times New Roman" pitchFamily="18" charset="0"/>
                        </a:rPr>
                        <a:t>Доходы от продажи материальных и нематериальных активов</a:t>
                      </a:r>
                    </a:p>
                  </a:txBody>
                  <a:tcPr marL="53505" marR="535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dirty="0">
                          <a:latin typeface="Times New Roman" panose="02020603050405020304" pitchFamily="18" charset="0"/>
                          <a:cs typeface="Times New Roman" panose="02020603050405020304" pitchFamily="18" charset="0"/>
                        </a:rPr>
                        <a:t>8 978,0</a:t>
                      </a:r>
                    </a:p>
                  </a:txBody>
                  <a:tcPr marL="53505" marR="535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chemeClr val="tx1"/>
                          </a:solidFill>
                          <a:effectLst/>
                          <a:latin typeface="Times New Roman" pitchFamily="18" charset="0"/>
                          <a:cs typeface="Times New Roman" pitchFamily="18" charset="0"/>
                        </a:rPr>
                        <a:t>8 020,0</a:t>
                      </a:r>
                    </a:p>
                  </a:txBody>
                  <a:tcPr marL="53505" marR="535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dirty="0">
                          <a:latin typeface="Times New Roman" panose="02020603050405020304" pitchFamily="18" charset="0"/>
                          <a:cs typeface="Times New Roman" panose="02020603050405020304" pitchFamily="18" charset="0"/>
                        </a:rPr>
                        <a:t>4 003,00</a:t>
                      </a:r>
                    </a:p>
                  </a:txBody>
                  <a:tcPr marL="53505" marR="535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dirty="0">
                          <a:latin typeface="Times New Roman" panose="02020603050405020304" pitchFamily="18" charset="0"/>
                          <a:cs typeface="Times New Roman" panose="02020603050405020304" pitchFamily="18" charset="0"/>
                        </a:rPr>
                        <a:t>4 507,00</a:t>
                      </a:r>
                    </a:p>
                  </a:txBody>
                  <a:tcPr marL="53505" marR="535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dirty="0">
                          <a:latin typeface="Times New Roman" panose="02020603050405020304" pitchFamily="18" charset="0"/>
                          <a:cs typeface="Times New Roman" panose="02020603050405020304" pitchFamily="18" charset="0"/>
                        </a:rPr>
                        <a:t>4 500,00</a:t>
                      </a:r>
                    </a:p>
                  </a:txBody>
                  <a:tcPr marL="53505" marR="535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29418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a:ln>
                            <a:noFill/>
                          </a:ln>
                          <a:solidFill>
                            <a:schemeClr val="tx1"/>
                          </a:solidFill>
                          <a:effectLst/>
                          <a:latin typeface="Times New Roman" pitchFamily="18" charset="0"/>
                          <a:cs typeface="Times New Roman" pitchFamily="18" charset="0"/>
                        </a:rPr>
                        <a:t>Штрафы, санкции, возмещение ущерба</a:t>
                      </a:r>
                    </a:p>
                  </a:txBody>
                  <a:tcPr marL="53505" marR="535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dirty="0">
                          <a:latin typeface="Times New Roman" panose="02020603050405020304" pitchFamily="18" charset="0"/>
                          <a:cs typeface="Times New Roman" panose="02020603050405020304" pitchFamily="18" charset="0"/>
                        </a:rPr>
                        <a:t>4 275,0</a:t>
                      </a:r>
                    </a:p>
                  </a:txBody>
                  <a:tcPr marL="53505" marR="535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chemeClr val="tx1"/>
                          </a:solidFill>
                          <a:effectLst/>
                          <a:latin typeface="Times New Roman" pitchFamily="18" charset="0"/>
                          <a:cs typeface="Times New Roman" pitchFamily="18" charset="0"/>
                        </a:rPr>
                        <a:t>2 445,0</a:t>
                      </a:r>
                    </a:p>
                  </a:txBody>
                  <a:tcPr marL="53505" marR="535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dirty="0">
                          <a:latin typeface="Times New Roman" panose="02020603050405020304" pitchFamily="18" charset="0"/>
                          <a:cs typeface="Times New Roman" panose="02020603050405020304" pitchFamily="18" charset="0"/>
                        </a:rPr>
                        <a:t>910,0</a:t>
                      </a:r>
                    </a:p>
                  </a:txBody>
                  <a:tcPr marL="53505" marR="535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dirty="0">
                          <a:latin typeface="Times New Roman" panose="02020603050405020304" pitchFamily="18" charset="0"/>
                          <a:cs typeface="Times New Roman" panose="02020603050405020304" pitchFamily="18" charset="0"/>
                        </a:rPr>
                        <a:t>910,0</a:t>
                      </a:r>
                    </a:p>
                  </a:txBody>
                  <a:tcPr marL="53505" marR="535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dirty="0">
                          <a:latin typeface="Times New Roman" panose="02020603050405020304" pitchFamily="18" charset="0"/>
                          <a:cs typeface="Times New Roman" panose="02020603050405020304" pitchFamily="18" charset="0"/>
                        </a:rPr>
                        <a:t>910,0</a:t>
                      </a:r>
                    </a:p>
                  </a:txBody>
                  <a:tcPr marL="53505" marR="535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51258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a:ln>
                            <a:noFill/>
                          </a:ln>
                          <a:solidFill>
                            <a:schemeClr val="tx1"/>
                          </a:solidFill>
                          <a:effectLst/>
                          <a:latin typeface="Times New Roman" pitchFamily="18" charset="0"/>
                          <a:cs typeface="Times New Roman" pitchFamily="18" charset="0"/>
                        </a:rPr>
                        <a:t>Прочие неналоговые доходы</a:t>
                      </a:r>
                    </a:p>
                  </a:txBody>
                  <a:tcPr marL="53505" marR="535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dirty="0">
                          <a:latin typeface="Times New Roman" panose="02020603050405020304" pitchFamily="18" charset="0"/>
                          <a:cs typeface="Times New Roman" panose="02020603050405020304" pitchFamily="18" charset="0"/>
                        </a:rPr>
                        <a:t>302,0</a:t>
                      </a:r>
                    </a:p>
                  </a:txBody>
                  <a:tcPr marL="53505" marR="535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chemeClr val="tx1"/>
                          </a:solidFill>
                          <a:effectLst/>
                          <a:latin typeface="Times New Roman" pitchFamily="18" charset="0"/>
                          <a:cs typeface="Times New Roman" pitchFamily="18" charset="0"/>
                        </a:rPr>
                        <a:t>311,00</a:t>
                      </a:r>
                    </a:p>
                  </a:txBody>
                  <a:tcPr marL="53505" marR="535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dirty="0">
                          <a:latin typeface="Times New Roman" panose="02020603050405020304" pitchFamily="18" charset="0"/>
                          <a:cs typeface="Times New Roman" panose="02020603050405020304" pitchFamily="18" charset="0"/>
                        </a:rPr>
                        <a:t>15,00</a:t>
                      </a:r>
                    </a:p>
                  </a:txBody>
                  <a:tcPr marL="53505" marR="535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dirty="0">
                          <a:latin typeface="Times New Roman" panose="02020603050405020304" pitchFamily="18" charset="0"/>
                          <a:cs typeface="Times New Roman" panose="02020603050405020304" pitchFamily="18" charset="0"/>
                        </a:rPr>
                        <a:t>15,00</a:t>
                      </a:r>
                    </a:p>
                  </a:txBody>
                  <a:tcPr marL="53505" marR="535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dirty="0">
                          <a:latin typeface="Times New Roman" panose="02020603050405020304" pitchFamily="18" charset="0"/>
                          <a:cs typeface="Times New Roman" panose="02020603050405020304" pitchFamily="18" charset="0"/>
                        </a:rPr>
                        <a:t>15,00</a:t>
                      </a:r>
                    </a:p>
                  </a:txBody>
                  <a:tcPr marL="53505" marR="535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48687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a:ln>
                            <a:noFill/>
                          </a:ln>
                          <a:solidFill>
                            <a:schemeClr val="tx1"/>
                          </a:solidFill>
                          <a:effectLst/>
                          <a:latin typeface="Times New Roman" pitchFamily="18" charset="0"/>
                          <a:cs typeface="Times New Roman" pitchFamily="18" charset="0"/>
                        </a:rPr>
                        <a:t>Безвозмездные поступления</a:t>
                      </a:r>
                    </a:p>
                  </a:txBody>
                  <a:tcPr marL="53505" marR="535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dirty="0">
                          <a:latin typeface="Times New Roman" panose="02020603050405020304" pitchFamily="18" charset="0"/>
                          <a:cs typeface="Times New Roman" panose="02020603050405020304" pitchFamily="18" charset="0"/>
                        </a:rPr>
                        <a:t>1 020 492,0</a:t>
                      </a:r>
                    </a:p>
                  </a:txBody>
                  <a:tcPr marL="53505" marR="535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chemeClr val="tx1"/>
                          </a:solidFill>
                          <a:effectLst/>
                          <a:latin typeface="Times New Roman" pitchFamily="18" charset="0"/>
                          <a:cs typeface="Times New Roman" pitchFamily="18" charset="0"/>
                        </a:rPr>
                        <a:t>1 313 283,0</a:t>
                      </a:r>
                    </a:p>
                  </a:txBody>
                  <a:tcPr marL="53505" marR="535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dirty="0">
                          <a:latin typeface="Times New Roman" panose="02020603050405020304" pitchFamily="18" charset="0"/>
                          <a:cs typeface="Times New Roman" panose="02020603050405020304" pitchFamily="18" charset="0"/>
                        </a:rPr>
                        <a:t>987 767,64</a:t>
                      </a:r>
                    </a:p>
                  </a:txBody>
                  <a:tcPr marL="53505" marR="535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dirty="0">
                          <a:latin typeface="Times New Roman" panose="02020603050405020304" pitchFamily="18" charset="0"/>
                          <a:cs typeface="Times New Roman" panose="02020603050405020304" pitchFamily="18" charset="0"/>
                        </a:rPr>
                        <a:t>1 026 558,17</a:t>
                      </a:r>
                    </a:p>
                  </a:txBody>
                  <a:tcPr marL="53505" marR="535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dirty="0">
                          <a:latin typeface="Times New Roman" panose="02020603050405020304" pitchFamily="18" charset="0"/>
                          <a:cs typeface="Times New Roman" panose="02020603050405020304" pitchFamily="18" charset="0"/>
                        </a:rPr>
                        <a:t>779 975,04</a:t>
                      </a:r>
                    </a:p>
                  </a:txBody>
                  <a:tcPr marL="53505" marR="535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54773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a:ln>
                            <a:noFill/>
                          </a:ln>
                          <a:solidFill>
                            <a:schemeClr val="tx1"/>
                          </a:solidFill>
                          <a:effectLst/>
                          <a:latin typeface="Times New Roman" pitchFamily="18" charset="0"/>
                          <a:cs typeface="Times New Roman" pitchFamily="18" charset="0"/>
                        </a:rPr>
                        <a:t>Дотация на выравнивание бюджетной обеспеченности </a:t>
                      </a:r>
                    </a:p>
                  </a:txBody>
                  <a:tcPr marL="53505" marR="535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dirty="0">
                          <a:latin typeface="Times New Roman" panose="02020603050405020304" pitchFamily="18" charset="0"/>
                          <a:cs typeface="Times New Roman" panose="02020603050405020304" pitchFamily="18" charset="0"/>
                        </a:rPr>
                        <a:t>236 334,00</a:t>
                      </a:r>
                    </a:p>
                  </a:txBody>
                  <a:tcPr marL="53505" marR="535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chemeClr val="tx1"/>
                          </a:solidFill>
                          <a:effectLst/>
                          <a:latin typeface="Times New Roman" pitchFamily="18" charset="0"/>
                          <a:cs typeface="Times New Roman" pitchFamily="18" charset="0"/>
                        </a:rPr>
                        <a:t>526 724,0</a:t>
                      </a:r>
                    </a:p>
                  </a:txBody>
                  <a:tcPr marL="53505" marR="535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dirty="0">
                          <a:latin typeface="Times New Roman" panose="02020603050405020304" pitchFamily="18" charset="0"/>
                          <a:cs typeface="Times New Roman" panose="02020603050405020304" pitchFamily="18" charset="0"/>
                        </a:rPr>
                        <a:t>383 056,0</a:t>
                      </a:r>
                    </a:p>
                  </a:txBody>
                  <a:tcPr marL="53505" marR="535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dirty="0">
                          <a:latin typeface="Times New Roman" panose="02020603050405020304" pitchFamily="18" charset="0"/>
                          <a:cs typeface="Times New Roman" panose="02020603050405020304" pitchFamily="18" charset="0"/>
                        </a:rPr>
                        <a:t>335 393,0</a:t>
                      </a:r>
                    </a:p>
                  </a:txBody>
                  <a:tcPr marL="53505" marR="535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dirty="0">
                          <a:latin typeface="Times New Roman" panose="02020603050405020304" pitchFamily="18" charset="0"/>
                          <a:cs typeface="Times New Roman" panose="02020603050405020304" pitchFamily="18" charset="0"/>
                        </a:rPr>
                        <a:t>314 530,0</a:t>
                      </a:r>
                    </a:p>
                  </a:txBody>
                  <a:tcPr marL="53505" marR="535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54773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a:ln>
                            <a:noFill/>
                          </a:ln>
                          <a:solidFill>
                            <a:schemeClr val="tx1"/>
                          </a:solidFill>
                          <a:effectLst/>
                          <a:latin typeface="Times New Roman" pitchFamily="18" charset="0"/>
                          <a:cs typeface="Times New Roman" pitchFamily="18" charset="0"/>
                        </a:rPr>
                        <a:t>Субсидии бюджетам бюджетной системы Российской Федерации </a:t>
                      </a:r>
                    </a:p>
                  </a:txBody>
                  <a:tcPr marL="53505" marR="535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dirty="0">
                          <a:latin typeface="Times New Roman" panose="02020603050405020304" pitchFamily="18" charset="0"/>
                          <a:cs typeface="Times New Roman" panose="02020603050405020304" pitchFamily="18" charset="0"/>
                        </a:rPr>
                        <a:t>231 042,0</a:t>
                      </a:r>
                    </a:p>
                  </a:txBody>
                  <a:tcPr marL="53505" marR="535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chemeClr val="tx1"/>
                          </a:solidFill>
                          <a:effectLst/>
                          <a:latin typeface="Times New Roman" pitchFamily="18" charset="0"/>
                          <a:cs typeface="Times New Roman" pitchFamily="18" charset="0"/>
                        </a:rPr>
                        <a:t>314 894,0</a:t>
                      </a:r>
                    </a:p>
                  </a:txBody>
                  <a:tcPr marL="53505" marR="535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dirty="0">
                          <a:latin typeface="Times New Roman" panose="02020603050405020304" pitchFamily="18" charset="0"/>
                          <a:cs typeface="Times New Roman" panose="02020603050405020304" pitchFamily="18" charset="0"/>
                        </a:rPr>
                        <a:t>160 759,64</a:t>
                      </a:r>
                    </a:p>
                  </a:txBody>
                  <a:tcPr marL="53505" marR="535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dirty="0">
                          <a:latin typeface="Times New Roman" panose="02020603050405020304" pitchFamily="18" charset="0"/>
                          <a:cs typeface="Times New Roman" panose="02020603050405020304" pitchFamily="18" charset="0"/>
                        </a:rPr>
                        <a:t>282 026,17</a:t>
                      </a:r>
                    </a:p>
                  </a:txBody>
                  <a:tcPr marL="53505" marR="535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dirty="0">
                          <a:latin typeface="Times New Roman" panose="02020603050405020304" pitchFamily="18" charset="0"/>
                          <a:cs typeface="Times New Roman" panose="02020603050405020304" pitchFamily="18" charset="0"/>
                        </a:rPr>
                        <a:t>60 468,04</a:t>
                      </a:r>
                    </a:p>
                  </a:txBody>
                  <a:tcPr marL="53505" marR="535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r h="54773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a:ln>
                            <a:noFill/>
                          </a:ln>
                          <a:solidFill>
                            <a:schemeClr val="tx1"/>
                          </a:solidFill>
                          <a:effectLst/>
                          <a:latin typeface="Times New Roman" pitchFamily="18" charset="0"/>
                          <a:cs typeface="Times New Roman" pitchFamily="18" charset="0"/>
                        </a:rPr>
                        <a:t>Субвенции бюджетам субъектов Российской Федерации и муниципальных образований</a:t>
                      </a:r>
                    </a:p>
                  </a:txBody>
                  <a:tcPr marL="53505" marR="535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dirty="0">
                          <a:latin typeface="Times New Roman" panose="02020603050405020304" pitchFamily="18" charset="0"/>
                          <a:cs typeface="Times New Roman" panose="02020603050405020304" pitchFamily="18" charset="0"/>
                        </a:rPr>
                        <a:t>425 895,0</a:t>
                      </a:r>
                    </a:p>
                  </a:txBody>
                  <a:tcPr marL="53505" marR="535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chemeClr val="tx1"/>
                          </a:solidFill>
                          <a:effectLst/>
                          <a:latin typeface="Times New Roman" pitchFamily="18" charset="0"/>
                          <a:cs typeface="Times New Roman" pitchFamily="18" charset="0"/>
                        </a:rPr>
                        <a:t>435 129,0</a:t>
                      </a:r>
                    </a:p>
                  </a:txBody>
                  <a:tcPr marL="53505" marR="535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dirty="0">
                          <a:latin typeface="Times New Roman" panose="02020603050405020304" pitchFamily="18" charset="0"/>
                          <a:cs typeface="Times New Roman" panose="02020603050405020304" pitchFamily="18" charset="0"/>
                        </a:rPr>
                        <a:t>409 422,0</a:t>
                      </a:r>
                    </a:p>
                  </a:txBody>
                  <a:tcPr marL="53505" marR="535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dirty="0">
                          <a:latin typeface="Times New Roman" panose="02020603050405020304" pitchFamily="18" charset="0"/>
                          <a:cs typeface="Times New Roman" panose="02020603050405020304" pitchFamily="18" charset="0"/>
                        </a:rPr>
                        <a:t>408 139,0</a:t>
                      </a:r>
                    </a:p>
                  </a:txBody>
                  <a:tcPr marL="53505" marR="535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dirty="0">
                          <a:latin typeface="Times New Roman" panose="02020603050405020304" pitchFamily="18" charset="0"/>
                          <a:cs typeface="Times New Roman" panose="02020603050405020304" pitchFamily="18" charset="0"/>
                        </a:rPr>
                        <a:t>404 977,0</a:t>
                      </a:r>
                    </a:p>
                  </a:txBody>
                  <a:tcPr marL="53505" marR="535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8"/>
                  </a:ext>
                </a:extLst>
              </a:tr>
              <a:tr h="7688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a:ln>
                            <a:noFill/>
                          </a:ln>
                          <a:solidFill>
                            <a:schemeClr val="tx1"/>
                          </a:solidFill>
                          <a:effectLst/>
                          <a:latin typeface="Times New Roman" pitchFamily="18" charset="0"/>
                          <a:cs typeface="Times New Roman" pitchFamily="18" charset="0"/>
                        </a:rPr>
                        <a:t>Иные межбюджетные трансферты </a:t>
                      </a:r>
                    </a:p>
                  </a:txBody>
                  <a:tcPr marL="53505" marR="535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dirty="0">
                          <a:latin typeface="Times New Roman" panose="02020603050405020304" pitchFamily="18" charset="0"/>
                          <a:cs typeface="Times New Roman" panose="02020603050405020304" pitchFamily="18" charset="0"/>
                        </a:rPr>
                        <a:t>131 711,0</a:t>
                      </a:r>
                    </a:p>
                  </a:txBody>
                  <a:tcPr marL="53505" marR="535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chemeClr val="tx1"/>
                          </a:solidFill>
                          <a:effectLst/>
                          <a:latin typeface="Times New Roman" pitchFamily="18" charset="0"/>
                          <a:cs typeface="Times New Roman" pitchFamily="18" charset="0"/>
                        </a:rPr>
                        <a:t>36 536,0</a:t>
                      </a:r>
                    </a:p>
                  </a:txBody>
                  <a:tcPr marL="53505" marR="535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34 530,0</a:t>
                      </a:r>
                    </a:p>
                  </a:txBody>
                  <a:tcPr marL="53505" marR="535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1 000,0</a:t>
                      </a:r>
                    </a:p>
                  </a:txBody>
                  <a:tcPr marL="53505" marR="535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ru-RU" sz="1600" dirty="0">
                        <a:latin typeface="Times New Roman" panose="02020603050405020304" pitchFamily="18" charset="0"/>
                        <a:cs typeface="Times New Roman" panose="02020603050405020304" pitchFamily="18" charset="0"/>
                      </a:endParaRPr>
                    </a:p>
                  </a:txBody>
                  <a:tcPr marL="53505" marR="535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9"/>
                  </a:ext>
                </a:extLst>
              </a:tr>
              <a:tr h="54773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a:ln>
                            <a:noFill/>
                          </a:ln>
                          <a:solidFill>
                            <a:schemeClr val="tx1"/>
                          </a:solidFill>
                          <a:effectLst/>
                          <a:latin typeface="Times New Roman" pitchFamily="18" charset="0"/>
                          <a:cs typeface="Times New Roman" pitchFamily="18" charset="0"/>
                        </a:rPr>
                        <a:t>Возврат остатков субсидий, субвенций и иных межбюджетных трансфертов </a:t>
                      </a:r>
                    </a:p>
                  </a:txBody>
                  <a:tcPr marL="53505" marR="535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dirty="0">
                          <a:latin typeface="Times New Roman" panose="02020603050405020304" pitchFamily="18" charset="0"/>
                          <a:cs typeface="Times New Roman" panose="02020603050405020304" pitchFamily="18" charset="0"/>
                        </a:rPr>
                        <a:t>-4 489,5</a:t>
                      </a:r>
                    </a:p>
                  </a:txBody>
                  <a:tcPr marL="53505" marR="535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chemeClr val="tx1"/>
                          </a:solidFill>
                          <a:effectLst/>
                          <a:latin typeface="Times New Roman" pitchFamily="18" charset="0"/>
                          <a:cs typeface="Times New Roman" pitchFamily="18" charset="0"/>
                        </a:rPr>
                        <a:t>- 3 064,0 </a:t>
                      </a:r>
                    </a:p>
                  </a:txBody>
                  <a:tcPr marL="53505" marR="535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ru-RU" sz="1600" dirty="0">
                        <a:latin typeface="Times New Roman" panose="02020603050405020304" pitchFamily="18" charset="0"/>
                        <a:cs typeface="Times New Roman" panose="02020603050405020304" pitchFamily="18" charset="0"/>
                      </a:endParaRPr>
                    </a:p>
                  </a:txBody>
                  <a:tcPr marL="53505" marR="535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ru-RU" sz="1600" dirty="0">
                        <a:latin typeface="Times New Roman" panose="02020603050405020304" pitchFamily="18" charset="0"/>
                        <a:cs typeface="Times New Roman" panose="02020603050405020304" pitchFamily="18" charset="0"/>
                      </a:endParaRPr>
                    </a:p>
                  </a:txBody>
                  <a:tcPr marL="53505" marR="535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ru-RU" sz="1600" dirty="0">
                        <a:latin typeface="Times New Roman" panose="02020603050405020304" pitchFamily="18" charset="0"/>
                        <a:cs typeface="Times New Roman" panose="02020603050405020304" pitchFamily="18" charset="0"/>
                      </a:endParaRPr>
                    </a:p>
                  </a:txBody>
                  <a:tcPr marL="53505" marR="535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0"/>
                  </a:ext>
                </a:extLst>
              </a:tr>
              <a:tr h="68253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a:ln>
                            <a:noFill/>
                          </a:ln>
                          <a:solidFill>
                            <a:schemeClr val="tx1"/>
                          </a:solidFill>
                          <a:effectLst/>
                          <a:latin typeface="Times New Roman" pitchFamily="18" charset="0"/>
                          <a:cs typeface="Times New Roman" pitchFamily="18" charset="0"/>
                        </a:rPr>
                        <a:t>Всего доходов</a:t>
                      </a:r>
                    </a:p>
                  </a:txBody>
                  <a:tcPr marL="53505" marR="535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dirty="0">
                          <a:latin typeface="Times New Roman" panose="02020603050405020304" pitchFamily="18" charset="0"/>
                          <a:cs typeface="Times New Roman" panose="02020603050405020304" pitchFamily="18" charset="0"/>
                        </a:rPr>
                        <a:t>1 535 981,0</a:t>
                      </a:r>
                    </a:p>
                  </a:txBody>
                  <a:tcPr marL="53505" marR="535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chemeClr val="tx1"/>
                          </a:solidFill>
                          <a:effectLst/>
                          <a:latin typeface="Times New Roman" pitchFamily="18" charset="0"/>
                          <a:cs typeface="Times New Roman" pitchFamily="18" charset="0"/>
                        </a:rPr>
                        <a:t>1 853 433,0</a:t>
                      </a:r>
                    </a:p>
                  </a:txBody>
                  <a:tcPr marL="53505" marR="535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dirty="0">
                          <a:latin typeface="Times New Roman" panose="02020603050405020304" pitchFamily="18" charset="0"/>
                          <a:cs typeface="Times New Roman" panose="02020603050405020304" pitchFamily="18" charset="0"/>
                        </a:rPr>
                        <a:t>1 588 471,64</a:t>
                      </a:r>
                    </a:p>
                  </a:txBody>
                  <a:tcPr marL="53505" marR="535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dirty="0">
                          <a:latin typeface="Times New Roman" panose="02020603050405020304" pitchFamily="18" charset="0"/>
                          <a:cs typeface="Times New Roman" panose="02020603050405020304" pitchFamily="18" charset="0"/>
                        </a:rPr>
                        <a:t>1 681 740,17</a:t>
                      </a:r>
                    </a:p>
                  </a:txBody>
                  <a:tcPr marL="53505" marR="535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600" dirty="0">
                          <a:latin typeface="Times New Roman" panose="02020603050405020304" pitchFamily="18" charset="0"/>
                          <a:cs typeface="Times New Roman" panose="02020603050405020304" pitchFamily="18" charset="0"/>
                        </a:rPr>
                        <a:t>1 472 348,04</a:t>
                      </a:r>
                    </a:p>
                  </a:txBody>
                  <a:tcPr marL="53505" marR="535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1"/>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30250" y="286603"/>
            <a:ext cx="9025429" cy="296201"/>
          </a:xfrm>
        </p:spPr>
        <p:txBody>
          <a:bodyPr>
            <a:noAutofit/>
          </a:bodyPr>
          <a:lstStyle/>
          <a:p>
            <a:pPr algn="ctr"/>
            <a:r>
              <a:rPr lang="ru-RU" sz="2400" b="1" dirty="0">
                <a:solidFill>
                  <a:schemeClr val="tx1"/>
                </a:solidFill>
                <a:latin typeface="Times New Roman" panose="02020603050405020304" pitchFamily="18" charset="0"/>
                <a:cs typeface="Times New Roman" panose="02020603050405020304" pitchFamily="18" charset="0"/>
              </a:rPr>
              <a:t>Доходы на душу населения по городским округам </a:t>
            </a:r>
          </a:p>
        </p:txBody>
      </p:sp>
      <p:sp>
        <p:nvSpPr>
          <p:cNvPr id="3" name="Объект 2"/>
          <p:cNvSpPr>
            <a:spLocks noGrp="1"/>
          </p:cNvSpPr>
          <p:nvPr>
            <p:ph idx="1"/>
          </p:nvPr>
        </p:nvSpPr>
        <p:spPr/>
        <p:txBody>
          <a:bodyPr/>
          <a:lstStyle/>
          <a:p>
            <a:r>
              <a:rPr lang="ru-RU" dirty="0"/>
              <a:t> </a:t>
            </a:r>
          </a:p>
        </p:txBody>
      </p:sp>
      <p:graphicFrame>
        <p:nvGraphicFramePr>
          <p:cNvPr id="9" name="Таблица 8"/>
          <p:cNvGraphicFramePr>
            <a:graphicFrameLocks noGrp="1"/>
          </p:cNvGraphicFramePr>
          <p:nvPr>
            <p:extLst>
              <p:ext uri="{D42A27DB-BD31-4B8C-83A1-F6EECF244321}">
                <p14:modId xmlns:p14="http://schemas.microsoft.com/office/powerpoint/2010/main" val="389638846"/>
              </p:ext>
            </p:extLst>
          </p:nvPr>
        </p:nvGraphicFramePr>
        <p:xfrm>
          <a:off x="946555" y="803867"/>
          <a:ext cx="10817679" cy="5447182"/>
        </p:xfrm>
        <a:graphic>
          <a:graphicData uri="http://schemas.openxmlformats.org/drawingml/2006/table">
            <a:tbl>
              <a:tblPr firstRow="1" bandRow="1">
                <a:tableStyleId>{5C22544A-7EE6-4342-B048-85BDC9FD1C3A}</a:tableStyleId>
              </a:tblPr>
              <a:tblGrid>
                <a:gridCol w="1987564">
                  <a:extLst>
                    <a:ext uri="{9D8B030D-6E8A-4147-A177-3AD203B41FA5}">
                      <a16:colId xmlns="" xmlns:a16="http://schemas.microsoft.com/office/drawing/2014/main" val="20000"/>
                    </a:ext>
                  </a:extLst>
                </a:gridCol>
                <a:gridCol w="823965">
                  <a:extLst>
                    <a:ext uri="{9D8B030D-6E8A-4147-A177-3AD203B41FA5}">
                      <a16:colId xmlns="" xmlns:a16="http://schemas.microsoft.com/office/drawing/2014/main" val="20001"/>
                    </a:ext>
                  </a:extLst>
                </a:gridCol>
                <a:gridCol w="1105318">
                  <a:extLst>
                    <a:ext uri="{9D8B030D-6E8A-4147-A177-3AD203B41FA5}">
                      <a16:colId xmlns="" xmlns:a16="http://schemas.microsoft.com/office/drawing/2014/main" val="20002"/>
                    </a:ext>
                  </a:extLst>
                </a:gridCol>
                <a:gridCol w="1085222">
                  <a:extLst>
                    <a:ext uri="{9D8B030D-6E8A-4147-A177-3AD203B41FA5}">
                      <a16:colId xmlns="" xmlns:a16="http://schemas.microsoft.com/office/drawing/2014/main" val="20003"/>
                    </a:ext>
                  </a:extLst>
                </a:gridCol>
                <a:gridCol w="813917">
                  <a:extLst>
                    <a:ext uri="{9D8B030D-6E8A-4147-A177-3AD203B41FA5}">
                      <a16:colId xmlns="" xmlns:a16="http://schemas.microsoft.com/office/drawing/2014/main" val="20004"/>
                    </a:ext>
                  </a:extLst>
                </a:gridCol>
                <a:gridCol w="1205802">
                  <a:extLst>
                    <a:ext uri="{9D8B030D-6E8A-4147-A177-3AD203B41FA5}">
                      <a16:colId xmlns="" xmlns:a16="http://schemas.microsoft.com/office/drawing/2014/main" val="20005"/>
                    </a:ext>
                  </a:extLst>
                </a:gridCol>
                <a:gridCol w="924448">
                  <a:extLst>
                    <a:ext uri="{9D8B030D-6E8A-4147-A177-3AD203B41FA5}">
                      <a16:colId xmlns="" xmlns:a16="http://schemas.microsoft.com/office/drawing/2014/main" val="20006"/>
                    </a:ext>
                  </a:extLst>
                </a:gridCol>
                <a:gridCol w="811530">
                  <a:extLst>
                    <a:ext uri="{9D8B030D-6E8A-4147-A177-3AD203B41FA5}">
                      <a16:colId xmlns="" xmlns:a16="http://schemas.microsoft.com/office/drawing/2014/main" val="20007"/>
                    </a:ext>
                  </a:extLst>
                </a:gridCol>
                <a:gridCol w="954593">
                  <a:extLst>
                    <a:ext uri="{9D8B030D-6E8A-4147-A177-3AD203B41FA5}">
                      <a16:colId xmlns="" xmlns:a16="http://schemas.microsoft.com/office/drawing/2014/main" val="20008"/>
                    </a:ext>
                  </a:extLst>
                </a:gridCol>
                <a:gridCol w="1105320">
                  <a:extLst>
                    <a:ext uri="{9D8B030D-6E8A-4147-A177-3AD203B41FA5}">
                      <a16:colId xmlns="" xmlns:a16="http://schemas.microsoft.com/office/drawing/2014/main" val="20009"/>
                    </a:ext>
                  </a:extLst>
                </a:gridCol>
              </a:tblGrid>
              <a:tr h="348559">
                <a:tc>
                  <a:txBody>
                    <a:bodyPr/>
                    <a:lstStyle/>
                    <a:p>
                      <a:endParaRPr lang="ru-RU" sz="1800" i="0" dirty="0">
                        <a:latin typeface="Times New Roman" panose="02020603050405020304" pitchFamily="18" charset="0"/>
                        <a:cs typeface="Times New Roman" panose="02020603050405020304" pitchFamily="18" charset="0"/>
                      </a:endParaRPr>
                    </a:p>
                  </a:txBody>
                  <a:tcPr>
                    <a:solidFill>
                      <a:schemeClr val="accent3">
                        <a:lumMod val="60000"/>
                        <a:lumOff val="40000"/>
                      </a:schemeClr>
                    </a:solidFill>
                  </a:tcPr>
                </a:tc>
                <a:tc gridSpan="3">
                  <a:txBody>
                    <a:bodyPr/>
                    <a:lstStyle/>
                    <a:p>
                      <a:pPr algn="ctr"/>
                      <a:r>
                        <a:rPr lang="ru-RU" sz="1800" i="0" dirty="0">
                          <a:solidFill>
                            <a:schemeClr val="tx1"/>
                          </a:solidFill>
                          <a:latin typeface="Times New Roman" panose="02020603050405020304" pitchFamily="18" charset="0"/>
                          <a:cs typeface="Times New Roman" panose="02020603050405020304" pitchFamily="18" charset="0"/>
                        </a:rPr>
                        <a:t>2021 год</a:t>
                      </a:r>
                    </a:p>
                  </a:txBody>
                  <a:tcPr>
                    <a:solidFill>
                      <a:schemeClr val="accent3">
                        <a:lumMod val="60000"/>
                        <a:lumOff val="40000"/>
                      </a:schemeClr>
                    </a:solidFill>
                  </a:tcPr>
                </a:tc>
                <a:tc hMerge="1">
                  <a:txBody>
                    <a:bodyPr/>
                    <a:lstStyle/>
                    <a:p>
                      <a:endParaRPr lang="ru-RU" sz="1400" dirty="0">
                        <a:latin typeface="Times New Roman" panose="02020603050405020304" pitchFamily="18" charset="0"/>
                        <a:cs typeface="Times New Roman" panose="02020603050405020304" pitchFamily="18" charset="0"/>
                      </a:endParaRPr>
                    </a:p>
                  </a:txBody>
                  <a:tcPr/>
                </a:tc>
                <a:tc hMerge="1">
                  <a:txBody>
                    <a:bodyPr/>
                    <a:lstStyle/>
                    <a:p>
                      <a:endParaRPr lang="ru-RU" sz="1400" dirty="0">
                        <a:latin typeface="Times New Roman" panose="02020603050405020304" pitchFamily="18" charset="0"/>
                        <a:cs typeface="Times New Roman" panose="02020603050405020304" pitchFamily="18" charset="0"/>
                      </a:endParaRPr>
                    </a:p>
                  </a:txBody>
                  <a:tcPr/>
                </a:tc>
                <a:tc gridSpan="3">
                  <a:txBody>
                    <a:bodyPr/>
                    <a:lstStyle/>
                    <a:p>
                      <a:pPr algn="ctr"/>
                      <a:r>
                        <a:rPr lang="ru-RU" sz="1800" i="0" dirty="0">
                          <a:solidFill>
                            <a:schemeClr val="tx1"/>
                          </a:solidFill>
                          <a:latin typeface="Times New Roman" panose="02020603050405020304" pitchFamily="18" charset="0"/>
                          <a:cs typeface="Times New Roman" panose="02020603050405020304" pitchFamily="18" charset="0"/>
                        </a:rPr>
                        <a:t>2022 год</a:t>
                      </a:r>
                    </a:p>
                  </a:txBody>
                  <a:tcPr>
                    <a:solidFill>
                      <a:schemeClr val="accent3">
                        <a:lumMod val="60000"/>
                        <a:lumOff val="40000"/>
                      </a:schemeClr>
                    </a:solidFill>
                  </a:tcPr>
                </a:tc>
                <a:tc hMerge="1">
                  <a:txBody>
                    <a:bodyPr/>
                    <a:lstStyle/>
                    <a:p>
                      <a:endParaRPr lang="ru-RU" sz="1400" dirty="0">
                        <a:latin typeface="Times New Roman" panose="02020603050405020304" pitchFamily="18" charset="0"/>
                        <a:cs typeface="Times New Roman" panose="02020603050405020304" pitchFamily="18" charset="0"/>
                      </a:endParaRPr>
                    </a:p>
                  </a:txBody>
                  <a:tcPr/>
                </a:tc>
                <a:tc hMerge="1">
                  <a:txBody>
                    <a:bodyPr/>
                    <a:lstStyle/>
                    <a:p>
                      <a:endParaRPr lang="ru-RU" sz="1400" dirty="0">
                        <a:latin typeface="Times New Roman" panose="02020603050405020304" pitchFamily="18" charset="0"/>
                        <a:cs typeface="Times New Roman" panose="02020603050405020304" pitchFamily="18" charset="0"/>
                      </a:endParaRPr>
                    </a:p>
                  </a:txBody>
                  <a:tcPr/>
                </a:tc>
                <a:tc gridSpan="3">
                  <a:txBody>
                    <a:bodyPr/>
                    <a:lstStyle/>
                    <a:p>
                      <a:pPr algn="ctr"/>
                      <a:r>
                        <a:rPr lang="ru-RU" sz="1800" i="0" dirty="0">
                          <a:solidFill>
                            <a:schemeClr val="tx1"/>
                          </a:solidFill>
                          <a:latin typeface="Times New Roman" panose="02020603050405020304" pitchFamily="18" charset="0"/>
                          <a:cs typeface="Times New Roman" panose="02020603050405020304" pitchFamily="18" charset="0"/>
                        </a:rPr>
                        <a:t>2023 год</a:t>
                      </a:r>
                    </a:p>
                  </a:txBody>
                  <a:tcPr>
                    <a:solidFill>
                      <a:schemeClr val="accent3">
                        <a:lumMod val="60000"/>
                        <a:lumOff val="40000"/>
                      </a:schemeClr>
                    </a:solidFill>
                  </a:tcPr>
                </a:tc>
                <a:tc hMerge="1">
                  <a:txBody>
                    <a:bodyPr/>
                    <a:lstStyle/>
                    <a:p>
                      <a:endParaRPr lang="ru-RU" sz="1400" dirty="0">
                        <a:latin typeface="Times New Roman" panose="02020603050405020304" pitchFamily="18" charset="0"/>
                        <a:cs typeface="Times New Roman" panose="02020603050405020304" pitchFamily="18" charset="0"/>
                      </a:endParaRPr>
                    </a:p>
                  </a:txBody>
                  <a:tcPr/>
                </a:tc>
                <a:tc hMerge="1">
                  <a:txBody>
                    <a:bodyPr/>
                    <a:lstStyle/>
                    <a:p>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0"/>
                  </a:ext>
                </a:extLst>
              </a:tr>
              <a:tr h="1143668">
                <a:tc>
                  <a:txBody>
                    <a:bodyPr/>
                    <a:lstStyle/>
                    <a:p>
                      <a:endParaRPr lang="ru-RU" sz="1800" i="0" dirty="0">
                        <a:latin typeface="Times New Roman" panose="02020603050405020304" pitchFamily="18" charset="0"/>
                        <a:cs typeface="Times New Roman" panose="02020603050405020304" pitchFamily="18" charset="0"/>
                      </a:endParaRPr>
                    </a:p>
                  </a:txBody>
                  <a:tcPr>
                    <a:solidFill>
                      <a:schemeClr val="accent3">
                        <a:lumMod val="60000"/>
                        <a:lumOff val="40000"/>
                      </a:schemeClr>
                    </a:solidFill>
                  </a:tcPr>
                </a:tc>
                <a:tc>
                  <a:txBody>
                    <a:bodyPr/>
                    <a:lstStyle/>
                    <a:p>
                      <a:r>
                        <a:rPr lang="ru-RU" sz="1800" i="0" dirty="0">
                          <a:latin typeface="Times New Roman" panose="02020603050405020304" pitchFamily="18" charset="0"/>
                          <a:cs typeface="Times New Roman" panose="02020603050405020304" pitchFamily="18" charset="0"/>
                        </a:rPr>
                        <a:t>Всего</a:t>
                      </a:r>
                    </a:p>
                  </a:txBody>
                  <a:tcPr>
                    <a:solidFill>
                      <a:schemeClr val="accent3">
                        <a:lumMod val="60000"/>
                        <a:lumOff val="40000"/>
                      </a:schemeClr>
                    </a:solidFill>
                  </a:tcPr>
                </a:tc>
                <a:tc>
                  <a:txBody>
                    <a:bodyPr/>
                    <a:lstStyle/>
                    <a:p>
                      <a:r>
                        <a:rPr lang="ru-RU" sz="1800" i="0" dirty="0">
                          <a:latin typeface="Times New Roman" panose="02020603050405020304" pitchFamily="18" charset="0"/>
                          <a:cs typeface="Times New Roman" panose="02020603050405020304" pitchFamily="18" charset="0"/>
                        </a:rPr>
                        <a:t>Налоговые</a:t>
                      </a:r>
                      <a:r>
                        <a:rPr lang="ru-RU" sz="1800" i="0" baseline="0" dirty="0">
                          <a:latin typeface="Times New Roman" panose="02020603050405020304" pitchFamily="18" charset="0"/>
                          <a:cs typeface="Times New Roman" panose="02020603050405020304" pitchFamily="18" charset="0"/>
                        </a:rPr>
                        <a:t> и неналоговые доходы</a:t>
                      </a:r>
                      <a:endParaRPr lang="ru-RU" sz="1800" i="0" dirty="0">
                        <a:latin typeface="Times New Roman" panose="02020603050405020304" pitchFamily="18" charset="0"/>
                        <a:cs typeface="Times New Roman" panose="02020603050405020304" pitchFamily="18" charset="0"/>
                      </a:endParaRPr>
                    </a:p>
                  </a:txBody>
                  <a:tcPr>
                    <a:solidFill>
                      <a:schemeClr val="accent3">
                        <a:lumMod val="60000"/>
                        <a:lumOff val="40000"/>
                      </a:schemeClr>
                    </a:solidFill>
                  </a:tcPr>
                </a:tc>
                <a:tc>
                  <a:txBody>
                    <a:bodyPr/>
                    <a:lstStyle/>
                    <a:p>
                      <a:r>
                        <a:rPr lang="ru-RU" sz="1800" i="0" dirty="0">
                          <a:latin typeface="Times New Roman" panose="02020603050405020304" pitchFamily="18" charset="0"/>
                          <a:cs typeface="Times New Roman" panose="02020603050405020304" pitchFamily="18" charset="0"/>
                        </a:rPr>
                        <a:t>Безвозмездные поступления</a:t>
                      </a:r>
                    </a:p>
                  </a:txBody>
                  <a:tcPr>
                    <a:solidFill>
                      <a:schemeClr val="accent3">
                        <a:lumMod val="60000"/>
                        <a:lumOff val="40000"/>
                      </a:schemeClr>
                    </a:solidFill>
                  </a:tcPr>
                </a:tc>
                <a:tc>
                  <a:txBody>
                    <a:bodyPr/>
                    <a:lstStyle/>
                    <a:p>
                      <a:r>
                        <a:rPr lang="ru-RU" sz="1800" i="0" dirty="0">
                          <a:latin typeface="Times New Roman" panose="02020603050405020304" pitchFamily="18" charset="0"/>
                          <a:cs typeface="Times New Roman" panose="02020603050405020304" pitchFamily="18" charset="0"/>
                        </a:rPr>
                        <a:t>Всего</a:t>
                      </a:r>
                    </a:p>
                  </a:txBody>
                  <a:tcPr>
                    <a:solidFill>
                      <a:schemeClr val="accent3">
                        <a:lumMod val="60000"/>
                        <a:lumOff val="40000"/>
                      </a:schemeClr>
                    </a:solidFill>
                  </a:tcPr>
                </a:tc>
                <a:tc>
                  <a:txBody>
                    <a:bodyPr/>
                    <a:lstStyle/>
                    <a:p>
                      <a:r>
                        <a:rPr lang="ru-RU" sz="1800" i="0" dirty="0">
                          <a:latin typeface="Times New Roman" panose="02020603050405020304" pitchFamily="18" charset="0"/>
                          <a:cs typeface="Times New Roman" panose="02020603050405020304" pitchFamily="18" charset="0"/>
                        </a:rPr>
                        <a:t>Налоговые и неналоговые доходы</a:t>
                      </a:r>
                    </a:p>
                    <a:p>
                      <a:endParaRPr lang="ru-RU" sz="1800" i="0" dirty="0">
                        <a:latin typeface="Times New Roman" panose="02020603050405020304" pitchFamily="18" charset="0"/>
                        <a:cs typeface="Times New Roman" panose="02020603050405020304" pitchFamily="18" charset="0"/>
                      </a:endParaRPr>
                    </a:p>
                  </a:txBody>
                  <a:tcPr>
                    <a:solidFill>
                      <a:schemeClr val="accent3">
                        <a:lumMod val="60000"/>
                        <a:lumOff val="40000"/>
                      </a:schemeClr>
                    </a:solidFill>
                  </a:tcPr>
                </a:tc>
                <a:tc>
                  <a:txBody>
                    <a:bodyPr/>
                    <a:lstStyle/>
                    <a:p>
                      <a:r>
                        <a:rPr lang="ru-RU" sz="1800" i="0" dirty="0">
                          <a:latin typeface="Times New Roman" panose="02020603050405020304" pitchFamily="18" charset="0"/>
                          <a:cs typeface="Times New Roman" panose="02020603050405020304" pitchFamily="18" charset="0"/>
                        </a:rPr>
                        <a:t>Безвозмездные поступления</a:t>
                      </a:r>
                    </a:p>
                    <a:p>
                      <a:endParaRPr lang="ru-RU" sz="1800" i="0" dirty="0">
                        <a:latin typeface="Times New Roman" panose="02020603050405020304" pitchFamily="18" charset="0"/>
                        <a:cs typeface="Times New Roman" panose="02020603050405020304" pitchFamily="18" charset="0"/>
                      </a:endParaRPr>
                    </a:p>
                  </a:txBody>
                  <a:tcPr>
                    <a:solidFill>
                      <a:schemeClr val="accent3">
                        <a:lumMod val="60000"/>
                        <a:lumOff val="40000"/>
                      </a:schemeClr>
                    </a:solidFill>
                  </a:tcPr>
                </a:tc>
                <a:tc>
                  <a:txBody>
                    <a:bodyPr/>
                    <a:lstStyle/>
                    <a:p>
                      <a:r>
                        <a:rPr lang="ru-RU" sz="1800" i="0" dirty="0">
                          <a:latin typeface="Times New Roman" panose="02020603050405020304" pitchFamily="18" charset="0"/>
                          <a:cs typeface="Times New Roman" panose="02020603050405020304" pitchFamily="18" charset="0"/>
                        </a:rPr>
                        <a:t>Всего</a:t>
                      </a:r>
                    </a:p>
                  </a:txBody>
                  <a:tcPr>
                    <a:solidFill>
                      <a:schemeClr val="accent3">
                        <a:lumMod val="60000"/>
                        <a:lumOff val="40000"/>
                      </a:schemeClr>
                    </a:solidFill>
                  </a:tcPr>
                </a:tc>
                <a:tc>
                  <a:txBody>
                    <a:bodyPr/>
                    <a:lstStyle/>
                    <a:p>
                      <a:r>
                        <a:rPr lang="ru-RU" sz="1800" i="0" dirty="0">
                          <a:latin typeface="Times New Roman" panose="02020603050405020304" pitchFamily="18" charset="0"/>
                          <a:cs typeface="Times New Roman" panose="02020603050405020304" pitchFamily="18" charset="0"/>
                        </a:rPr>
                        <a:t>Налоговые и неналоговые доходы</a:t>
                      </a:r>
                    </a:p>
                    <a:p>
                      <a:endParaRPr lang="ru-RU" sz="1800" i="0" dirty="0">
                        <a:latin typeface="Times New Roman" panose="02020603050405020304" pitchFamily="18" charset="0"/>
                        <a:cs typeface="Times New Roman" panose="02020603050405020304" pitchFamily="18" charset="0"/>
                      </a:endParaRPr>
                    </a:p>
                  </a:txBody>
                  <a:tcPr>
                    <a:solidFill>
                      <a:schemeClr val="accent3">
                        <a:lumMod val="60000"/>
                        <a:lumOff val="40000"/>
                      </a:schemeClr>
                    </a:solidFill>
                  </a:tcPr>
                </a:tc>
                <a:tc>
                  <a:txBody>
                    <a:bodyPr/>
                    <a:lstStyle/>
                    <a:p>
                      <a:r>
                        <a:rPr lang="ru-RU" sz="1800" i="0" dirty="0" err="1">
                          <a:latin typeface="Times New Roman" panose="02020603050405020304" pitchFamily="18" charset="0"/>
                          <a:cs typeface="Times New Roman" panose="02020603050405020304" pitchFamily="18" charset="0"/>
                        </a:rPr>
                        <a:t>Безвозмезд</a:t>
                      </a:r>
                      <a:endParaRPr lang="ru-RU" sz="1800" i="0" dirty="0">
                        <a:latin typeface="Times New Roman" panose="02020603050405020304" pitchFamily="18" charset="0"/>
                        <a:cs typeface="Times New Roman" panose="02020603050405020304" pitchFamily="18" charset="0"/>
                      </a:endParaRPr>
                    </a:p>
                    <a:p>
                      <a:r>
                        <a:rPr lang="ru-RU" sz="1800" i="0" dirty="0" err="1">
                          <a:latin typeface="Times New Roman" panose="02020603050405020304" pitchFamily="18" charset="0"/>
                          <a:cs typeface="Times New Roman" panose="02020603050405020304" pitchFamily="18" charset="0"/>
                        </a:rPr>
                        <a:t>ные</a:t>
                      </a:r>
                      <a:r>
                        <a:rPr lang="ru-RU" sz="1800" i="0" dirty="0">
                          <a:latin typeface="Times New Roman" panose="02020603050405020304" pitchFamily="18" charset="0"/>
                          <a:cs typeface="Times New Roman" panose="02020603050405020304" pitchFamily="18" charset="0"/>
                        </a:rPr>
                        <a:t> поступления</a:t>
                      </a:r>
                    </a:p>
                    <a:p>
                      <a:endParaRPr lang="ru-RU" sz="1800" i="0" dirty="0">
                        <a:latin typeface="Times New Roman" panose="02020603050405020304" pitchFamily="18" charset="0"/>
                        <a:cs typeface="Times New Roman" panose="02020603050405020304" pitchFamily="18" charset="0"/>
                      </a:endParaRPr>
                    </a:p>
                  </a:txBody>
                  <a:tcPr>
                    <a:solidFill>
                      <a:schemeClr val="accent3">
                        <a:lumMod val="60000"/>
                        <a:lumOff val="40000"/>
                      </a:schemeClr>
                    </a:solidFill>
                  </a:tcPr>
                </a:tc>
                <a:extLst>
                  <a:ext uri="{0D108BD9-81ED-4DB2-BD59-A6C34878D82A}">
                    <a16:rowId xmlns="" xmlns:a16="http://schemas.microsoft.com/office/drawing/2014/main" val="10001"/>
                  </a:ext>
                </a:extLst>
              </a:tr>
              <a:tr h="689505">
                <a:tc>
                  <a:txBody>
                    <a:bodyPr/>
                    <a:lstStyle/>
                    <a:p>
                      <a:r>
                        <a:rPr lang="ru-RU" sz="1800" b="1" i="0" dirty="0" err="1">
                          <a:latin typeface="Times New Roman" panose="02020603050405020304" pitchFamily="18" charset="0"/>
                          <a:cs typeface="Times New Roman" panose="02020603050405020304" pitchFamily="18" charset="0"/>
                        </a:rPr>
                        <a:t>го</a:t>
                      </a:r>
                      <a:r>
                        <a:rPr lang="ru-RU" sz="1800" b="1" i="0" baseline="0" dirty="0">
                          <a:latin typeface="Times New Roman" panose="02020603050405020304" pitchFamily="18" charset="0"/>
                          <a:cs typeface="Times New Roman" panose="02020603050405020304" pitchFamily="18" charset="0"/>
                        </a:rPr>
                        <a:t> Серебряные Пруды</a:t>
                      </a:r>
                      <a:endParaRPr lang="ru-RU" sz="1800" b="1" i="0" dirty="0">
                        <a:latin typeface="Times New Roman" panose="02020603050405020304" pitchFamily="18" charset="0"/>
                        <a:cs typeface="Times New Roman" panose="02020603050405020304" pitchFamily="18" charset="0"/>
                      </a:endParaRPr>
                    </a:p>
                  </a:txBody>
                  <a:tcPr>
                    <a:solidFill>
                      <a:schemeClr val="accent3">
                        <a:lumMod val="60000"/>
                        <a:lumOff val="40000"/>
                      </a:schemeClr>
                    </a:solidFill>
                  </a:tcPr>
                </a:tc>
                <a:tc>
                  <a:txBody>
                    <a:bodyPr/>
                    <a:lstStyle/>
                    <a:p>
                      <a:r>
                        <a:rPr lang="ru-RU" sz="1800" b="0" i="0" dirty="0">
                          <a:latin typeface="Times New Roman" panose="02020603050405020304" pitchFamily="18" charset="0"/>
                          <a:cs typeface="Times New Roman" panose="02020603050405020304" pitchFamily="18" charset="0"/>
                        </a:rPr>
                        <a:t>62 403</a:t>
                      </a:r>
                    </a:p>
                  </a:txBody>
                  <a:tcPr>
                    <a:solidFill>
                      <a:schemeClr val="accent3">
                        <a:lumMod val="60000"/>
                        <a:lumOff val="40000"/>
                      </a:schemeClr>
                    </a:solidFill>
                  </a:tcPr>
                </a:tc>
                <a:tc>
                  <a:txBody>
                    <a:bodyPr/>
                    <a:lstStyle/>
                    <a:p>
                      <a:r>
                        <a:rPr lang="ru-RU" sz="1800" i="0" dirty="0">
                          <a:latin typeface="Times New Roman" panose="02020603050405020304" pitchFamily="18" charset="0"/>
                          <a:cs typeface="Times New Roman" panose="02020603050405020304" pitchFamily="18" charset="0"/>
                        </a:rPr>
                        <a:t>23 599</a:t>
                      </a:r>
                    </a:p>
                  </a:txBody>
                  <a:tcPr>
                    <a:solidFill>
                      <a:schemeClr val="accent3">
                        <a:lumMod val="60000"/>
                        <a:lumOff val="40000"/>
                      </a:schemeClr>
                    </a:solidFill>
                  </a:tcPr>
                </a:tc>
                <a:tc>
                  <a:txBody>
                    <a:bodyPr/>
                    <a:lstStyle/>
                    <a:p>
                      <a:r>
                        <a:rPr lang="ru-RU" sz="1800" i="0" dirty="0">
                          <a:latin typeface="Times New Roman" panose="02020603050405020304" pitchFamily="18" charset="0"/>
                          <a:cs typeface="Times New Roman" panose="02020603050405020304" pitchFamily="18" charset="0"/>
                        </a:rPr>
                        <a:t>38 804</a:t>
                      </a:r>
                    </a:p>
                  </a:txBody>
                  <a:tcPr>
                    <a:solidFill>
                      <a:schemeClr val="accent3">
                        <a:lumMod val="60000"/>
                        <a:lumOff val="40000"/>
                      </a:schemeClr>
                    </a:solidFill>
                  </a:tcPr>
                </a:tc>
                <a:tc>
                  <a:txBody>
                    <a:bodyPr/>
                    <a:lstStyle/>
                    <a:p>
                      <a:r>
                        <a:rPr lang="ru-RU" sz="1800" i="0" dirty="0">
                          <a:latin typeface="Times New Roman" panose="02020603050405020304" pitchFamily="18" charset="0"/>
                          <a:cs typeface="Times New Roman" panose="02020603050405020304" pitchFamily="18" charset="0"/>
                        </a:rPr>
                        <a:t>66 067</a:t>
                      </a:r>
                    </a:p>
                  </a:txBody>
                  <a:tcPr>
                    <a:solidFill>
                      <a:schemeClr val="accent3">
                        <a:lumMod val="60000"/>
                        <a:lumOff val="40000"/>
                      </a:schemeClr>
                    </a:solidFill>
                  </a:tcPr>
                </a:tc>
                <a:tc>
                  <a:txBody>
                    <a:bodyPr/>
                    <a:lstStyle/>
                    <a:p>
                      <a:r>
                        <a:rPr lang="ru-RU" sz="1800" i="0" dirty="0">
                          <a:latin typeface="Times New Roman" panose="02020603050405020304" pitchFamily="18" charset="0"/>
                          <a:cs typeface="Times New Roman" panose="02020603050405020304" pitchFamily="18" charset="0"/>
                        </a:rPr>
                        <a:t>25 738</a:t>
                      </a:r>
                    </a:p>
                  </a:txBody>
                  <a:tcPr>
                    <a:solidFill>
                      <a:schemeClr val="accent3">
                        <a:lumMod val="60000"/>
                        <a:lumOff val="40000"/>
                      </a:schemeClr>
                    </a:solidFill>
                  </a:tcPr>
                </a:tc>
                <a:tc>
                  <a:txBody>
                    <a:bodyPr/>
                    <a:lstStyle/>
                    <a:p>
                      <a:r>
                        <a:rPr lang="ru-RU" sz="1800" i="0" dirty="0">
                          <a:latin typeface="Times New Roman" panose="02020603050405020304" pitchFamily="18" charset="0"/>
                          <a:cs typeface="Times New Roman" panose="02020603050405020304" pitchFamily="18" charset="0"/>
                        </a:rPr>
                        <a:t>40 328</a:t>
                      </a:r>
                    </a:p>
                  </a:txBody>
                  <a:tcPr>
                    <a:solidFill>
                      <a:schemeClr val="accent3">
                        <a:lumMod val="60000"/>
                        <a:lumOff val="40000"/>
                      </a:schemeClr>
                    </a:solidFill>
                  </a:tcPr>
                </a:tc>
                <a:tc>
                  <a:txBody>
                    <a:bodyPr/>
                    <a:lstStyle/>
                    <a:p>
                      <a:r>
                        <a:rPr lang="ru-RU" sz="1800" i="0" dirty="0">
                          <a:latin typeface="Times New Roman" panose="02020603050405020304" pitchFamily="18" charset="0"/>
                          <a:cs typeface="Times New Roman" panose="02020603050405020304" pitchFamily="18" charset="0"/>
                        </a:rPr>
                        <a:t>57841</a:t>
                      </a:r>
                    </a:p>
                  </a:txBody>
                  <a:tcPr>
                    <a:solidFill>
                      <a:schemeClr val="accent3">
                        <a:lumMod val="60000"/>
                        <a:lumOff val="40000"/>
                      </a:schemeClr>
                    </a:solidFill>
                  </a:tcPr>
                </a:tc>
                <a:tc>
                  <a:txBody>
                    <a:bodyPr/>
                    <a:lstStyle/>
                    <a:p>
                      <a:r>
                        <a:rPr lang="ru-RU" sz="1800" i="0" dirty="0">
                          <a:latin typeface="Times New Roman" panose="02020603050405020304" pitchFamily="18" charset="0"/>
                          <a:cs typeface="Times New Roman" panose="02020603050405020304" pitchFamily="18" charset="0"/>
                        </a:rPr>
                        <a:t>27200</a:t>
                      </a:r>
                    </a:p>
                  </a:txBody>
                  <a:tcPr>
                    <a:solidFill>
                      <a:schemeClr val="accent3">
                        <a:lumMod val="60000"/>
                        <a:lumOff val="40000"/>
                      </a:schemeClr>
                    </a:solidFill>
                  </a:tcPr>
                </a:tc>
                <a:tc>
                  <a:txBody>
                    <a:bodyPr/>
                    <a:lstStyle/>
                    <a:p>
                      <a:r>
                        <a:rPr lang="ru-RU" sz="1800" i="0" dirty="0">
                          <a:latin typeface="Times New Roman" panose="02020603050405020304" pitchFamily="18" charset="0"/>
                          <a:cs typeface="Times New Roman" panose="02020603050405020304" pitchFamily="18" charset="0"/>
                        </a:rPr>
                        <a:t>30641</a:t>
                      </a:r>
                    </a:p>
                  </a:txBody>
                  <a:tcPr>
                    <a:solidFill>
                      <a:schemeClr val="accent3">
                        <a:lumMod val="60000"/>
                        <a:lumOff val="40000"/>
                      </a:schemeClr>
                    </a:solidFill>
                  </a:tcPr>
                </a:tc>
                <a:extLst>
                  <a:ext uri="{0D108BD9-81ED-4DB2-BD59-A6C34878D82A}">
                    <a16:rowId xmlns="" xmlns:a16="http://schemas.microsoft.com/office/drawing/2014/main" val="10002"/>
                  </a:ext>
                </a:extLst>
              </a:tr>
              <a:tr h="311509">
                <a:tc>
                  <a:txBody>
                    <a:bodyPr/>
                    <a:lstStyle/>
                    <a:p>
                      <a:r>
                        <a:rPr lang="ru-RU" sz="1800" i="0" dirty="0" err="1">
                          <a:latin typeface="Times New Roman" panose="02020603050405020304" pitchFamily="18" charset="0"/>
                          <a:cs typeface="Times New Roman" panose="02020603050405020304" pitchFamily="18" charset="0"/>
                        </a:rPr>
                        <a:t>го</a:t>
                      </a:r>
                      <a:r>
                        <a:rPr lang="ru-RU" sz="1800" i="0" dirty="0">
                          <a:latin typeface="Times New Roman" panose="02020603050405020304" pitchFamily="18" charset="0"/>
                          <a:cs typeface="Times New Roman" panose="02020603050405020304" pitchFamily="18" charset="0"/>
                        </a:rPr>
                        <a:t> Луховицы</a:t>
                      </a:r>
                    </a:p>
                  </a:txBody>
                  <a:tcPr>
                    <a:solidFill>
                      <a:schemeClr val="accent3">
                        <a:lumMod val="60000"/>
                        <a:lumOff val="40000"/>
                      </a:schemeClr>
                    </a:solidFill>
                  </a:tcPr>
                </a:tc>
                <a:tc>
                  <a:txBody>
                    <a:bodyPr/>
                    <a:lstStyle/>
                    <a:p>
                      <a:r>
                        <a:rPr lang="ru-RU" sz="1800" b="0" i="0" dirty="0">
                          <a:latin typeface="Times New Roman" panose="02020603050405020304" pitchFamily="18" charset="0"/>
                          <a:cs typeface="Times New Roman" panose="02020603050405020304" pitchFamily="18" charset="0"/>
                        </a:rPr>
                        <a:t>45054</a:t>
                      </a:r>
                    </a:p>
                  </a:txBody>
                  <a:tcPr>
                    <a:solidFill>
                      <a:schemeClr val="accent3">
                        <a:lumMod val="60000"/>
                        <a:lumOff val="40000"/>
                      </a:schemeClr>
                    </a:solidFill>
                  </a:tcPr>
                </a:tc>
                <a:tc>
                  <a:txBody>
                    <a:bodyPr/>
                    <a:lstStyle/>
                    <a:p>
                      <a:r>
                        <a:rPr lang="ru-RU" sz="1800" i="0" dirty="0">
                          <a:latin typeface="Times New Roman" panose="02020603050405020304" pitchFamily="18" charset="0"/>
                          <a:cs typeface="Times New Roman" panose="02020603050405020304" pitchFamily="18" charset="0"/>
                        </a:rPr>
                        <a:t>25856</a:t>
                      </a:r>
                    </a:p>
                  </a:txBody>
                  <a:tcPr>
                    <a:solidFill>
                      <a:schemeClr val="accent3">
                        <a:lumMod val="60000"/>
                        <a:lumOff val="40000"/>
                      </a:schemeClr>
                    </a:solidFill>
                  </a:tcPr>
                </a:tc>
                <a:tc>
                  <a:txBody>
                    <a:bodyPr/>
                    <a:lstStyle/>
                    <a:p>
                      <a:r>
                        <a:rPr lang="ru-RU" sz="1800" i="0" dirty="0">
                          <a:latin typeface="Times New Roman" panose="02020603050405020304" pitchFamily="18" charset="0"/>
                          <a:cs typeface="Times New Roman" panose="02020603050405020304" pitchFamily="18" charset="0"/>
                        </a:rPr>
                        <a:t>19198</a:t>
                      </a:r>
                    </a:p>
                  </a:txBody>
                  <a:tcPr>
                    <a:solidFill>
                      <a:schemeClr val="accent3">
                        <a:lumMod val="60000"/>
                        <a:lumOff val="40000"/>
                      </a:schemeClr>
                    </a:solidFill>
                  </a:tcPr>
                </a:tc>
                <a:tc>
                  <a:txBody>
                    <a:bodyPr/>
                    <a:lstStyle/>
                    <a:p>
                      <a:r>
                        <a:rPr lang="ru-RU" sz="1800" i="0" dirty="0">
                          <a:latin typeface="Times New Roman" panose="02020603050405020304" pitchFamily="18" charset="0"/>
                          <a:cs typeface="Times New Roman" panose="02020603050405020304" pitchFamily="18" charset="0"/>
                        </a:rPr>
                        <a:t>58747</a:t>
                      </a:r>
                    </a:p>
                  </a:txBody>
                  <a:tcPr>
                    <a:solidFill>
                      <a:schemeClr val="accent3">
                        <a:lumMod val="60000"/>
                        <a:lumOff val="40000"/>
                      </a:schemeClr>
                    </a:solidFill>
                  </a:tcPr>
                </a:tc>
                <a:tc>
                  <a:txBody>
                    <a:bodyPr/>
                    <a:lstStyle/>
                    <a:p>
                      <a:r>
                        <a:rPr lang="ru-RU" sz="1800" i="0" dirty="0">
                          <a:latin typeface="Times New Roman" panose="02020603050405020304" pitchFamily="18" charset="0"/>
                          <a:cs typeface="Times New Roman" panose="02020603050405020304" pitchFamily="18" charset="0"/>
                        </a:rPr>
                        <a:t>24310</a:t>
                      </a:r>
                    </a:p>
                  </a:txBody>
                  <a:tcPr>
                    <a:solidFill>
                      <a:schemeClr val="accent3">
                        <a:lumMod val="60000"/>
                        <a:lumOff val="40000"/>
                      </a:schemeClr>
                    </a:solidFill>
                  </a:tcPr>
                </a:tc>
                <a:tc>
                  <a:txBody>
                    <a:bodyPr/>
                    <a:lstStyle/>
                    <a:p>
                      <a:r>
                        <a:rPr lang="ru-RU" sz="1800" i="0" dirty="0">
                          <a:latin typeface="Times New Roman" panose="02020603050405020304" pitchFamily="18" charset="0"/>
                          <a:cs typeface="Times New Roman" panose="02020603050405020304" pitchFamily="18" charset="0"/>
                        </a:rPr>
                        <a:t>19697</a:t>
                      </a:r>
                    </a:p>
                  </a:txBody>
                  <a:tcPr>
                    <a:solidFill>
                      <a:schemeClr val="accent3">
                        <a:lumMod val="60000"/>
                        <a:lumOff val="40000"/>
                      </a:schemeClr>
                    </a:solidFill>
                  </a:tcPr>
                </a:tc>
                <a:tc>
                  <a:txBody>
                    <a:bodyPr/>
                    <a:lstStyle/>
                    <a:p>
                      <a:r>
                        <a:rPr lang="ru-RU" sz="1800" i="0" dirty="0">
                          <a:latin typeface="Times New Roman" panose="02020603050405020304" pitchFamily="18" charset="0"/>
                          <a:cs typeface="Times New Roman" panose="02020603050405020304" pitchFamily="18" charset="0"/>
                        </a:rPr>
                        <a:t>43123</a:t>
                      </a:r>
                    </a:p>
                  </a:txBody>
                  <a:tcPr>
                    <a:solidFill>
                      <a:schemeClr val="accent3">
                        <a:lumMod val="60000"/>
                        <a:lumOff val="40000"/>
                      </a:schemeClr>
                    </a:solidFill>
                  </a:tcPr>
                </a:tc>
                <a:tc>
                  <a:txBody>
                    <a:bodyPr/>
                    <a:lstStyle/>
                    <a:p>
                      <a:r>
                        <a:rPr lang="ru-RU" sz="1800" i="0" dirty="0">
                          <a:latin typeface="Times New Roman" panose="02020603050405020304" pitchFamily="18" charset="0"/>
                          <a:cs typeface="Times New Roman" panose="02020603050405020304" pitchFamily="18" charset="0"/>
                        </a:rPr>
                        <a:t>24075</a:t>
                      </a:r>
                    </a:p>
                  </a:txBody>
                  <a:tcPr>
                    <a:solidFill>
                      <a:schemeClr val="accent3">
                        <a:lumMod val="60000"/>
                        <a:lumOff val="40000"/>
                      </a:schemeClr>
                    </a:solidFill>
                  </a:tcPr>
                </a:tc>
                <a:tc>
                  <a:txBody>
                    <a:bodyPr/>
                    <a:lstStyle/>
                    <a:p>
                      <a:r>
                        <a:rPr lang="ru-RU" sz="1800" i="0" dirty="0">
                          <a:latin typeface="Times New Roman" panose="02020603050405020304" pitchFamily="18" charset="0"/>
                          <a:cs typeface="Times New Roman" panose="02020603050405020304" pitchFamily="18" charset="0"/>
                        </a:rPr>
                        <a:t>19048</a:t>
                      </a:r>
                    </a:p>
                  </a:txBody>
                  <a:tcPr>
                    <a:solidFill>
                      <a:schemeClr val="accent3">
                        <a:lumMod val="60000"/>
                        <a:lumOff val="40000"/>
                      </a:schemeClr>
                    </a:solidFill>
                  </a:tcPr>
                </a:tc>
                <a:extLst>
                  <a:ext uri="{0D108BD9-81ED-4DB2-BD59-A6C34878D82A}">
                    <a16:rowId xmlns="" xmlns:a16="http://schemas.microsoft.com/office/drawing/2014/main" val="10003"/>
                  </a:ext>
                </a:extLst>
              </a:tr>
              <a:tr h="311509">
                <a:tc>
                  <a:txBody>
                    <a:bodyPr/>
                    <a:lstStyle/>
                    <a:p>
                      <a:r>
                        <a:rPr lang="ru-RU" sz="1800" i="0" dirty="0" err="1">
                          <a:latin typeface="Times New Roman" panose="02020603050405020304" pitchFamily="18" charset="0"/>
                          <a:cs typeface="Times New Roman" panose="02020603050405020304" pitchFamily="18" charset="0"/>
                        </a:rPr>
                        <a:t>Го</a:t>
                      </a:r>
                      <a:r>
                        <a:rPr lang="ru-RU" sz="1800" i="0" dirty="0">
                          <a:latin typeface="Times New Roman" panose="02020603050405020304" pitchFamily="18" charset="0"/>
                          <a:cs typeface="Times New Roman" panose="02020603050405020304" pitchFamily="18" charset="0"/>
                        </a:rPr>
                        <a:t> Шаховская</a:t>
                      </a:r>
                    </a:p>
                  </a:txBody>
                  <a:tcPr>
                    <a:solidFill>
                      <a:schemeClr val="accent3">
                        <a:lumMod val="60000"/>
                        <a:lumOff val="40000"/>
                      </a:schemeClr>
                    </a:solidFill>
                  </a:tcPr>
                </a:tc>
                <a:tc>
                  <a:txBody>
                    <a:bodyPr/>
                    <a:lstStyle/>
                    <a:p>
                      <a:r>
                        <a:rPr lang="ru-RU" sz="1800" b="0" i="0" dirty="0">
                          <a:latin typeface="Times New Roman" panose="02020603050405020304" pitchFamily="18" charset="0"/>
                          <a:cs typeface="Times New Roman" panose="02020603050405020304" pitchFamily="18" charset="0"/>
                        </a:rPr>
                        <a:t>69900</a:t>
                      </a:r>
                    </a:p>
                  </a:txBody>
                  <a:tcPr>
                    <a:solidFill>
                      <a:schemeClr val="accent3">
                        <a:lumMod val="60000"/>
                        <a:lumOff val="40000"/>
                      </a:schemeClr>
                    </a:solidFill>
                  </a:tcPr>
                </a:tc>
                <a:tc>
                  <a:txBody>
                    <a:bodyPr/>
                    <a:lstStyle/>
                    <a:p>
                      <a:r>
                        <a:rPr lang="ru-RU" sz="1800" i="0" dirty="0">
                          <a:latin typeface="Times New Roman" panose="02020603050405020304" pitchFamily="18" charset="0"/>
                          <a:cs typeface="Times New Roman" panose="02020603050405020304" pitchFamily="18" charset="0"/>
                        </a:rPr>
                        <a:t>27559</a:t>
                      </a:r>
                    </a:p>
                  </a:txBody>
                  <a:tcPr>
                    <a:solidFill>
                      <a:schemeClr val="accent3">
                        <a:lumMod val="60000"/>
                        <a:lumOff val="40000"/>
                      </a:schemeClr>
                    </a:solidFill>
                  </a:tcPr>
                </a:tc>
                <a:tc>
                  <a:txBody>
                    <a:bodyPr/>
                    <a:lstStyle/>
                    <a:p>
                      <a:r>
                        <a:rPr lang="ru-RU" sz="1800" i="0" dirty="0">
                          <a:latin typeface="Times New Roman" panose="02020603050405020304" pitchFamily="18" charset="0"/>
                          <a:cs typeface="Times New Roman" panose="02020603050405020304" pitchFamily="18" charset="0"/>
                        </a:rPr>
                        <a:t>42341</a:t>
                      </a:r>
                    </a:p>
                  </a:txBody>
                  <a:tcPr>
                    <a:solidFill>
                      <a:schemeClr val="accent3">
                        <a:lumMod val="60000"/>
                        <a:lumOff val="40000"/>
                      </a:schemeClr>
                    </a:solidFill>
                  </a:tcPr>
                </a:tc>
                <a:tc>
                  <a:txBody>
                    <a:bodyPr/>
                    <a:lstStyle/>
                    <a:p>
                      <a:r>
                        <a:rPr lang="ru-RU" sz="1800" i="0" dirty="0">
                          <a:latin typeface="Times New Roman" panose="02020603050405020304" pitchFamily="18" charset="0"/>
                          <a:cs typeface="Times New Roman" panose="02020603050405020304" pitchFamily="18" charset="0"/>
                        </a:rPr>
                        <a:t>70242</a:t>
                      </a:r>
                    </a:p>
                  </a:txBody>
                  <a:tcPr>
                    <a:solidFill>
                      <a:schemeClr val="accent3">
                        <a:lumMod val="60000"/>
                        <a:lumOff val="40000"/>
                      </a:schemeClr>
                    </a:solidFill>
                  </a:tcPr>
                </a:tc>
                <a:tc>
                  <a:txBody>
                    <a:bodyPr/>
                    <a:lstStyle/>
                    <a:p>
                      <a:r>
                        <a:rPr lang="ru-RU" sz="1800" i="0" dirty="0">
                          <a:latin typeface="Times New Roman" panose="02020603050405020304" pitchFamily="18" charset="0"/>
                          <a:cs typeface="Times New Roman" panose="02020603050405020304" pitchFamily="18" charset="0"/>
                        </a:rPr>
                        <a:t>28350</a:t>
                      </a:r>
                    </a:p>
                  </a:txBody>
                  <a:tcPr>
                    <a:solidFill>
                      <a:schemeClr val="accent3">
                        <a:lumMod val="60000"/>
                        <a:lumOff val="40000"/>
                      </a:schemeClr>
                    </a:solidFill>
                  </a:tcPr>
                </a:tc>
                <a:tc>
                  <a:txBody>
                    <a:bodyPr/>
                    <a:lstStyle/>
                    <a:p>
                      <a:r>
                        <a:rPr lang="ru-RU" sz="1800" i="0" dirty="0">
                          <a:latin typeface="Times New Roman" panose="02020603050405020304" pitchFamily="18" charset="0"/>
                          <a:cs typeface="Times New Roman" panose="02020603050405020304" pitchFamily="18" charset="0"/>
                        </a:rPr>
                        <a:t>41891</a:t>
                      </a:r>
                    </a:p>
                  </a:txBody>
                  <a:tcPr>
                    <a:solidFill>
                      <a:schemeClr val="accent3">
                        <a:lumMod val="60000"/>
                        <a:lumOff val="40000"/>
                      </a:schemeClr>
                    </a:solidFill>
                  </a:tcPr>
                </a:tc>
                <a:tc>
                  <a:txBody>
                    <a:bodyPr/>
                    <a:lstStyle/>
                    <a:p>
                      <a:r>
                        <a:rPr lang="ru-RU" sz="1800" i="0" dirty="0">
                          <a:latin typeface="Times New Roman" panose="02020603050405020304" pitchFamily="18" charset="0"/>
                          <a:cs typeface="Times New Roman" panose="02020603050405020304" pitchFamily="18" charset="0"/>
                        </a:rPr>
                        <a:t>72621</a:t>
                      </a:r>
                    </a:p>
                  </a:txBody>
                  <a:tcPr>
                    <a:solidFill>
                      <a:schemeClr val="accent3">
                        <a:lumMod val="60000"/>
                        <a:lumOff val="40000"/>
                      </a:schemeClr>
                    </a:solidFill>
                  </a:tcPr>
                </a:tc>
                <a:tc>
                  <a:txBody>
                    <a:bodyPr/>
                    <a:lstStyle/>
                    <a:p>
                      <a:r>
                        <a:rPr lang="ru-RU" sz="1800" i="0" dirty="0">
                          <a:latin typeface="Times New Roman" panose="02020603050405020304" pitchFamily="18" charset="0"/>
                          <a:cs typeface="Times New Roman" panose="02020603050405020304" pitchFamily="18" charset="0"/>
                        </a:rPr>
                        <a:t>29491</a:t>
                      </a:r>
                    </a:p>
                  </a:txBody>
                  <a:tcPr>
                    <a:solidFill>
                      <a:schemeClr val="accent3">
                        <a:lumMod val="60000"/>
                        <a:lumOff val="40000"/>
                      </a:schemeClr>
                    </a:solidFill>
                  </a:tcPr>
                </a:tc>
                <a:tc>
                  <a:txBody>
                    <a:bodyPr/>
                    <a:lstStyle/>
                    <a:p>
                      <a:r>
                        <a:rPr lang="ru-RU" sz="1800" i="0" dirty="0">
                          <a:latin typeface="Times New Roman" panose="02020603050405020304" pitchFamily="18" charset="0"/>
                          <a:cs typeface="Times New Roman" panose="02020603050405020304" pitchFamily="18" charset="0"/>
                        </a:rPr>
                        <a:t>43131</a:t>
                      </a:r>
                    </a:p>
                  </a:txBody>
                  <a:tcPr>
                    <a:solidFill>
                      <a:schemeClr val="accent3">
                        <a:lumMod val="60000"/>
                        <a:lumOff val="40000"/>
                      </a:schemeClr>
                    </a:solidFill>
                  </a:tcPr>
                </a:tc>
                <a:extLst>
                  <a:ext uri="{0D108BD9-81ED-4DB2-BD59-A6C34878D82A}">
                    <a16:rowId xmlns="" xmlns:a16="http://schemas.microsoft.com/office/drawing/2014/main" val="10004"/>
                  </a:ext>
                </a:extLst>
              </a:tr>
              <a:tr h="4136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i="0" dirty="0" err="1">
                          <a:latin typeface="Times New Roman" panose="02020603050405020304" pitchFamily="18" charset="0"/>
                          <a:cs typeface="Times New Roman" panose="02020603050405020304" pitchFamily="18" charset="0"/>
                        </a:rPr>
                        <a:t>го</a:t>
                      </a:r>
                      <a:r>
                        <a:rPr lang="ru-RU" sz="1800" i="0" dirty="0">
                          <a:latin typeface="Times New Roman" panose="02020603050405020304" pitchFamily="18" charset="0"/>
                          <a:cs typeface="Times New Roman" panose="02020603050405020304" pitchFamily="18" charset="0"/>
                        </a:rPr>
                        <a:t> Лотошино</a:t>
                      </a:r>
                    </a:p>
                  </a:txBody>
                  <a:tcPr>
                    <a:solidFill>
                      <a:schemeClr val="accent3">
                        <a:lumMod val="60000"/>
                        <a:lumOff val="40000"/>
                      </a:schemeClr>
                    </a:solidFill>
                  </a:tcPr>
                </a:tc>
                <a:tc>
                  <a:txBody>
                    <a:bodyPr/>
                    <a:lstStyle/>
                    <a:p>
                      <a:r>
                        <a:rPr lang="ru-RU" sz="1800" b="0" i="0" dirty="0">
                          <a:latin typeface="Times New Roman" panose="02020603050405020304" pitchFamily="18" charset="0"/>
                          <a:cs typeface="Times New Roman" panose="02020603050405020304" pitchFamily="18" charset="0"/>
                        </a:rPr>
                        <a:t>58833</a:t>
                      </a:r>
                    </a:p>
                  </a:txBody>
                  <a:tcPr>
                    <a:solidFill>
                      <a:schemeClr val="accent3">
                        <a:lumMod val="60000"/>
                        <a:lumOff val="40000"/>
                      </a:schemeClr>
                    </a:solidFill>
                  </a:tcPr>
                </a:tc>
                <a:tc>
                  <a:txBody>
                    <a:bodyPr/>
                    <a:lstStyle/>
                    <a:p>
                      <a:r>
                        <a:rPr lang="ru-RU" sz="1800" i="0" dirty="0">
                          <a:latin typeface="Times New Roman" panose="02020603050405020304" pitchFamily="18" charset="0"/>
                          <a:cs typeface="Times New Roman" panose="02020603050405020304" pitchFamily="18" charset="0"/>
                        </a:rPr>
                        <a:t>19299</a:t>
                      </a:r>
                    </a:p>
                  </a:txBody>
                  <a:tcPr>
                    <a:solidFill>
                      <a:schemeClr val="accent3">
                        <a:lumMod val="60000"/>
                        <a:lumOff val="40000"/>
                      </a:schemeClr>
                    </a:solidFill>
                  </a:tcPr>
                </a:tc>
                <a:tc>
                  <a:txBody>
                    <a:bodyPr/>
                    <a:lstStyle/>
                    <a:p>
                      <a:r>
                        <a:rPr lang="ru-RU" sz="1800" i="0" dirty="0">
                          <a:latin typeface="Times New Roman" panose="02020603050405020304" pitchFamily="18" charset="0"/>
                          <a:cs typeface="Times New Roman" panose="02020603050405020304" pitchFamily="18" charset="0"/>
                        </a:rPr>
                        <a:t>39534</a:t>
                      </a:r>
                    </a:p>
                  </a:txBody>
                  <a:tcPr>
                    <a:solidFill>
                      <a:schemeClr val="accent3">
                        <a:lumMod val="60000"/>
                        <a:lumOff val="40000"/>
                      </a:schemeClr>
                    </a:solidFill>
                  </a:tcPr>
                </a:tc>
                <a:tc>
                  <a:txBody>
                    <a:bodyPr/>
                    <a:lstStyle/>
                    <a:p>
                      <a:r>
                        <a:rPr lang="ru-RU" sz="1800" i="0" dirty="0">
                          <a:latin typeface="Times New Roman" panose="02020603050405020304" pitchFamily="18" charset="0"/>
                          <a:cs typeface="Times New Roman" panose="02020603050405020304" pitchFamily="18" charset="0"/>
                        </a:rPr>
                        <a:t>58394</a:t>
                      </a:r>
                    </a:p>
                  </a:txBody>
                  <a:tcPr>
                    <a:solidFill>
                      <a:schemeClr val="accent3">
                        <a:lumMod val="60000"/>
                        <a:lumOff val="40000"/>
                      </a:schemeClr>
                    </a:solidFill>
                  </a:tcPr>
                </a:tc>
                <a:tc>
                  <a:txBody>
                    <a:bodyPr/>
                    <a:lstStyle/>
                    <a:p>
                      <a:r>
                        <a:rPr lang="ru-RU" sz="1800" i="0" dirty="0">
                          <a:latin typeface="Times New Roman" panose="02020603050405020304" pitchFamily="18" charset="0"/>
                          <a:cs typeface="Times New Roman" panose="02020603050405020304" pitchFamily="18" charset="0"/>
                        </a:rPr>
                        <a:t>19847</a:t>
                      </a:r>
                    </a:p>
                  </a:txBody>
                  <a:tcPr>
                    <a:solidFill>
                      <a:schemeClr val="accent3">
                        <a:lumMod val="60000"/>
                        <a:lumOff val="40000"/>
                      </a:schemeClr>
                    </a:solidFill>
                  </a:tcPr>
                </a:tc>
                <a:tc>
                  <a:txBody>
                    <a:bodyPr/>
                    <a:lstStyle/>
                    <a:p>
                      <a:r>
                        <a:rPr lang="ru-RU" sz="1800" i="0" dirty="0">
                          <a:latin typeface="Times New Roman" panose="02020603050405020304" pitchFamily="18" charset="0"/>
                          <a:cs typeface="Times New Roman" panose="02020603050405020304" pitchFamily="18" charset="0"/>
                        </a:rPr>
                        <a:t>38493</a:t>
                      </a:r>
                    </a:p>
                  </a:txBody>
                  <a:tcPr>
                    <a:solidFill>
                      <a:schemeClr val="accent3">
                        <a:lumMod val="60000"/>
                        <a:lumOff val="40000"/>
                      </a:schemeClr>
                    </a:solidFill>
                  </a:tcPr>
                </a:tc>
                <a:tc>
                  <a:txBody>
                    <a:bodyPr/>
                    <a:lstStyle/>
                    <a:p>
                      <a:r>
                        <a:rPr lang="ru-RU" sz="1800" i="0" dirty="0">
                          <a:latin typeface="Times New Roman" panose="02020603050405020304" pitchFamily="18" charset="0"/>
                          <a:cs typeface="Times New Roman" panose="02020603050405020304" pitchFamily="18" charset="0"/>
                        </a:rPr>
                        <a:t>77078</a:t>
                      </a:r>
                    </a:p>
                  </a:txBody>
                  <a:tcPr>
                    <a:solidFill>
                      <a:schemeClr val="accent3">
                        <a:lumMod val="60000"/>
                        <a:lumOff val="40000"/>
                      </a:schemeClr>
                    </a:solidFill>
                  </a:tcPr>
                </a:tc>
                <a:tc>
                  <a:txBody>
                    <a:bodyPr/>
                    <a:lstStyle/>
                    <a:p>
                      <a:r>
                        <a:rPr lang="ru-RU" sz="1800" i="0" dirty="0">
                          <a:latin typeface="Times New Roman" panose="02020603050405020304" pitchFamily="18" charset="0"/>
                          <a:cs typeface="Times New Roman" panose="02020603050405020304" pitchFamily="18" charset="0"/>
                        </a:rPr>
                        <a:t>20358</a:t>
                      </a:r>
                    </a:p>
                  </a:txBody>
                  <a:tcPr>
                    <a:solidFill>
                      <a:schemeClr val="accent3">
                        <a:lumMod val="60000"/>
                        <a:lumOff val="40000"/>
                      </a:schemeClr>
                    </a:solidFill>
                  </a:tcPr>
                </a:tc>
                <a:tc>
                  <a:txBody>
                    <a:bodyPr/>
                    <a:lstStyle/>
                    <a:p>
                      <a:r>
                        <a:rPr lang="ru-RU" sz="1800" i="0">
                          <a:latin typeface="Times New Roman" panose="02020603050405020304" pitchFamily="18" charset="0"/>
                          <a:cs typeface="Times New Roman" panose="02020603050405020304" pitchFamily="18" charset="0"/>
                        </a:rPr>
                        <a:t>56719</a:t>
                      </a:r>
                      <a:endParaRPr lang="ru-RU" sz="1800" i="0" dirty="0">
                        <a:latin typeface="Times New Roman" panose="02020603050405020304" pitchFamily="18" charset="0"/>
                        <a:cs typeface="Times New Roman" panose="02020603050405020304" pitchFamily="18" charset="0"/>
                      </a:endParaRPr>
                    </a:p>
                  </a:txBody>
                  <a:tcPr>
                    <a:solidFill>
                      <a:schemeClr val="accent3">
                        <a:lumMod val="60000"/>
                        <a:lumOff val="40000"/>
                      </a:schemeClr>
                    </a:solidFill>
                  </a:tcPr>
                </a:tc>
                <a:extLst>
                  <a:ext uri="{0D108BD9-81ED-4DB2-BD59-A6C34878D82A}">
                    <a16:rowId xmlns="" xmlns:a16="http://schemas.microsoft.com/office/drawing/2014/main" val="10005"/>
                  </a:ext>
                </a:extLst>
              </a:tr>
              <a:tr h="317480">
                <a:tc>
                  <a:txBody>
                    <a:bodyPr/>
                    <a:lstStyle/>
                    <a:p>
                      <a:r>
                        <a:rPr lang="ru-RU" sz="1800" i="0" dirty="0" err="1">
                          <a:latin typeface="Times New Roman" panose="02020603050405020304" pitchFamily="18" charset="0"/>
                          <a:cs typeface="Times New Roman" panose="02020603050405020304" pitchFamily="18" charset="0"/>
                        </a:rPr>
                        <a:t>го</a:t>
                      </a:r>
                      <a:r>
                        <a:rPr lang="ru-RU" sz="1800" i="0" dirty="0">
                          <a:latin typeface="Times New Roman" panose="02020603050405020304" pitchFamily="18" charset="0"/>
                          <a:cs typeface="Times New Roman" panose="02020603050405020304" pitchFamily="18" charset="0"/>
                        </a:rPr>
                        <a:t> Шатура</a:t>
                      </a:r>
                      <a:r>
                        <a:rPr lang="ru-RU" sz="1800" i="0" baseline="0" dirty="0">
                          <a:latin typeface="Times New Roman" panose="02020603050405020304" pitchFamily="18" charset="0"/>
                          <a:cs typeface="Times New Roman" panose="02020603050405020304" pitchFamily="18" charset="0"/>
                        </a:rPr>
                        <a:t> </a:t>
                      </a:r>
                      <a:endParaRPr lang="ru-RU" sz="1800" i="0" dirty="0">
                        <a:latin typeface="Times New Roman" panose="02020603050405020304" pitchFamily="18" charset="0"/>
                        <a:cs typeface="Times New Roman" panose="02020603050405020304" pitchFamily="18" charset="0"/>
                      </a:endParaRPr>
                    </a:p>
                  </a:txBody>
                  <a:tcPr>
                    <a:solidFill>
                      <a:schemeClr val="accent3">
                        <a:lumMod val="60000"/>
                        <a:lumOff val="40000"/>
                      </a:schemeClr>
                    </a:solidFill>
                  </a:tcPr>
                </a:tc>
                <a:tc>
                  <a:txBody>
                    <a:bodyPr/>
                    <a:lstStyle/>
                    <a:p>
                      <a:r>
                        <a:rPr lang="ru-RU" sz="1800" b="0" i="0" dirty="0">
                          <a:latin typeface="Times New Roman" panose="02020603050405020304" pitchFamily="18" charset="0"/>
                          <a:cs typeface="Times New Roman" panose="02020603050405020304" pitchFamily="18" charset="0"/>
                        </a:rPr>
                        <a:t>49257</a:t>
                      </a:r>
                    </a:p>
                  </a:txBody>
                  <a:tcPr>
                    <a:solidFill>
                      <a:schemeClr val="accent3">
                        <a:lumMod val="60000"/>
                        <a:lumOff val="40000"/>
                      </a:schemeClr>
                    </a:solidFill>
                  </a:tcPr>
                </a:tc>
                <a:tc>
                  <a:txBody>
                    <a:bodyPr/>
                    <a:lstStyle/>
                    <a:p>
                      <a:r>
                        <a:rPr lang="ru-RU" sz="1800" i="0" dirty="0">
                          <a:latin typeface="Times New Roman" panose="02020603050405020304" pitchFamily="18" charset="0"/>
                          <a:cs typeface="Times New Roman" panose="02020603050405020304" pitchFamily="18" charset="0"/>
                        </a:rPr>
                        <a:t>22500</a:t>
                      </a:r>
                    </a:p>
                  </a:txBody>
                  <a:tcPr>
                    <a:solidFill>
                      <a:schemeClr val="accent3">
                        <a:lumMod val="60000"/>
                        <a:lumOff val="40000"/>
                      </a:schemeClr>
                    </a:solidFill>
                  </a:tcPr>
                </a:tc>
                <a:tc>
                  <a:txBody>
                    <a:bodyPr/>
                    <a:lstStyle/>
                    <a:p>
                      <a:r>
                        <a:rPr lang="ru-RU" sz="1800" i="0" dirty="0">
                          <a:latin typeface="Times New Roman" panose="02020603050405020304" pitchFamily="18" charset="0"/>
                          <a:cs typeface="Times New Roman" panose="02020603050405020304" pitchFamily="18" charset="0"/>
                        </a:rPr>
                        <a:t>26756</a:t>
                      </a:r>
                    </a:p>
                  </a:txBody>
                  <a:tcPr>
                    <a:solidFill>
                      <a:schemeClr val="accent3">
                        <a:lumMod val="60000"/>
                        <a:lumOff val="40000"/>
                      </a:schemeClr>
                    </a:solidFill>
                  </a:tcPr>
                </a:tc>
                <a:tc>
                  <a:txBody>
                    <a:bodyPr/>
                    <a:lstStyle/>
                    <a:p>
                      <a:r>
                        <a:rPr lang="ru-RU" sz="1800" i="0" dirty="0">
                          <a:latin typeface="Times New Roman" panose="02020603050405020304" pitchFamily="18" charset="0"/>
                          <a:cs typeface="Times New Roman" panose="02020603050405020304" pitchFamily="18" charset="0"/>
                        </a:rPr>
                        <a:t>44759</a:t>
                      </a:r>
                    </a:p>
                  </a:txBody>
                  <a:tcPr>
                    <a:solidFill>
                      <a:schemeClr val="accent3">
                        <a:lumMod val="60000"/>
                        <a:lumOff val="40000"/>
                      </a:schemeClr>
                    </a:solidFill>
                  </a:tcPr>
                </a:tc>
                <a:tc>
                  <a:txBody>
                    <a:bodyPr/>
                    <a:lstStyle/>
                    <a:p>
                      <a:r>
                        <a:rPr lang="ru-RU" sz="1800" i="0" dirty="0">
                          <a:latin typeface="Times New Roman" panose="02020603050405020304" pitchFamily="18" charset="0"/>
                          <a:cs typeface="Times New Roman" panose="02020603050405020304" pitchFamily="18" charset="0"/>
                        </a:rPr>
                        <a:t>23997</a:t>
                      </a:r>
                    </a:p>
                  </a:txBody>
                  <a:tcPr>
                    <a:solidFill>
                      <a:schemeClr val="accent3">
                        <a:lumMod val="60000"/>
                        <a:lumOff val="40000"/>
                      </a:schemeClr>
                    </a:solidFill>
                  </a:tcPr>
                </a:tc>
                <a:tc>
                  <a:txBody>
                    <a:bodyPr/>
                    <a:lstStyle/>
                    <a:p>
                      <a:r>
                        <a:rPr lang="ru-RU" sz="1800" i="0" dirty="0">
                          <a:latin typeface="Times New Roman" panose="02020603050405020304" pitchFamily="18" charset="0"/>
                          <a:cs typeface="Times New Roman" panose="02020603050405020304" pitchFamily="18" charset="0"/>
                        </a:rPr>
                        <a:t>20763</a:t>
                      </a:r>
                    </a:p>
                  </a:txBody>
                  <a:tcPr>
                    <a:solidFill>
                      <a:schemeClr val="accent3">
                        <a:lumMod val="60000"/>
                        <a:lumOff val="40000"/>
                      </a:schemeClr>
                    </a:solidFill>
                  </a:tcPr>
                </a:tc>
                <a:tc>
                  <a:txBody>
                    <a:bodyPr/>
                    <a:lstStyle/>
                    <a:p>
                      <a:r>
                        <a:rPr lang="ru-RU" sz="1800" i="0" dirty="0">
                          <a:latin typeface="Times New Roman" panose="02020603050405020304" pitchFamily="18" charset="0"/>
                          <a:cs typeface="Times New Roman" panose="02020603050405020304" pitchFamily="18" charset="0"/>
                        </a:rPr>
                        <a:t>57857</a:t>
                      </a:r>
                    </a:p>
                  </a:txBody>
                  <a:tcPr>
                    <a:solidFill>
                      <a:schemeClr val="accent3">
                        <a:lumMod val="60000"/>
                        <a:lumOff val="40000"/>
                      </a:schemeClr>
                    </a:solidFill>
                  </a:tcPr>
                </a:tc>
                <a:tc>
                  <a:txBody>
                    <a:bodyPr/>
                    <a:lstStyle/>
                    <a:p>
                      <a:r>
                        <a:rPr lang="ru-RU" sz="1800" i="0" dirty="0">
                          <a:latin typeface="Times New Roman" panose="02020603050405020304" pitchFamily="18" charset="0"/>
                          <a:cs typeface="Times New Roman" panose="02020603050405020304" pitchFamily="18" charset="0"/>
                        </a:rPr>
                        <a:t>21663</a:t>
                      </a:r>
                    </a:p>
                  </a:txBody>
                  <a:tcPr>
                    <a:solidFill>
                      <a:schemeClr val="accent3">
                        <a:lumMod val="60000"/>
                        <a:lumOff val="40000"/>
                      </a:schemeClr>
                    </a:solidFill>
                  </a:tcPr>
                </a:tc>
                <a:tc>
                  <a:txBody>
                    <a:bodyPr/>
                    <a:lstStyle/>
                    <a:p>
                      <a:r>
                        <a:rPr lang="ru-RU" sz="1800" i="0" dirty="0">
                          <a:latin typeface="Times New Roman" panose="02020603050405020304" pitchFamily="18" charset="0"/>
                          <a:cs typeface="Times New Roman" panose="02020603050405020304" pitchFamily="18" charset="0"/>
                        </a:rPr>
                        <a:t>36193</a:t>
                      </a:r>
                    </a:p>
                  </a:txBody>
                  <a:tcPr>
                    <a:solidFill>
                      <a:schemeClr val="accent3">
                        <a:lumMod val="60000"/>
                        <a:lumOff val="40000"/>
                      </a:schemeClr>
                    </a:solidFill>
                  </a:tcPr>
                </a:tc>
                <a:extLst>
                  <a:ext uri="{0D108BD9-81ED-4DB2-BD59-A6C34878D82A}">
                    <a16:rowId xmlns="" xmlns:a16="http://schemas.microsoft.com/office/drawing/2014/main" val="10006"/>
                  </a:ext>
                </a:extLst>
              </a:tr>
              <a:tr h="1143668">
                <a:tc>
                  <a:txBody>
                    <a:bodyPr/>
                    <a:lstStyle/>
                    <a:p>
                      <a:r>
                        <a:rPr lang="ru-RU" sz="1800" i="0" dirty="0">
                          <a:latin typeface="Times New Roman" panose="02020603050405020304" pitchFamily="18" charset="0"/>
                          <a:cs typeface="Times New Roman" panose="02020603050405020304" pitchFamily="18" charset="0"/>
                        </a:rPr>
                        <a:t> В</a:t>
                      </a:r>
                      <a:r>
                        <a:rPr lang="ru-RU" sz="1800" i="0" baseline="0" dirty="0">
                          <a:latin typeface="Times New Roman" panose="02020603050405020304" pitchFamily="18" charset="0"/>
                          <a:cs typeface="Times New Roman" panose="02020603050405020304" pitchFamily="18" charset="0"/>
                        </a:rPr>
                        <a:t> среднем по Московской области</a:t>
                      </a:r>
                      <a:endParaRPr lang="ru-RU" sz="1800" i="0" dirty="0">
                        <a:latin typeface="Times New Roman" panose="02020603050405020304" pitchFamily="18" charset="0"/>
                        <a:cs typeface="Times New Roman" panose="02020603050405020304" pitchFamily="18" charset="0"/>
                      </a:endParaRPr>
                    </a:p>
                  </a:txBody>
                  <a:tcPr>
                    <a:solidFill>
                      <a:schemeClr val="accent3">
                        <a:lumMod val="60000"/>
                        <a:lumOff val="40000"/>
                      </a:schemeClr>
                    </a:solidFill>
                  </a:tcPr>
                </a:tc>
                <a:tc>
                  <a:txBody>
                    <a:bodyPr/>
                    <a:lstStyle/>
                    <a:p>
                      <a:r>
                        <a:rPr lang="ru-RU" sz="1800" b="0" i="0" dirty="0">
                          <a:latin typeface="Times New Roman" panose="02020603050405020304" pitchFamily="18" charset="0"/>
                          <a:cs typeface="Times New Roman" panose="02020603050405020304" pitchFamily="18" charset="0"/>
                        </a:rPr>
                        <a:t>77523</a:t>
                      </a:r>
                    </a:p>
                  </a:txBody>
                  <a:tcPr>
                    <a:solidFill>
                      <a:schemeClr val="accent3">
                        <a:lumMod val="60000"/>
                        <a:lumOff val="40000"/>
                      </a:schemeClr>
                    </a:solidFill>
                  </a:tcPr>
                </a:tc>
                <a:tc>
                  <a:txBody>
                    <a:bodyPr/>
                    <a:lstStyle/>
                    <a:p>
                      <a:r>
                        <a:rPr lang="ru-RU" sz="1800" i="0" dirty="0">
                          <a:latin typeface="Times New Roman" panose="02020603050405020304" pitchFamily="18" charset="0"/>
                          <a:cs typeface="Times New Roman" panose="02020603050405020304" pitchFamily="18" charset="0"/>
                        </a:rPr>
                        <a:t>73340</a:t>
                      </a:r>
                    </a:p>
                  </a:txBody>
                  <a:tcPr>
                    <a:solidFill>
                      <a:schemeClr val="accent3">
                        <a:lumMod val="60000"/>
                        <a:lumOff val="40000"/>
                      </a:schemeClr>
                    </a:solidFill>
                  </a:tcPr>
                </a:tc>
                <a:tc>
                  <a:txBody>
                    <a:bodyPr/>
                    <a:lstStyle/>
                    <a:p>
                      <a:r>
                        <a:rPr lang="ru-RU" sz="1800" i="0" dirty="0">
                          <a:latin typeface="Times New Roman" panose="02020603050405020304" pitchFamily="18" charset="0"/>
                          <a:cs typeface="Times New Roman" panose="02020603050405020304" pitchFamily="18" charset="0"/>
                        </a:rPr>
                        <a:t>4183</a:t>
                      </a:r>
                    </a:p>
                  </a:txBody>
                  <a:tcPr>
                    <a:solidFill>
                      <a:schemeClr val="accent3">
                        <a:lumMod val="60000"/>
                        <a:lumOff val="40000"/>
                      </a:schemeClr>
                    </a:solidFill>
                  </a:tcPr>
                </a:tc>
                <a:tc>
                  <a:txBody>
                    <a:bodyPr/>
                    <a:lstStyle/>
                    <a:p>
                      <a:r>
                        <a:rPr lang="ru-RU" sz="1800" i="0" dirty="0">
                          <a:latin typeface="Times New Roman" panose="02020603050405020304" pitchFamily="18" charset="0"/>
                          <a:cs typeface="Times New Roman" panose="02020603050405020304" pitchFamily="18" charset="0"/>
                        </a:rPr>
                        <a:t>84584</a:t>
                      </a:r>
                    </a:p>
                  </a:txBody>
                  <a:tcPr>
                    <a:solidFill>
                      <a:schemeClr val="accent3">
                        <a:lumMod val="60000"/>
                        <a:lumOff val="40000"/>
                      </a:schemeClr>
                    </a:solidFill>
                  </a:tcPr>
                </a:tc>
                <a:tc>
                  <a:txBody>
                    <a:bodyPr/>
                    <a:lstStyle/>
                    <a:p>
                      <a:r>
                        <a:rPr lang="ru-RU" sz="1800" i="0" dirty="0">
                          <a:latin typeface="Times New Roman" panose="02020603050405020304" pitchFamily="18" charset="0"/>
                          <a:cs typeface="Times New Roman" panose="02020603050405020304" pitchFamily="18" charset="0"/>
                        </a:rPr>
                        <a:t>81010</a:t>
                      </a:r>
                    </a:p>
                  </a:txBody>
                  <a:tcPr>
                    <a:solidFill>
                      <a:schemeClr val="accent3">
                        <a:lumMod val="60000"/>
                        <a:lumOff val="40000"/>
                      </a:schemeClr>
                    </a:solidFill>
                  </a:tcPr>
                </a:tc>
                <a:tc>
                  <a:txBody>
                    <a:bodyPr/>
                    <a:lstStyle/>
                    <a:p>
                      <a:r>
                        <a:rPr lang="ru-RU" sz="1800" i="0" dirty="0">
                          <a:latin typeface="Times New Roman" panose="02020603050405020304" pitchFamily="18" charset="0"/>
                          <a:cs typeface="Times New Roman" panose="02020603050405020304" pitchFamily="18" charset="0"/>
                        </a:rPr>
                        <a:t>3574</a:t>
                      </a:r>
                    </a:p>
                  </a:txBody>
                  <a:tcPr>
                    <a:solidFill>
                      <a:schemeClr val="accent3">
                        <a:lumMod val="60000"/>
                        <a:lumOff val="40000"/>
                      </a:schemeClr>
                    </a:solidFill>
                  </a:tcPr>
                </a:tc>
                <a:tc>
                  <a:txBody>
                    <a:bodyPr/>
                    <a:lstStyle/>
                    <a:p>
                      <a:r>
                        <a:rPr lang="ru-RU" sz="1800" i="0" dirty="0">
                          <a:latin typeface="Times New Roman" panose="02020603050405020304" pitchFamily="18" charset="0"/>
                          <a:cs typeface="Times New Roman" panose="02020603050405020304" pitchFamily="18" charset="0"/>
                        </a:rPr>
                        <a:t>92526</a:t>
                      </a:r>
                    </a:p>
                  </a:txBody>
                  <a:tcPr>
                    <a:solidFill>
                      <a:schemeClr val="accent3">
                        <a:lumMod val="60000"/>
                        <a:lumOff val="40000"/>
                      </a:schemeClr>
                    </a:solidFill>
                  </a:tcPr>
                </a:tc>
                <a:tc>
                  <a:txBody>
                    <a:bodyPr/>
                    <a:lstStyle/>
                    <a:p>
                      <a:r>
                        <a:rPr lang="ru-RU" sz="1800" i="0" dirty="0">
                          <a:latin typeface="Times New Roman" panose="02020603050405020304" pitchFamily="18" charset="0"/>
                          <a:cs typeface="Times New Roman" panose="02020603050405020304" pitchFamily="18" charset="0"/>
                        </a:rPr>
                        <a:t>87446</a:t>
                      </a:r>
                    </a:p>
                  </a:txBody>
                  <a:tcPr>
                    <a:solidFill>
                      <a:schemeClr val="accent3">
                        <a:lumMod val="60000"/>
                        <a:lumOff val="40000"/>
                      </a:schemeClr>
                    </a:solidFill>
                  </a:tcPr>
                </a:tc>
                <a:tc>
                  <a:txBody>
                    <a:bodyPr/>
                    <a:lstStyle/>
                    <a:p>
                      <a:r>
                        <a:rPr lang="ru-RU" sz="1800" i="0" dirty="0">
                          <a:latin typeface="Times New Roman" panose="02020603050405020304" pitchFamily="18" charset="0"/>
                          <a:cs typeface="Times New Roman" panose="02020603050405020304" pitchFamily="18" charset="0"/>
                        </a:rPr>
                        <a:t>5080</a:t>
                      </a:r>
                    </a:p>
                  </a:txBody>
                  <a:tcPr>
                    <a:solidFill>
                      <a:schemeClr val="accent3">
                        <a:lumMod val="60000"/>
                        <a:lumOff val="40000"/>
                      </a:schemeClr>
                    </a:solidFill>
                  </a:tcPr>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4234841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25899" y="282"/>
            <a:ext cx="9980123" cy="1225618"/>
          </a:xfrm>
        </p:spPr>
        <p:txBody>
          <a:bodyPr>
            <a:noAutofit/>
          </a:bodyPr>
          <a:lstStyle/>
          <a:p>
            <a:pPr algn="ctr"/>
            <a:r>
              <a:rPr lang="ru-RU" sz="2400" b="1" dirty="0">
                <a:solidFill>
                  <a:schemeClr val="tx1"/>
                </a:solidFill>
                <a:latin typeface="Times New Roman" panose="02020603050405020304" pitchFamily="18" charset="0"/>
                <a:cs typeface="Times New Roman" panose="02020603050405020304" pitchFamily="18" charset="0"/>
              </a:rPr>
              <a:t>Сведения об оценке  налоговых льгот, предоставляемых в соответствии с решениями Совета депутатов  </a:t>
            </a:r>
            <a:r>
              <a:rPr lang="ru-RU" sz="2400" b="1" dirty="0" err="1">
                <a:solidFill>
                  <a:schemeClr val="tx1"/>
                </a:solidFill>
                <a:latin typeface="Times New Roman" panose="02020603050405020304" pitchFamily="18" charset="0"/>
                <a:cs typeface="Times New Roman" panose="02020603050405020304" pitchFamily="18" charset="0"/>
              </a:rPr>
              <a:t>го</a:t>
            </a:r>
            <a:r>
              <a:rPr lang="ru-RU" sz="2400" b="1" dirty="0">
                <a:solidFill>
                  <a:schemeClr val="tx1"/>
                </a:solidFill>
                <a:latin typeface="Times New Roman" panose="02020603050405020304" pitchFamily="18" charset="0"/>
                <a:cs typeface="Times New Roman" panose="02020603050405020304" pitchFamily="18" charset="0"/>
              </a:rPr>
              <a:t> Серебряные Пруды, </a:t>
            </a:r>
            <a:br>
              <a:rPr lang="ru-RU" sz="2400" b="1" dirty="0">
                <a:solidFill>
                  <a:schemeClr val="tx1"/>
                </a:solidFill>
                <a:latin typeface="Times New Roman" panose="02020603050405020304" pitchFamily="18" charset="0"/>
                <a:cs typeface="Times New Roman" panose="02020603050405020304" pitchFamily="18" charset="0"/>
              </a:rPr>
            </a:br>
            <a:r>
              <a:rPr lang="ru-RU" sz="2400" dirty="0">
                <a:solidFill>
                  <a:schemeClr val="tx1"/>
                </a:solidFill>
                <a:latin typeface="Times New Roman" panose="02020603050405020304" pitchFamily="18" charset="0"/>
                <a:cs typeface="Times New Roman" panose="02020603050405020304" pitchFamily="18" charset="0"/>
              </a:rPr>
              <a:t>тыс. рублей  </a:t>
            </a:r>
          </a:p>
        </p:txBody>
      </p:sp>
      <p:graphicFrame>
        <p:nvGraphicFramePr>
          <p:cNvPr id="7" name="Таблица 6"/>
          <p:cNvGraphicFramePr>
            <a:graphicFrameLocks noGrp="1"/>
          </p:cNvGraphicFramePr>
          <p:nvPr>
            <p:ph type="tbl" idx="1"/>
            <p:extLst>
              <p:ext uri="{D42A27DB-BD31-4B8C-83A1-F6EECF244321}">
                <p14:modId xmlns:p14="http://schemas.microsoft.com/office/powerpoint/2010/main" val="640177547"/>
              </p:ext>
            </p:extLst>
          </p:nvPr>
        </p:nvGraphicFramePr>
        <p:xfrm>
          <a:off x="592854" y="1698172"/>
          <a:ext cx="11095489" cy="4464690"/>
        </p:xfrm>
        <a:graphic>
          <a:graphicData uri="http://schemas.openxmlformats.org/drawingml/2006/table">
            <a:tbl>
              <a:tblPr firstRow="1" bandRow="1">
                <a:tableStyleId>{5C22544A-7EE6-4342-B048-85BDC9FD1C3A}</a:tableStyleId>
              </a:tblPr>
              <a:tblGrid>
                <a:gridCol w="5112115">
                  <a:extLst>
                    <a:ext uri="{9D8B030D-6E8A-4147-A177-3AD203B41FA5}">
                      <a16:colId xmlns="" xmlns:a16="http://schemas.microsoft.com/office/drawing/2014/main" val="20000"/>
                    </a:ext>
                  </a:extLst>
                </a:gridCol>
                <a:gridCol w="1058283">
                  <a:extLst>
                    <a:ext uri="{9D8B030D-6E8A-4147-A177-3AD203B41FA5}">
                      <a16:colId xmlns="" xmlns:a16="http://schemas.microsoft.com/office/drawing/2014/main" val="20001"/>
                    </a:ext>
                  </a:extLst>
                </a:gridCol>
                <a:gridCol w="1068460">
                  <a:extLst>
                    <a:ext uri="{9D8B030D-6E8A-4147-A177-3AD203B41FA5}">
                      <a16:colId xmlns="" xmlns:a16="http://schemas.microsoft.com/office/drawing/2014/main" val="20002"/>
                    </a:ext>
                  </a:extLst>
                </a:gridCol>
                <a:gridCol w="1210921">
                  <a:extLst>
                    <a:ext uri="{9D8B030D-6E8A-4147-A177-3AD203B41FA5}">
                      <a16:colId xmlns="" xmlns:a16="http://schemas.microsoft.com/office/drawing/2014/main" val="20003"/>
                    </a:ext>
                  </a:extLst>
                </a:gridCol>
                <a:gridCol w="1149866">
                  <a:extLst>
                    <a:ext uri="{9D8B030D-6E8A-4147-A177-3AD203B41FA5}">
                      <a16:colId xmlns="" xmlns:a16="http://schemas.microsoft.com/office/drawing/2014/main" val="20004"/>
                    </a:ext>
                  </a:extLst>
                </a:gridCol>
                <a:gridCol w="1495844">
                  <a:extLst>
                    <a:ext uri="{9D8B030D-6E8A-4147-A177-3AD203B41FA5}">
                      <a16:colId xmlns="" xmlns:a16="http://schemas.microsoft.com/office/drawing/2014/main" val="20005"/>
                    </a:ext>
                  </a:extLst>
                </a:gridCol>
              </a:tblGrid>
              <a:tr h="899358">
                <a:tc>
                  <a:txBody>
                    <a:bodyPr/>
                    <a:lstStyle/>
                    <a:p>
                      <a:pPr algn="ctr">
                        <a:spcAft>
                          <a:spcPts val="0"/>
                        </a:spcAft>
                      </a:pPr>
                      <a:r>
                        <a:rPr lang="ru-RU" sz="1600" i="0" u="none" dirty="0">
                          <a:effectLst/>
                          <a:latin typeface="Times New Roman" panose="02020603050405020304" pitchFamily="18" charset="0"/>
                          <a:ea typeface="Times New Roman" panose="02020603050405020304" pitchFamily="18" charset="0"/>
                        </a:rPr>
                        <a:t>            Наименование</a:t>
                      </a:r>
                    </a:p>
                    <a:p>
                      <a:pPr algn="ctr">
                        <a:spcAft>
                          <a:spcPts val="0"/>
                        </a:spcAft>
                      </a:pPr>
                      <a:r>
                        <a:rPr lang="ru-RU" sz="1600" i="0" u="none" dirty="0">
                          <a:effectLst/>
                          <a:latin typeface="Times New Roman" panose="02020603050405020304" pitchFamily="18" charset="0"/>
                          <a:ea typeface="Times New Roman" panose="02020603050405020304" pitchFamily="18" charset="0"/>
                        </a:rPr>
                        <a:t>  налоговой льготы</a:t>
                      </a:r>
                    </a:p>
                    <a:p>
                      <a:pPr algn="ctr">
                        <a:spcAft>
                          <a:spcPts val="0"/>
                        </a:spcAft>
                      </a:pPr>
                      <a:r>
                        <a:rPr lang="ru-RU" sz="1600" i="0" u="none" dirty="0">
                          <a:effectLst/>
                          <a:latin typeface="Times New Roman" panose="02020603050405020304" pitchFamily="18" charset="0"/>
                          <a:ea typeface="Times New Roman" panose="02020603050405020304" pitchFamily="18" charset="0"/>
                        </a:rPr>
                        <a:t> </a:t>
                      </a:r>
                    </a:p>
                  </a:txBody>
                  <a:tcPr marL="68580" marR="68580" marT="0" marB="0" anchor="ctr"/>
                </a:tc>
                <a:tc>
                  <a:txBody>
                    <a:bodyPr/>
                    <a:lstStyle/>
                    <a:p>
                      <a:pPr algn="ctr">
                        <a:spcAft>
                          <a:spcPts val="0"/>
                        </a:spcAft>
                      </a:pPr>
                      <a:r>
                        <a:rPr lang="ru-RU" sz="1600" i="0" u="none" dirty="0">
                          <a:effectLst/>
                          <a:latin typeface="Times New Roman" panose="02020603050405020304" pitchFamily="18" charset="0"/>
                          <a:ea typeface="Times New Roman" panose="02020603050405020304" pitchFamily="18" charset="0"/>
                        </a:rPr>
                        <a:t>2019 год</a:t>
                      </a:r>
                    </a:p>
                  </a:txBody>
                  <a:tcPr marL="68580" marR="68580" marT="0" marB="0" anchor="ctr"/>
                </a:tc>
                <a:tc>
                  <a:txBody>
                    <a:bodyPr/>
                    <a:lstStyle/>
                    <a:p>
                      <a:pPr algn="ctr">
                        <a:spcAft>
                          <a:spcPts val="0"/>
                        </a:spcAft>
                      </a:pPr>
                      <a:r>
                        <a:rPr lang="ru-RU" sz="1600" i="0" u="none" dirty="0">
                          <a:effectLst/>
                          <a:latin typeface="Times New Roman" panose="02020603050405020304" pitchFamily="18" charset="0"/>
                          <a:ea typeface="Times New Roman" panose="02020603050405020304" pitchFamily="18" charset="0"/>
                        </a:rPr>
                        <a:t>Оценка </a:t>
                      </a:r>
                    </a:p>
                    <a:p>
                      <a:pPr algn="ctr">
                        <a:spcAft>
                          <a:spcPts val="0"/>
                        </a:spcAft>
                      </a:pPr>
                      <a:r>
                        <a:rPr lang="ru-RU" sz="1600" i="0" u="none" dirty="0">
                          <a:effectLst/>
                          <a:latin typeface="Times New Roman" panose="02020603050405020304" pitchFamily="18" charset="0"/>
                          <a:ea typeface="Times New Roman" panose="02020603050405020304" pitchFamily="18" charset="0"/>
                        </a:rPr>
                        <a:t>2020год</a:t>
                      </a:r>
                    </a:p>
                  </a:txBody>
                  <a:tcPr marL="68580" marR="68580" marT="0" marB="0" anchor="ctr"/>
                </a:tc>
                <a:tc>
                  <a:txBody>
                    <a:bodyPr/>
                    <a:lstStyle/>
                    <a:p>
                      <a:pPr algn="ctr">
                        <a:spcAft>
                          <a:spcPts val="0"/>
                        </a:spcAft>
                      </a:pPr>
                      <a:r>
                        <a:rPr lang="ru-RU" sz="1600" i="0" u="none" dirty="0">
                          <a:effectLst/>
                          <a:latin typeface="Times New Roman" panose="02020603050405020304" pitchFamily="18" charset="0"/>
                          <a:ea typeface="Times New Roman" panose="02020603050405020304" pitchFamily="18" charset="0"/>
                        </a:rPr>
                        <a:t>Прогноз </a:t>
                      </a:r>
                    </a:p>
                    <a:p>
                      <a:pPr algn="ctr">
                        <a:spcAft>
                          <a:spcPts val="0"/>
                        </a:spcAft>
                      </a:pPr>
                      <a:r>
                        <a:rPr lang="ru-RU" sz="1600" i="0" u="none" dirty="0">
                          <a:effectLst/>
                          <a:latin typeface="Times New Roman" panose="02020603050405020304" pitchFamily="18" charset="0"/>
                          <a:ea typeface="Times New Roman" panose="02020603050405020304" pitchFamily="18" charset="0"/>
                        </a:rPr>
                        <a:t>2021 год</a:t>
                      </a:r>
                    </a:p>
                  </a:txBody>
                  <a:tcPr marL="68580" marR="68580" marT="0" marB="0" anchor="ctr"/>
                </a:tc>
                <a:tc>
                  <a:txBody>
                    <a:bodyPr/>
                    <a:lstStyle/>
                    <a:p>
                      <a:pPr algn="ctr">
                        <a:spcAft>
                          <a:spcPts val="0"/>
                        </a:spcAft>
                      </a:pPr>
                      <a:r>
                        <a:rPr lang="ru-RU" sz="1600" i="0" u="none" dirty="0">
                          <a:effectLst/>
                          <a:latin typeface="Times New Roman" panose="02020603050405020304" pitchFamily="18" charset="0"/>
                          <a:ea typeface="Times New Roman" panose="02020603050405020304" pitchFamily="18" charset="0"/>
                        </a:rPr>
                        <a:t> </a:t>
                      </a:r>
                    </a:p>
                    <a:p>
                      <a:pPr algn="ctr">
                        <a:spcAft>
                          <a:spcPts val="0"/>
                        </a:spcAft>
                      </a:pPr>
                      <a:r>
                        <a:rPr lang="ru-RU" sz="1600" i="0" u="none" dirty="0">
                          <a:effectLst/>
                          <a:latin typeface="Times New Roman" panose="02020603050405020304" pitchFamily="18" charset="0"/>
                          <a:ea typeface="Times New Roman" panose="02020603050405020304" pitchFamily="18" charset="0"/>
                        </a:rPr>
                        <a:t>Прогноз </a:t>
                      </a:r>
                    </a:p>
                    <a:p>
                      <a:pPr algn="ctr">
                        <a:spcAft>
                          <a:spcPts val="0"/>
                        </a:spcAft>
                      </a:pPr>
                      <a:r>
                        <a:rPr lang="ru-RU" sz="1600" i="0" u="none" dirty="0">
                          <a:effectLst/>
                          <a:latin typeface="Times New Roman" panose="02020603050405020304" pitchFamily="18" charset="0"/>
                          <a:ea typeface="Times New Roman" panose="02020603050405020304" pitchFamily="18" charset="0"/>
                        </a:rPr>
                        <a:t>2022 год</a:t>
                      </a:r>
                    </a:p>
                  </a:txBody>
                  <a:tcPr marL="68580" marR="68580" marT="0" marB="0"/>
                </a:tc>
                <a:tc>
                  <a:txBody>
                    <a:bodyPr/>
                    <a:lstStyle/>
                    <a:p>
                      <a:pPr algn="ctr">
                        <a:spcAft>
                          <a:spcPts val="0"/>
                        </a:spcAft>
                      </a:pPr>
                      <a:r>
                        <a:rPr lang="ru-RU" sz="1600" i="0" u="none" dirty="0">
                          <a:effectLst/>
                          <a:latin typeface="Times New Roman" panose="02020603050405020304" pitchFamily="18" charset="0"/>
                          <a:ea typeface="Times New Roman" panose="02020603050405020304" pitchFamily="18" charset="0"/>
                        </a:rPr>
                        <a:t>      Прогноз </a:t>
                      </a:r>
                    </a:p>
                    <a:p>
                      <a:pPr algn="ctr">
                        <a:spcAft>
                          <a:spcPts val="0"/>
                        </a:spcAft>
                      </a:pPr>
                      <a:r>
                        <a:rPr lang="ru-RU" sz="1600" i="0" u="none" dirty="0">
                          <a:effectLst/>
                          <a:latin typeface="Times New Roman" panose="02020603050405020304" pitchFamily="18" charset="0"/>
                          <a:ea typeface="Times New Roman" panose="02020603050405020304" pitchFamily="18" charset="0"/>
                        </a:rPr>
                        <a:t>        2023 год</a:t>
                      </a:r>
                    </a:p>
                    <a:p>
                      <a:pPr algn="ctr">
                        <a:spcAft>
                          <a:spcPts val="0"/>
                        </a:spcAft>
                      </a:pPr>
                      <a:r>
                        <a:rPr lang="ru-RU" sz="1600" i="0" u="none" dirty="0">
                          <a:effectLst/>
                          <a:latin typeface="Times New Roman" panose="02020603050405020304" pitchFamily="18" charset="0"/>
                          <a:ea typeface="Times New Roman" panose="02020603050405020304" pitchFamily="18" charset="0"/>
                        </a:rPr>
                        <a:t> </a:t>
                      </a:r>
                    </a:p>
                  </a:txBody>
                  <a:tcPr marL="68580" marR="68580" marT="0" marB="0" anchor="ctr"/>
                </a:tc>
                <a:extLst>
                  <a:ext uri="{0D108BD9-81ED-4DB2-BD59-A6C34878D82A}">
                    <a16:rowId xmlns="" xmlns:a16="http://schemas.microsoft.com/office/drawing/2014/main" val="10000"/>
                  </a:ext>
                </a:extLst>
              </a:tr>
              <a:tr h="455924">
                <a:tc gridSpan="6">
                  <a:txBody>
                    <a:bodyPr/>
                    <a:lstStyle/>
                    <a:p>
                      <a:pPr algn="ctr"/>
                      <a:r>
                        <a:rPr lang="ru-RU" sz="2000" b="1" i="0" u="none" dirty="0">
                          <a:latin typeface="Times New Roman" panose="02020603050405020304" pitchFamily="18" charset="0"/>
                          <a:cs typeface="Times New Roman" panose="02020603050405020304" pitchFamily="18" charset="0"/>
                        </a:rPr>
                        <a:t>Земельный налог</a:t>
                      </a:r>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1"/>
                  </a:ext>
                </a:extLst>
              </a:tr>
              <a:tr h="1105025">
                <a:tc>
                  <a:txBody>
                    <a:bodyPr/>
                    <a:lstStyle/>
                    <a:p>
                      <a:r>
                        <a:rPr lang="ru-RU" sz="1600" i="0" u="none" dirty="0">
                          <a:latin typeface="Times New Roman" panose="02020603050405020304" pitchFamily="18" charset="0"/>
                          <a:cs typeface="Times New Roman" panose="02020603050405020304" pitchFamily="18" charset="0"/>
                        </a:rPr>
                        <a:t>Статья  387 п. 2 НК РФ </a:t>
                      </a:r>
                    </a:p>
                    <a:p>
                      <a:r>
                        <a:rPr lang="ru-RU" sz="1600" i="0" u="none" dirty="0">
                          <a:latin typeface="Times New Roman" panose="02020603050405020304" pitchFamily="18" charset="0"/>
                          <a:cs typeface="Times New Roman" panose="02020603050405020304" pitchFamily="18" charset="0"/>
                        </a:rPr>
                        <a:t>Земельные участки общего пользования,</a:t>
                      </a:r>
                    </a:p>
                    <a:p>
                      <a:r>
                        <a:rPr lang="ru-RU" sz="1600" i="0" u="none" dirty="0">
                          <a:latin typeface="Times New Roman" panose="02020603050405020304" pitchFamily="18" charset="0"/>
                          <a:cs typeface="Times New Roman" panose="02020603050405020304" pitchFamily="18" charset="0"/>
                        </a:rPr>
                        <a:t>занятые  площадями, улицами, скверами, кладбищами </a:t>
                      </a:r>
                    </a:p>
                    <a:p>
                      <a:endParaRPr lang="ru-RU" sz="1600" i="0" u="none" dirty="0">
                        <a:latin typeface="Times New Roman" panose="02020603050405020304" pitchFamily="18" charset="0"/>
                        <a:cs typeface="Times New Roman" panose="02020603050405020304" pitchFamily="18" charset="0"/>
                      </a:endParaRPr>
                    </a:p>
                  </a:txBody>
                  <a:tcPr/>
                </a:tc>
                <a:tc>
                  <a:txBody>
                    <a:bodyPr/>
                    <a:lstStyle/>
                    <a:p>
                      <a:r>
                        <a:rPr lang="ru-RU" sz="1600" i="0" u="none" dirty="0">
                          <a:latin typeface="Times New Roman" panose="02020603050405020304" pitchFamily="18" charset="0"/>
                          <a:cs typeface="Times New Roman" panose="02020603050405020304" pitchFamily="18" charset="0"/>
                        </a:rPr>
                        <a:t>2 510,0</a:t>
                      </a:r>
                    </a:p>
                  </a:txBody>
                  <a:tcPr/>
                </a:tc>
                <a:tc>
                  <a:txBody>
                    <a:bodyPr/>
                    <a:lstStyle/>
                    <a:p>
                      <a:r>
                        <a:rPr lang="ru-RU" sz="1600" i="0" u="none" dirty="0">
                          <a:latin typeface="Times New Roman" panose="02020603050405020304" pitchFamily="18" charset="0"/>
                          <a:cs typeface="Times New Roman" panose="02020603050405020304" pitchFamily="18" charset="0"/>
                        </a:rPr>
                        <a:t>2 600,0</a:t>
                      </a:r>
                    </a:p>
                  </a:txBody>
                  <a:tcPr/>
                </a:tc>
                <a:tc>
                  <a:txBody>
                    <a:bodyPr/>
                    <a:lstStyle/>
                    <a:p>
                      <a:r>
                        <a:rPr lang="ru-RU" sz="1600" i="0" u="none" dirty="0">
                          <a:latin typeface="Times New Roman" panose="02020603050405020304" pitchFamily="18" charset="0"/>
                          <a:cs typeface="Times New Roman" panose="02020603050405020304" pitchFamily="18" charset="0"/>
                        </a:rPr>
                        <a:t>2 700,0</a:t>
                      </a:r>
                    </a:p>
                  </a:txBody>
                  <a:tcPr/>
                </a:tc>
                <a:tc>
                  <a:txBody>
                    <a:bodyPr/>
                    <a:lstStyle/>
                    <a:p>
                      <a:r>
                        <a:rPr lang="ru-RU" sz="1600" i="0" u="none" dirty="0">
                          <a:latin typeface="Times New Roman" panose="02020603050405020304" pitchFamily="18" charset="0"/>
                          <a:cs typeface="Times New Roman" panose="02020603050405020304" pitchFamily="18" charset="0"/>
                        </a:rPr>
                        <a:t>2 700,0</a:t>
                      </a:r>
                    </a:p>
                  </a:txBody>
                  <a:tcPr/>
                </a:tc>
                <a:tc>
                  <a:txBody>
                    <a:bodyPr/>
                    <a:lstStyle/>
                    <a:p>
                      <a:r>
                        <a:rPr lang="ru-RU" sz="1600" i="0" u="none" dirty="0">
                          <a:latin typeface="Times New Roman" panose="02020603050405020304" pitchFamily="18" charset="0"/>
                          <a:cs typeface="Times New Roman" panose="02020603050405020304" pitchFamily="18" charset="0"/>
                        </a:rPr>
                        <a:t>2 800,0</a:t>
                      </a:r>
                    </a:p>
                  </a:txBody>
                  <a:tcPr/>
                </a:tc>
                <a:extLst>
                  <a:ext uri="{0D108BD9-81ED-4DB2-BD59-A6C34878D82A}">
                    <a16:rowId xmlns="" xmlns:a16="http://schemas.microsoft.com/office/drawing/2014/main" val="10002"/>
                  </a:ext>
                </a:extLst>
              </a:tr>
              <a:tr h="899358">
                <a:tc>
                  <a:txBody>
                    <a:bodyPr/>
                    <a:lstStyle/>
                    <a:p>
                      <a:r>
                        <a:rPr lang="ru-RU" sz="1600" i="0" u="none" dirty="0">
                          <a:latin typeface="Times New Roman" panose="02020603050405020304" pitchFamily="18" charset="0"/>
                          <a:cs typeface="Times New Roman" panose="02020603050405020304" pitchFamily="18" charset="0"/>
                        </a:rPr>
                        <a:t>Статья  391 п.5 п.п.2 НК  РФ</a:t>
                      </a:r>
                    </a:p>
                    <a:p>
                      <a:r>
                        <a:rPr lang="ru-RU" sz="1600" i="0" u="none" dirty="0">
                          <a:latin typeface="Times New Roman" panose="02020603050405020304" pitchFamily="18" charset="0"/>
                          <a:cs typeface="Times New Roman" panose="02020603050405020304" pitchFamily="18" charset="0"/>
                        </a:rPr>
                        <a:t>Инвалиды, имеющие 1 и 2 группу инвалидности</a:t>
                      </a:r>
                    </a:p>
                    <a:p>
                      <a:endParaRPr lang="ru-RU" sz="1600" i="0" u="none" dirty="0">
                        <a:latin typeface="Times New Roman" panose="02020603050405020304" pitchFamily="18" charset="0"/>
                        <a:cs typeface="Times New Roman" panose="02020603050405020304" pitchFamily="18" charset="0"/>
                      </a:endParaRPr>
                    </a:p>
                  </a:txBody>
                  <a:tcPr/>
                </a:tc>
                <a:tc>
                  <a:txBody>
                    <a:bodyPr/>
                    <a:lstStyle/>
                    <a:p>
                      <a:r>
                        <a:rPr lang="ru-RU" sz="1600" b="0" i="0" u="none" dirty="0">
                          <a:latin typeface="Times New Roman" panose="02020603050405020304" pitchFamily="18" charset="0"/>
                          <a:cs typeface="Times New Roman" panose="02020603050405020304" pitchFamily="18" charset="0"/>
                        </a:rPr>
                        <a:t>187,0</a:t>
                      </a:r>
                    </a:p>
                  </a:txBody>
                  <a:tcPr/>
                </a:tc>
                <a:tc>
                  <a:txBody>
                    <a:bodyPr/>
                    <a:lstStyle/>
                    <a:p>
                      <a:r>
                        <a:rPr lang="ru-RU" sz="1600" i="0" u="none" dirty="0">
                          <a:latin typeface="Times New Roman" panose="02020603050405020304" pitchFamily="18" charset="0"/>
                          <a:cs typeface="Times New Roman" panose="02020603050405020304" pitchFamily="18" charset="0"/>
                        </a:rPr>
                        <a:t>190,0</a:t>
                      </a:r>
                    </a:p>
                  </a:txBody>
                  <a:tcPr/>
                </a:tc>
                <a:tc>
                  <a:txBody>
                    <a:bodyPr/>
                    <a:lstStyle/>
                    <a:p>
                      <a:r>
                        <a:rPr lang="ru-RU" sz="1600" i="0" u="none" dirty="0">
                          <a:latin typeface="Times New Roman" panose="02020603050405020304" pitchFamily="18" charset="0"/>
                          <a:cs typeface="Times New Roman" panose="02020603050405020304" pitchFamily="18" charset="0"/>
                        </a:rPr>
                        <a:t>190,0</a:t>
                      </a:r>
                    </a:p>
                  </a:txBody>
                  <a:tcPr/>
                </a:tc>
                <a:tc>
                  <a:txBody>
                    <a:bodyPr/>
                    <a:lstStyle/>
                    <a:p>
                      <a:r>
                        <a:rPr lang="ru-RU" sz="1600" i="0" u="none" dirty="0">
                          <a:latin typeface="Times New Roman" panose="02020603050405020304" pitchFamily="18" charset="0"/>
                          <a:cs typeface="Times New Roman" panose="02020603050405020304" pitchFamily="18" charset="0"/>
                        </a:rPr>
                        <a:t>195,0</a:t>
                      </a:r>
                    </a:p>
                  </a:txBody>
                  <a:tcPr/>
                </a:tc>
                <a:tc>
                  <a:txBody>
                    <a:bodyPr/>
                    <a:lstStyle/>
                    <a:p>
                      <a:r>
                        <a:rPr lang="ru-RU" sz="1600" i="0" u="none" dirty="0">
                          <a:latin typeface="Times New Roman" panose="02020603050405020304" pitchFamily="18" charset="0"/>
                          <a:cs typeface="Times New Roman" panose="02020603050405020304" pitchFamily="18" charset="0"/>
                        </a:rPr>
                        <a:t>195,0</a:t>
                      </a:r>
                    </a:p>
                  </a:txBody>
                  <a:tcPr/>
                </a:tc>
                <a:extLst>
                  <a:ext uri="{0D108BD9-81ED-4DB2-BD59-A6C34878D82A}">
                    <a16:rowId xmlns="" xmlns:a16="http://schemas.microsoft.com/office/drawing/2014/main" val="10003"/>
                  </a:ext>
                </a:extLst>
              </a:tr>
              <a:tr h="1105025">
                <a:tc>
                  <a:txBody>
                    <a:bodyPr/>
                    <a:lstStyle/>
                    <a:p>
                      <a:r>
                        <a:rPr lang="ru-RU" sz="1600" i="0" u="none" dirty="0">
                          <a:latin typeface="Times New Roman" panose="02020603050405020304" pitchFamily="18" charset="0"/>
                          <a:cs typeface="Times New Roman" panose="02020603050405020304" pitchFamily="18" charset="0"/>
                        </a:rPr>
                        <a:t>Статья  391 п.5 п.п.4 НК РФ</a:t>
                      </a:r>
                    </a:p>
                    <a:p>
                      <a:r>
                        <a:rPr lang="ru-RU" sz="1600" i="0" u="none" dirty="0">
                          <a:latin typeface="Times New Roman" panose="02020603050405020304" pitchFamily="18" charset="0"/>
                          <a:cs typeface="Times New Roman" panose="02020603050405020304" pitchFamily="18" charset="0"/>
                        </a:rPr>
                        <a:t>Ветераны и инвалиды Великой Отечественной войны, ветераны и инвалиды боевых действий</a:t>
                      </a:r>
                    </a:p>
                    <a:p>
                      <a:endParaRPr lang="ru-RU" sz="1600" i="0" u="none" dirty="0">
                        <a:latin typeface="Times New Roman" panose="02020603050405020304" pitchFamily="18" charset="0"/>
                        <a:cs typeface="Times New Roman" panose="02020603050405020304" pitchFamily="18" charset="0"/>
                      </a:endParaRPr>
                    </a:p>
                  </a:txBody>
                  <a:tcPr/>
                </a:tc>
                <a:tc>
                  <a:txBody>
                    <a:bodyPr/>
                    <a:lstStyle/>
                    <a:p>
                      <a:r>
                        <a:rPr lang="ru-RU" sz="1600" i="0" u="none" dirty="0">
                          <a:latin typeface="Times New Roman" panose="02020603050405020304" pitchFamily="18" charset="0"/>
                          <a:cs typeface="Times New Roman" panose="02020603050405020304" pitchFamily="18" charset="0"/>
                        </a:rPr>
                        <a:t>52,0</a:t>
                      </a:r>
                    </a:p>
                  </a:txBody>
                  <a:tcPr/>
                </a:tc>
                <a:tc>
                  <a:txBody>
                    <a:bodyPr/>
                    <a:lstStyle/>
                    <a:p>
                      <a:r>
                        <a:rPr lang="ru-RU" sz="1600" i="0" u="none" dirty="0">
                          <a:latin typeface="Times New Roman" panose="02020603050405020304" pitchFamily="18" charset="0"/>
                          <a:cs typeface="Times New Roman" panose="02020603050405020304" pitchFamily="18" charset="0"/>
                        </a:rPr>
                        <a:t>53,0</a:t>
                      </a:r>
                    </a:p>
                  </a:txBody>
                  <a:tcPr/>
                </a:tc>
                <a:tc>
                  <a:txBody>
                    <a:bodyPr/>
                    <a:lstStyle/>
                    <a:p>
                      <a:r>
                        <a:rPr lang="ru-RU" sz="1600" i="0" u="none" dirty="0">
                          <a:latin typeface="Times New Roman" panose="02020603050405020304" pitchFamily="18" charset="0"/>
                          <a:cs typeface="Times New Roman" panose="02020603050405020304" pitchFamily="18" charset="0"/>
                        </a:rPr>
                        <a:t>55,0</a:t>
                      </a:r>
                    </a:p>
                  </a:txBody>
                  <a:tcPr/>
                </a:tc>
                <a:tc>
                  <a:txBody>
                    <a:bodyPr/>
                    <a:lstStyle/>
                    <a:p>
                      <a:r>
                        <a:rPr lang="ru-RU" sz="1600" i="0" u="none" dirty="0">
                          <a:latin typeface="Times New Roman" panose="02020603050405020304" pitchFamily="18" charset="0"/>
                          <a:cs typeface="Times New Roman" panose="02020603050405020304" pitchFamily="18" charset="0"/>
                        </a:rPr>
                        <a:t>55,0</a:t>
                      </a:r>
                    </a:p>
                  </a:txBody>
                  <a:tcPr/>
                </a:tc>
                <a:tc>
                  <a:txBody>
                    <a:bodyPr/>
                    <a:lstStyle/>
                    <a:p>
                      <a:r>
                        <a:rPr lang="ru-RU" sz="1600" i="0" u="none" dirty="0">
                          <a:latin typeface="Times New Roman" panose="02020603050405020304" pitchFamily="18" charset="0"/>
                          <a:cs typeface="Times New Roman" panose="02020603050405020304" pitchFamily="18" charset="0"/>
                        </a:rPr>
                        <a:t>55,0</a:t>
                      </a:r>
                    </a:p>
                  </a:txBody>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9304712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2088416461"/>
              </p:ext>
            </p:extLst>
          </p:nvPr>
        </p:nvGraphicFramePr>
        <p:xfrm>
          <a:off x="185530" y="193431"/>
          <a:ext cx="11517985" cy="6347376"/>
        </p:xfrm>
        <a:graphic>
          <a:graphicData uri="http://schemas.openxmlformats.org/drawingml/2006/table">
            <a:tbl>
              <a:tblPr firstRow="1" bandRow="1">
                <a:tableStyleId>{5C22544A-7EE6-4342-B048-85BDC9FD1C3A}</a:tableStyleId>
              </a:tblPr>
              <a:tblGrid>
                <a:gridCol w="5134854">
                  <a:extLst>
                    <a:ext uri="{9D8B030D-6E8A-4147-A177-3AD203B41FA5}">
                      <a16:colId xmlns="" xmlns:a16="http://schemas.microsoft.com/office/drawing/2014/main" val="20000"/>
                    </a:ext>
                  </a:extLst>
                </a:gridCol>
                <a:gridCol w="1122071">
                  <a:extLst>
                    <a:ext uri="{9D8B030D-6E8A-4147-A177-3AD203B41FA5}">
                      <a16:colId xmlns="" xmlns:a16="http://schemas.microsoft.com/office/drawing/2014/main" val="20001"/>
                    </a:ext>
                  </a:extLst>
                </a:gridCol>
                <a:gridCol w="1132861">
                  <a:extLst>
                    <a:ext uri="{9D8B030D-6E8A-4147-A177-3AD203B41FA5}">
                      <a16:colId xmlns="" xmlns:a16="http://schemas.microsoft.com/office/drawing/2014/main" val="20002"/>
                    </a:ext>
                  </a:extLst>
                </a:gridCol>
                <a:gridCol w="1283909">
                  <a:extLst>
                    <a:ext uri="{9D8B030D-6E8A-4147-A177-3AD203B41FA5}">
                      <a16:colId xmlns="" xmlns:a16="http://schemas.microsoft.com/office/drawing/2014/main" val="20003"/>
                    </a:ext>
                  </a:extLst>
                </a:gridCol>
                <a:gridCol w="1402667">
                  <a:extLst>
                    <a:ext uri="{9D8B030D-6E8A-4147-A177-3AD203B41FA5}">
                      <a16:colId xmlns="" xmlns:a16="http://schemas.microsoft.com/office/drawing/2014/main" val="20004"/>
                    </a:ext>
                  </a:extLst>
                </a:gridCol>
                <a:gridCol w="1441623">
                  <a:extLst>
                    <a:ext uri="{9D8B030D-6E8A-4147-A177-3AD203B41FA5}">
                      <a16:colId xmlns="" xmlns:a16="http://schemas.microsoft.com/office/drawing/2014/main" val="20005"/>
                    </a:ext>
                  </a:extLst>
                </a:gridCol>
              </a:tblGrid>
              <a:tr h="949804">
                <a:tc>
                  <a:txBody>
                    <a:bodyPr/>
                    <a:lstStyle/>
                    <a:p>
                      <a:pPr algn="ctr">
                        <a:spcAft>
                          <a:spcPts val="0"/>
                        </a:spcAft>
                      </a:pPr>
                      <a:r>
                        <a:rPr lang="ru-RU" sz="1600" i="0" dirty="0">
                          <a:effectLst/>
                          <a:latin typeface="Times New Roman" panose="02020603050405020304" pitchFamily="18" charset="0"/>
                          <a:ea typeface="Times New Roman" panose="02020603050405020304" pitchFamily="18" charset="0"/>
                        </a:rPr>
                        <a:t>            Наименование</a:t>
                      </a:r>
                    </a:p>
                    <a:p>
                      <a:pPr algn="ctr">
                        <a:spcAft>
                          <a:spcPts val="0"/>
                        </a:spcAft>
                      </a:pPr>
                      <a:r>
                        <a:rPr lang="ru-RU" sz="1600" i="0" dirty="0">
                          <a:effectLst/>
                          <a:latin typeface="Times New Roman" panose="02020603050405020304" pitchFamily="18" charset="0"/>
                          <a:ea typeface="Times New Roman" panose="02020603050405020304" pitchFamily="18" charset="0"/>
                        </a:rPr>
                        <a:t>  налоговой льготы</a:t>
                      </a:r>
                    </a:p>
                    <a:p>
                      <a:pPr algn="ctr">
                        <a:spcAft>
                          <a:spcPts val="0"/>
                        </a:spcAft>
                      </a:pPr>
                      <a:r>
                        <a:rPr lang="ru-RU" sz="1600" i="0" dirty="0">
                          <a:effectLst/>
                          <a:latin typeface="Times New Roman" panose="02020603050405020304" pitchFamily="18" charset="0"/>
                          <a:ea typeface="Times New Roman" panose="02020603050405020304" pitchFamily="18" charset="0"/>
                        </a:rPr>
                        <a:t> </a:t>
                      </a:r>
                    </a:p>
                  </a:txBody>
                  <a:tcPr marL="68580" marR="68580" marT="0" marB="0" anchor="ctr"/>
                </a:tc>
                <a:tc>
                  <a:txBody>
                    <a:bodyPr/>
                    <a:lstStyle/>
                    <a:p>
                      <a:pPr algn="ctr">
                        <a:spcAft>
                          <a:spcPts val="0"/>
                        </a:spcAft>
                      </a:pPr>
                      <a:r>
                        <a:rPr lang="ru-RU" sz="1600" i="0" dirty="0">
                          <a:effectLst/>
                          <a:latin typeface="Times New Roman" panose="02020603050405020304" pitchFamily="18" charset="0"/>
                          <a:ea typeface="Times New Roman" panose="02020603050405020304" pitchFamily="18" charset="0"/>
                        </a:rPr>
                        <a:t>2019 год</a:t>
                      </a:r>
                    </a:p>
                  </a:txBody>
                  <a:tcPr marL="68580" marR="68580" marT="0" marB="0" anchor="ctr"/>
                </a:tc>
                <a:tc>
                  <a:txBody>
                    <a:bodyPr/>
                    <a:lstStyle/>
                    <a:p>
                      <a:pPr algn="ctr">
                        <a:spcAft>
                          <a:spcPts val="0"/>
                        </a:spcAft>
                      </a:pPr>
                      <a:r>
                        <a:rPr lang="ru-RU" sz="1600" i="0" dirty="0">
                          <a:effectLst/>
                          <a:latin typeface="Times New Roman" panose="02020603050405020304" pitchFamily="18" charset="0"/>
                          <a:ea typeface="Times New Roman" panose="02020603050405020304" pitchFamily="18" charset="0"/>
                        </a:rPr>
                        <a:t>Оценка </a:t>
                      </a:r>
                    </a:p>
                    <a:p>
                      <a:pPr algn="ctr">
                        <a:spcAft>
                          <a:spcPts val="0"/>
                        </a:spcAft>
                      </a:pPr>
                      <a:r>
                        <a:rPr lang="ru-RU" sz="1600" i="0" dirty="0">
                          <a:effectLst/>
                          <a:latin typeface="Times New Roman" panose="02020603050405020304" pitchFamily="18" charset="0"/>
                          <a:ea typeface="Times New Roman" panose="02020603050405020304" pitchFamily="18" charset="0"/>
                        </a:rPr>
                        <a:t>2020 год</a:t>
                      </a:r>
                    </a:p>
                  </a:txBody>
                  <a:tcPr marL="68580" marR="68580" marT="0" marB="0" anchor="ctr"/>
                </a:tc>
                <a:tc>
                  <a:txBody>
                    <a:bodyPr/>
                    <a:lstStyle/>
                    <a:p>
                      <a:pPr algn="ctr">
                        <a:spcAft>
                          <a:spcPts val="0"/>
                        </a:spcAft>
                      </a:pPr>
                      <a:r>
                        <a:rPr lang="ru-RU" sz="1600" i="0" dirty="0">
                          <a:effectLst/>
                          <a:latin typeface="Times New Roman" panose="02020603050405020304" pitchFamily="18" charset="0"/>
                          <a:ea typeface="Times New Roman" panose="02020603050405020304" pitchFamily="18" charset="0"/>
                        </a:rPr>
                        <a:t>Прогноз </a:t>
                      </a:r>
                    </a:p>
                    <a:p>
                      <a:pPr algn="ctr">
                        <a:spcAft>
                          <a:spcPts val="0"/>
                        </a:spcAft>
                      </a:pPr>
                      <a:r>
                        <a:rPr lang="ru-RU" sz="1600" i="0" dirty="0">
                          <a:effectLst/>
                          <a:latin typeface="Times New Roman" panose="02020603050405020304" pitchFamily="18" charset="0"/>
                          <a:ea typeface="Times New Roman" panose="02020603050405020304" pitchFamily="18" charset="0"/>
                        </a:rPr>
                        <a:t>2021</a:t>
                      </a:r>
                      <a:r>
                        <a:rPr lang="ru-RU" sz="1600" i="0" baseline="0" dirty="0">
                          <a:effectLst/>
                          <a:latin typeface="Times New Roman" panose="02020603050405020304" pitchFamily="18" charset="0"/>
                          <a:ea typeface="Times New Roman" panose="02020603050405020304" pitchFamily="18" charset="0"/>
                        </a:rPr>
                        <a:t> </a:t>
                      </a:r>
                      <a:r>
                        <a:rPr lang="ru-RU" sz="1600" i="0" dirty="0">
                          <a:effectLst/>
                          <a:latin typeface="Times New Roman" panose="02020603050405020304" pitchFamily="18" charset="0"/>
                          <a:ea typeface="Times New Roman" panose="02020603050405020304" pitchFamily="18" charset="0"/>
                        </a:rPr>
                        <a:t>год</a:t>
                      </a:r>
                    </a:p>
                  </a:txBody>
                  <a:tcPr marL="68580" marR="68580" marT="0" marB="0" anchor="ctr"/>
                </a:tc>
                <a:tc>
                  <a:txBody>
                    <a:bodyPr/>
                    <a:lstStyle/>
                    <a:p>
                      <a:pPr algn="ctr">
                        <a:spcAft>
                          <a:spcPts val="0"/>
                        </a:spcAft>
                      </a:pPr>
                      <a:r>
                        <a:rPr lang="ru-RU" sz="1600" i="0" dirty="0">
                          <a:effectLst/>
                          <a:latin typeface="Times New Roman" panose="02020603050405020304" pitchFamily="18" charset="0"/>
                          <a:ea typeface="Times New Roman" panose="02020603050405020304" pitchFamily="18" charset="0"/>
                        </a:rPr>
                        <a:t> </a:t>
                      </a:r>
                    </a:p>
                    <a:p>
                      <a:pPr algn="ctr">
                        <a:spcAft>
                          <a:spcPts val="0"/>
                        </a:spcAft>
                      </a:pPr>
                      <a:r>
                        <a:rPr lang="ru-RU" sz="1600" i="0" dirty="0">
                          <a:effectLst/>
                          <a:latin typeface="Times New Roman" panose="02020603050405020304" pitchFamily="18" charset="0"/>
                          <a:ea typeface="Times New Roman" panose="02020603050405020304" pitchFamily="18" charset="0"/>
                        </a:rPr>
                        <a:t>Прогноз </a:t>
                      </a:r>
                    </a:p>
                    <a:p>
                      <a:pPr algn="ctr">
                        <a:spcAft>
                          <a:spcPts val="0"/>
                        </a:spcAft>
                      </a:pPr>
                      <a:r>
                        <a:rPr lang="ru-RU" sz="1600" i="0" dirty="0">
                          <a:effectLst/>
                          <a:latin typeface="Times New Roman" panose="02020603050405020304" pitchFamily="18" charset="0"/>
                          <a:ea typeface="Times New Roman" panose="02020603050405020304" pitchFamily="18" charset="0"/>
                        </a:rPr>
                        <a:t>2022</a:t>
                      </a:r>
                      <a:r>
                        <a:rPr lang="ru-RU" sz="1600" i="0" baseline="0" dirty="0">
                          <a:effectLst/>
                          <a:latin typeface="Times New Roman" panose="02020603050405020304" pitchFamily="18" charset="0"/>
                          <a:ea typeface="Times New Roman" panose="02020603050405020304" pitchFamily="18" charset="0"/>
                        </a:rPr>
                        <a:t> </a:t>
                      </a:r>
                      <a:r>
                        <a:rPr lang="ru-RU" sz="1600" i="0" dirty="0">
                          <a:effectLst/>
                          <a:latin typeface="Times New Roman" panose="02020603050405020304" pitchFamily="18" charset="0"/>
                          <a:ea typeface="Times New Roman" panose="02020603050405020304" pitchFamily="18" charset="0"/>
                        </a:rPr>
                        <a:t>год</a:t>
                      </a:r>
                    </a:p>
                  </a:txBody>
                  <a:tcPr marL="68580" marR="68580" marT="0" marB="0"/>
                </a:tc>
                <a:tc>
                  <a:txBody>
                    <a:bodyPr/>
                    <a:lstStyle/>
                    <a:p>
                      <a:pPr algn="ctr">
                        <a:spcAft>
                          <a:spcPts val="0"/>
                        </a:spcAft>
                      </a:pPr>
                      <a:r>
                        <a:rPr lang="ru-RU" sz="1600" i="0" dirty="0">
                          <a:effectLst/>
                          <a:latin typeface="Times New Roman" panose="02020603050405020304" pitchFamily="18" charset="0"/>
                          <a:ea typeface="Times New Roman" panose="02020603050405020304" pitchFamily="18" charset="0"/>
                        </a:rPr>
                        <a:t>      </a:t>
                      </a:r>
                    </a:p>
                    <a:p>
                      <a:pPr algn="ctr">
                        <a:spcAft>
                          <a:spcPts val="0"/>
                        </a:spcAft>
                      </a:pPr>
                      <a:r>
                        <a:rPr lang="ru-RU" sz="1600" i="0" dirty="0">
                          <a:effectLst/>
                          <a:latin typeface="Times New Roman" panose="02020603050405020304" pitchFamily="18" charset="0"/>
                          <a:ea typeface="Times New Roman" panose="02020603050405020304" pitchFamily="18" charset="0"/>
                        </a:rPr>
                        <a:t>Прогноз </a:t>
                      </a:r>
                    </a:p>
                    <a:p>
                      <a:pPr algn="l">
                        <a:spcAft>
                          <a:spcPts val="0"/>
                        </a:spcAft>
                      </a:pPr>
                      <a:r>
                        <a:rPr lang="ru-RU" sz="1600" i="0" dirty="0">
                          <a:effectLst/>
                          <a:latin typeface="Times New Roman" panose="02020603050405020304" pitchFamily="18" charset="0"/>
                          <a:ea typeface="Times New Roman" panose="02020603050405020304" pitchFamily="18" charset="0"/>
                        </a:rPr>
                        <a:t>        2023 год</a:t>
                      </a:r>
                    </a:p>
                    <a:p>
                      <a:pPr algn="ctr">
                        <a:spcAft>
                          <a:spcPts val="0"/>
                        </a:spcAft>
                      </a:pPr>
                      <a:r>
                        <a:rPr lang="ru-RU" sz="1600" i="0" dirty="0">
                          <a:effectLst/>
                          <a:latin typeface="Times New Roman" panose="02020603050405020304" pitchFamily="18" charset="0"/>
                          <a:ea typeface="Times New Roman" panose="02020603050405020304" pitchFamily="18" charset="0"/>
                        </a:rPr>
                        <a:t> </a:t>
                      </a:r>
                    </a:p>
                  </a:txBody>
                  <a:tcPr marL="68580" marR="68580" marT="0" marB="0" anchor="ctr"/>
                </a:tc>
                <a:extLst>
                  <a:ext uri="{0D108BD9-81ED-4DB2-BD59-A6C34878D82A}">
                    <a16:rowId xmlns="" xmlns:a16="http://schemas.microsoft.com/office/drawing/2014/main" val="10000"/>
                  </a:ext>
                </a:extLst>
              </a:tr>
              <a:tr h="428620">
                <a:tc gridSpan="6">
                  <a:txBody>
                    <a:bodyPr/>
                    <a:lstStyle/>
                    <a:p>
                      <a:pPr algn="ctr"/>
                      <a:r>
                        <a:rPr lang="ru-RU" sz="2000" b="1" i="0" dirty="0">
                          <a:latin typeface="Times New Roman" panose="02020603050405020304" pitchFamily="18" charset="0"/>
                          <a:cs typeface="Times New Roman" panose="02020603050405020304" pitchFamily="18" charset="0"/>
                        </a:rPr>
                        <a:t>Земельный налог</a:t>
                      </a:r>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1"/>
                  </a:ext>
                </a:extLst>
              </a:tr>
              <a:tr h="1346756">
                <a:tc>
                  <a:txBody>
                    <a:bodyPr/>
                    <a:lstStyle/>
                    <a:p>
                      <a:r>
                        <a:rPr lang="ru-RU" sz="1600" i="0" dirty="0">
                          <a:latin typeface="Times New Roman" panose="02020603050405020304" pitchFamily="18" charset="0"/>
                          <a:cs typeface="Times New Roman" panose="02020603050405020304" pitchFamily="18" charset="0"/>
                        </a:rPr>
                        <a:t>Статья  391 п.5 п.п.5 НК РФ</a:t>
                      </a:r>
                    </a:p>
                    <a:p>
                      <a:r>
                        <a:rPr lang="ru-RU" sz="1600" i="0" dirty="0">
                          <a:latin typeface="Times New Roman" panose="02020603050405020304" pitchFamily="18" charset="0"/>
                          <a:cs typeface="Times New Roman" panose="02020603050405020304" pitchFamily="18" charset="0"/>
                        </a:rPr>
                        <a:t>Физические лица в соответствии с Законом РФ от 15.05.1991 г.</a:t>
                      </a:r>
                      <a:r>
                        <a:rPr lang="ru-RU" sz="1600" i="0" baseline="0" dirty="0">
                          <a:latin typeface="Times New Roman" panose="02020603050405020304" pitchFamily="18" charset="0"/>
                          <a:cs typeface="Times New Roman" panose="02020603050405020304" pitchFamily="18" charset="0"/>
                        </a:rPr>
                        <a:t> </a:t>
                      </a:r>
                      <a:r>
                        <a:rPr lang="ru-RU" sz="1600" i="0" dirty="0">
                          <a:latin typeface="Times New Roman" panose="02020603050405020304" pitchFamily="18" charset="0"/>
                          <a:cs typeface="Times New Roman" panose="02020603050405020304" pitchFamily="18" charset="0"/>
                        </a:rPr>
                        <a:t>№ 1244-1 «О социальной защите граждан, подвергшихся воздействию катастрофы на Чернобыльской АЭС»</a:t>
                      </a:r>
                    </a:p>
                  </a:txBody>
                  <a:tcPr/>
                </a:tc>
                <a:tc>
                  <a:txBody>
                    <a:bodyPr/>
                    <a:lstStyle/>
                    <a:p>
                      <a:r>
                        <a:rPr lang="ru-RU" sz="1600" i="0" dirty="0">
                          <a:latin typeface="Times New Roman" panose="02020603050405020304" pitchFamily="18" charset="0"/>
                          <a:cs typeface="Times New Roman" panose="02020603050405020304" pitchFamily="18" charset="0"/>
                        </a:rPr>
                        <a:t>20,0</a:t>
                      </a:r>
                    </a:p>
                  </a:txBody>
                  <a:tcPr/>
                </a:tc>
                <a:tc>
                  <a:txBody>
                    <a:bodyPr/>
                    <a:lstStyle/>
                    <a:p>
                      <a:r>
                        <a:rPr lang="ru-RU" sz="1600" i="0" dirty="0">
                          <a:latin typeface="Times New Roman" panose="02020603050405020304" pitchFamily="18" charset="0"/>
                          <a:cs typeface="Times New Roman" panose="02020603050405020304" pitchFamily="18" charset="0"/>
                        </a:rPr>
                        <a:t>34,0</a:t>
                      </a:r>
                    </a:p>
                  </a:txBody>
                  <a:tcPr/>
                </a:tc>
                <a:tc>
                  <a:txBody>
                    <a:bodyPr/>
                    <a:lstStyle/>
                    <a:p>
                      <a:r>
                        <a:rPr lang="ru-RU" sz="1600" i="0" dirty="0">
                          <a:latin typeface="Times New Roman" panose="02020603050405020304" pitchFamily="18" charset="0"/>
                          <a:cs typeface="Times New Roman" panose="02020603050405020304" pitchFamily="18" charset="0"/>
                        </a:rPr>
                        <a:t>34,0</a:t>
                      </a:r>
                    </a:p>
                  </a:txBody>
                  <a:tcPr/>
                </a:tc>
                <a:tc>
                  <a:txBody>
                    <a:bodyPr/>
                    <a:lstStyle/>
                    <a:p>
                      <a:r>
                        <a:rPr lang="ru-RU" sz="1600" i="0" dirty="0">
                          <a:latin typeface="Times New Roman" panose="02020603050405020304" pitchFamily="18" charset="0"/>
                          <a:cs typeface="Times New Roman" panose="02020603050405020304" pitchFamily="18" charset="0"/>
                        </a:rPr>
                        <a:t>34,0</a:t>
                      </a:r>
                    </a:p>
                  </a:txBody>
                  <a:tcPr/>
                </a:tc>
                <a:tc>
                  <a:txBody>
                    <a:bodyPr/>
                    <a:lstStyle/>
                    <a:p>
                      <a:r>
                        <a:rPr lang="ru-RU" sz="1600" i="0" dirty="0">
                          <a:latin typeface="Times New Roman" panose="02020603050405020304" pitchFamily="18" charset="0"/>
                          <a:cs typeface="Times New Roman" panose="02020603050405020304" pitchFamily="18" charset="0"/>
                        </a:rPr>
                        <a:t>34,0</a:t>
                      </a:r>
                    </a:p>
                  </a:txBody>
                  <a:tcPr/>
                </a:tc>
                <a:extLst>
                  <a:ext uri="{0D108BD9-81ED-4DB2-BD59-A6C34878D82A}">
                    <a16:rowId xmlns="" xmlns:a16="http://schemas.microsoft.com/office/drawing/2014/main" val="10002"/>
                  </a:ext>
                </a:extLst>
              </a:tr>
              <a:tr h="1517301">
                <a:tc>
                  <a:txBody>
                    <a:bodyPr/>
                    <a:lstStyle/>
                    <a:p>
                      <a:r>
                        <a:rPr lang="ru-RU" sz="1600" i="0" dirty="0">
                          <a:latin typeface="Times New Roman" panose="02020603050405020304" pitchFamily="18" charset="0"/>
                          <a:cs typeface="Times New Roman" panose="02020603050405020304" pitchFamily="18" charset="0"/>
                        </a:rPr>
                        <a:t>Статья  387 п.2 НК РФ </a:t>
                      </a:r>
                      <a:r>
                        <a:rPr lang="ru-RU" sz="1600" i="0" baseline="0" dirty="0">
                          <a:latin typeface="Times New Roman" panose="02020603050405020304" pitchFamily="18" charset="0"/>
                          <a:cs typeface="Times New Roman" panose="02020603050405020304" pitchFamily="18" charset="0"/>
                        </a:rPr>
                        <a:t> </a:t>
                      </a:r>
                      <a:r>
                        <a:rPr lang="ru-RU" sz="1600" i="0" dirty="0">
                          <a:latin typeface="Times New Roman" panose="02020603050405020304" pitchFamily="18" charset="0"/>
                          <a:cs typeface="Times New Roman" panose="02020603050405020304" pitchFamily="18" charset="0"/>
                        </a:rPr>
                        <a:t>Малоимущие семьи и малоимущие одиноко проживающие граждане, семьи, имеющие трех и более несовершеннолетних детей, среднедушевой доход которых ниже величины прожиточного минимума, установленного в Московской области на душу населения</a:t>
                      </a:r>
                    </a:p>
                  </a:txBody>
                  <a:tcPr/>
                </a:tc>
                <a:tc>
                  <a:txBody>
                    <a:bodyPr/>
                    <a:lstStyle/>
                    <a:p>
                      <a:r>
                        <a:rPr lang="ru-RU" sz="1600" i="0" dirty="0">
                          <a:latin typeface="Times New Roman" panose="02020603050405020304" pitchFamily="18" charset="0"/>
                          <a:cs typeface="Times New Roman" panose="02020603050405020304" pitchFamily="18" charset="0"/>
                        </a:rPr>
                        <a:t>0</a:t>
                      </a:r>
                    </a:p>
                  </a:txBody>
                  <a:tcPr/>
                </a:tc>
                <a:tc>
                  <a:txBody>
                    <a:bodyPr/>
                    <a:lstStyle/>
                    <a:p>
                      <a:r>
                        <a:rPr lang="ru-RU" sz="1600" i="0" dirty="0">
                          <a:latin typeface="Times New Roman" panose="02020603050405020304" pitchFamily="18" charset="0"/>
                          <a:cs typeface="Times New Roman" panose="02020603050405020304" pitchFamily="18" charset="0"/>
                        </a:rPr>
                        <a:t>0</a:t>
                      </a:r>
                    </a:p>
                  </a:txBody>
                  <a:tcPr/>
                </a:tc>
                <a:tc>
                  <a:txBody>
                    <a:bodyPr/>
                    <a:lstStyle/>
                    <a:p>
                      <a:r>
                        <a:rPr lang="ru-RU" sz="1600" i="0" dirty="0">
                          <a:latin typeface="Times New Roman" panose="02020603050405020304" pitchFamily="18" charset="0"/>
                          <a:cs typeface="Times New Roman" panose="02020603050405020304" pitchFamily="18" charset="0"/>
                        </a:rPr>
                        <a:t>0</a:t>
                      </a:r>
                    </a:p>
                  </a:txBody>
                  <a:tcPr/>
                </a:tc>
                <a:tc>
                  <a:txBody>
                    <a:bodyPr/>
                    <a:lstStyle/>
                    <a:p>
                      <a:r>
                        <a:rPr lang="ru-RU" sz="1600" i="0" dirty="0">
                          <a:latin typeface="Times New Roman" panose="02020603050405020304" pitchFamily="18" charset="0"/>
                          <a:cs typeface="Times New Roman" panose="02020603050405020304" pitchFamily="18" charset="0"/>
                        </a:rPr>
                        <a:t>0</a:t>
                      </a:r>
                    </a:p>
                  </a:txBody>
                  <a:tcPr/>
                </a:tc>
                <a:tc>
                  <a:txBody>
                    <a:bodyPr/>
                    <a:lstStyle/>
                    <a:p>
                      <a:r>
                        <a:rPr lang="ru-RU" sz="1600" i="0" dirty="0">
                          <a:latin typeface="Times New Roman" panose="02020603050405020304" pitchFamily="18" charset="0"/>
                          <a:cs typeface="Times New Roman" panose="02020603050405020304" pitchFamily="18" charset="0"/>
                        </a:rPr>
                        <a:t>0</a:t>
                      </a:r>
                    </a:p>
                  </a:txBody>
                  <a:tcPr/>
                </a:tc>
                <a:extLst>
                  <a:ext uri="{0D108BD9-81ED-4DB2-BD59-A6C34878D82A}">
                    <a16:rowId xmlns="" xmlns:a16="http://schemas.microsoft.com/office/drawing/2014/main" val="10003"/>
                  </a:ext>
                </a:extLst>
              </a:tr>
              <a:tr h="1276300">
                <a:tc>
                  <a:txBody>
                    <a:bodyPr/>
                    <a:lstStyle/>
                    <a:p>
                      <a:r>
                        <a:rPr lang="ru-RU" sz="1600" i="0" dirty="0">
                          <a:latin typeface="Times New Roman" panose="02020603050405020304" pitchFamily="18" charset="0"/>
                          <a:cs typeface="Times New Roman" panose="02020603050405020304" pitchFamily="18" charset="0"/>
                        </a:rPr>
                        <a:t>Инвалиды с детства, дети -инвалиды</a:t>
                      </a:r>
                    </a:p>
                    <a:p>
                      <a:r>
                        <a:rPr lang="ru-RU" sz="1600" b="1" i="0" dirty="0">
                          <a:latin typeface="Times New Roman" panose="02020603050405020304" pitchFamily="18" charset="0"/>
                          <a:cs typeface="Times New Roman" panose="02020603050405020304" pitchFamily="18" charset="0"/>
                        </a:rPr>
                        <a:t>Итого:</a:t>
                      </a:r>
                    </a:p>
                  </a:txBody>
                  <a:tcPr/>
                </a:tc>
                <a:tc>
                  <a:txBody>
                    <a:bodyPr/>
                    <a:lstStyle/>
                    <a:p>
                      <a:r>
                        <a:rPr lang="ru-RU" sz="1600" i="0" dirty="0">
                          <a:latin typeface="Times New Roman" panose="02020603050405020304" pitchFamily="18" charset="0"/>
                          <a:cs typeface="Times New Roman" panose="02020603050405020304" pitchFamily="18" charset="0"/>
                        </a:rPr>
                        <a:t>26,0</a:t>
                      </a:r>
                    </a:p>
                    <a:p>
                      <a:endParaRPr lang="ru-RU" sz="1600" i="0" dirty="0">
                        <a:latin typeface="Times New Roman" panose="02020603050405020304" pitchFamily="18" charset="0"/>
                        <a:cs typeface="Times New Roman" panose="02020603050405020304" pitchFamily="18" charset="0"/>
                      </a:endParaRPr>
                    </a:p>
                    <a:p>
                      <a:endParaRPr lang="ru-RU" sz="1600" i="0" dirty="0">
                        <a:latin typeface="Times New Roman" panose="02020603050405020304" pitchFamily="18" charset="0"/>
                        <a:cs typeface="Times New Roman" panose="02020603050405020304" pitchFamily="18" charset="0"/>
                      </a:endParaRPr>
                    </a:p>
                    <a:p>
                      <a:endParaRPr lang="ru-RU" sz="1600" i="0" dirty="0">
                        <a:latin typeface="Times New Roman" panose="02020603050405020304" pitchFamily="18" charset="0"/>
                        <a:cs typeface="Times New Roman" panose="02020603050405020304" pitchFamily="18" charset="0"/>
                      </a:endParaRPr>
                    </a:p>
                    <a:p>
                      <a:endParaRPr lang="ru-RU" sz="1600" i="0" dirty="0">
                        <a:latin typeface="Times New Roman" panose="02020603050405020304" pitchFamily="18" charset="0"/>
                        <a:cs typeface="Times New Roman" panose="02020603050405020304" pitchFamily="18" charset="0"/>
                      </a:endParaRPr>
                    </a:p>
                    <a:p>
                      <a:r>
                        <a:rPr lang="ru-RU" sz="1600" b="1" i="0" dirty="0">
                          <a:latin typeface="Times New Roman" panose="02020603050405020304" pitchFamily="18" charset="0"/>
                          <a:cs typeface="Times New Roman" panose="02020603050405020304" pitchFamily="18" charset="0"/>
                        </a:rPr>
                        <a:t> 2 795,0</a:t>
                      </a:r>
                    </a:p>
                  </a:txBody>
                  <a:tcPr/>
                </a:tc>
                <a:tc>
                  <a:txBody>
                    <a:bodyPr/>
                    <a:lstStyle/>
                    <a:p>
                      <a:r>
                        <a:rPr lang="ru-RU" sz="1600" i="0" dirty="0">
                          <a:latin typeface="Times New Roman" panose="02020603050405020304" pitchFamily="18" charset="0"/>
                          <a:cs typeface="Times New Roman" panose="02020603050405020304" pitchFamily="18" charset="0"/>
                        </a:rPr>
                        <a:t>26,0</a:t>
                      </a:r>
                    </a:p>
                    <a:p>
                      <a:endParaRPr lang="ru-RU" sz="1600" i="0" dirty="0">
                        <a:latin typeface="Times New Roman" panose="02020603050405020304" pitchFamily="18" charset="0"/>
                        <a:cs typeface="Times New Roman" panose="02020603050405020304" pitchFamily="18" charset="0"/>
                      </a:endParaRPr>
                    </a:p>
                    <a:p>
                      <a:endParaRPr lang="ru-RU" sz="1600" i="0" dirty="0">
                        <a:latin typeface="Times New Roman" panose="02020603050405020304" pitchFamily="18" charset="0"/>
                        <a:cs typeface="Times New Roman" panose="02020603050405020304" pitchFamily="18" charset="0"/>
                      </a:endParaRPr>
                    </a:p>
                    <a:p>
                      <a:endParaRPr lang="ru-RU" sz="1600" i="0" dirty="0">
                        <a:latin typeface="Times New Roman" panose="02020603050405020304" pitchFamily="18" charset="0"/>
                        <a:cs typeface="Times New Roman" panose="02020603050405020304" pitchFamily="18" charset="0"/>
                      </a:endParaRPr>
                    </a:p>
                    <a:p>
                      <a:endParaRPr lang="ru-RU" sz="1600" i="0" dirty="0">
                        <a:latin typeface="Times New Roman" panose="02020603050405020304" pitchFamily="18" charset="0"/>
                        <a:cs typeface="Times New Roman" panose="02020603050405020304" pitchFamily="18" charset="0"/>
                      </a:endParaRPr>
                    </a:p>
                    <a:p>
                      <a:r>
                        <a:rPr lang="ru-RU" sz="1600" b="1" i="0" dirty="0">
                          <a:latin typeface="Times New Roman" panose="02020603050405020304" pitchFamily="18" charset="0"/>
                          <a:cs typeface="Times New Roman" panose="02020603050405020304" pitchFamily="18" charset="0"/>
                        </a:rPr>
                        <a:t>2 903,0</a:t>
                      </a:r>
                    </a:p>
                    <a:p>
                      <a:r>
                        <a:rPr lang="ru-RU" sz="1600" b="1" i="0" dirty="0">
                          <a:latin typeface="Times New Roman" panose="02020603050405020304" pitchFamily="18" charset="0"/>
                          <a:cs typeface="Times New Roman" panose="02020603050405020304" pitchFamily="18" charset="0"/>
                        </a:rPr>
                        <a:t> </a:t>
                      </a:r>
                    </a:p>
                  </a:txBody>
                  <a:tcPr/>
                </a:tc>
                <a:tc>
                  <a:txBody>
                    <a:bodyPr/>
                    <a:lstStyle/>
                    <a:p>
                      <a:r>
                        <a:rPr lang="ru-RU" sz="1600" i="0" dirty="0">
                          <a:latin typeface="Times New Roman" panose="02020603050405020304" pitchFamily="18" charset="0"/>
                          <a:cs typeface="Times New Roman" panose="02020603050405020304" pitchFamily="18" charset="0"/>
                        </a:rPr>
                        <a:t>26,0</a:t>
                      </a:r>
                    </a:p>
                    <a:p>
                      <a:endParaRPr lang="ru-RU" sz="1600" i="0" dirty="0">
                        <a:latin typeface="Times New Roman" panose="02020603050405020304" pitchFamily="18" charset="0"/>
                        <a:cs typeface="Times New Roman" panose="02020603050405020304" pitchFamily="18" charset="0"/>
                      </a:endParaRPr>
                    </a:p>
                    <a:p>
                      <a:endParaRPr lang="ru-RU" sz="1600" i="0" dirty="0">
                        <a:latin typeface="Times New Roman" panose="02020603050405020304" pitchFamily="18" charset="0"/>
                        <a:cs typeface="Times New Roman" panose="02020603050405020304" pitchFamily="18" charset="0"/>
                      </a:endParaRPr>
                    </a:p>
                    <a:p>
                      <a:endParaRPr lang="ru-RU" sz="1600" i="0" dirty="0">
                        <a:latin typeface="Times New Roman" panose="02020603050405020304" pitchFamily="18" charset="0"/>
                        <a:cs typeface="Times New Roman" panose="02020603050405020304" pitchFamily="18" charset="0"/>
                      </a:endParaRPr>
                    </a:p>
                    <a:p>
                      <a:endParaRPr lang="ru-RU" sz="1600" i="0" dirty="0">
                        <a:latin typeface="Times New Roman" panose="02020603050405020304" pitchFamily="18" charset="0"/>
                        <a:cs typeface="Times New Roman" panose="02020603050405020304" pitchFamily="18" charset="0"/>
                      </a:endParaRPr>
                    </a:p>
                    <a:p>
                      <a:r>
                        <a:rPr lang="ru-RU" sz="1600" b="1" i="0" dirty="0">
                          <a:latin typeface="Times New Roman" panose="02020603050405020304" pitchFamily="18" charset="0"/>
                          <a:cs typeface="Times New Roman" panose="02020603050405020304" pitchFamily="18" charset="0"/>
                        </a:rPr>
                        <a:t>3 005,0</a:t>
                      </a:r>
                    </a:p>
                    <a:p>
                      <a:r>
                        <a:rPr lang="ru-RU" sz="1600" b="1" i="0" dirty="0">
                          <a:latin typeface="Times New Roman" panose="02020603050405020304" pitchFamily="18" charset="0"/>
                          <a:cs typeface="Times New Roman" panose="02020603050405020304" pitchFamily="18" charset="0"/>
                        </a:rPr>
                        <a:t> </a:t>
                      </a:r>
                    </a:p>
                  </a:txBody>
                  <a:tcPr/>
                </a:tc>
                <a:tc>
                  <a:txBody>
                    <a:bodyPr/>
                    <a:lstStyle/>
                    <a:p>
                      <a:r>
                        <a:rPr lang="ru-RU" sz="1600" i="0" dirty="0">
                          <a:latin typeface="Times New Roman" panose="02020603050405020304" pitchFamily="18" charset="0"/>
                          <a:cs typeface="Times New Roman" panose="02020603050405020304" pitchFamily="18" charset="0"/>
                        </a:rPr>
                        <a:t>26,0</a:t>
                      </a:r>
                    </a:p>
                    <a:p>
                      <a:endParaRPr lang="ru-RU" sz="1600" i="0" dirty="0">
                        <a:latin typeface="Times New Roman" panose="02020603050405020304" pitchFamily="18" charset="0"/>
                        <a:cs typeface="Times New Roman" panose="02020603050405020304" pitchFamily="18" charset="0"/>
                      </a:endParaRPr>
                    </a:p>
                    <a:p>
                      <a:endParaRPr lang="ru-RU" sz="1600" i="0" dirty="0">
                        <a:latin typeface="Times New Roman" panose="02020603050405020304" pitchFamily="18" charset="0"/>
                        <a:cs typeface="Times New Roman" panose="02020603050405020304" pitchFamily="18" charset="0"/>
                      </a:endParaRPr>
                    </a:p>
                    <a:p>
                      <a:endParaRPr lang="ru-RU" sz="1600" i="0" dirty="0">
                        <a:latin typeface="Times New Roman" panose="02020603050405020304" pitchFamily="18" charset="0"/>
                        <a:cs typeface="Times New Roman" panose="02020603050405020304" pitchFamily="18" charset="0"/>
                      </a:endParaRPr>
                    </a:p>
                    <a:p>
                      <a:endParaRPr lang="ru-RU" sz="1600" i="0" dirty="0">
                        <a:latin typeface="Times New Roman" panose="02020603050405020304" pitchFamily="18" charset="0"/>
                        <a:cs typeface="Times New Roman" panose="02020603050405020304" pitchFamily="18" charset="0"/>
                      </a:endParaRPr>
                    </a:p>
                    <a:p>
                      <a:r>
                        <a:rPr lang="ru-RU" sz="1600" b="1" i="0" dirty="0">
                          <a:latin typeface="Times New Roman" panose="02020603050405020304" pitchFamily="18" charset="0"/>
                          <a:cs typeface="Times New Roman" panose="02020603050405020304" pitchFamily="18" charset="0"/>
                        </a:rPr>
                        <a:t>3 010,0</a:t>
                      </a:r>
                    </a:p>
                    <a:p>
                      <a:r>
                        <a:rPr lang="ru-RU" sz="1600" b="1" i="0" dirty="0">
                          <a:latin typeface="Times New Roman" panose="02020603050405020304" pitchFamily="18" charset="0"/>
                          <a:cs typeface="Times New Roman" panose="02020603050405020304" pitchFamily="18" charset="0"/>
                        </a:rPr>
                        <a:t> </a:t>
                      </a:r>
                    </a:p>
                  </a:txBody>
                  <a:tcPr/>
                </a:tc>
                <a:tc>
                  <a:txBody>
                    <a:bodyPr/>
                    <a:lstStyle/>
                    <a:p>
                      <a:r>
                        <a:rPr lang="ru-RU" sz="1600" i="0" dirty="0">
                          <a:latin typeface="Times New Roman" panose="02020603050405020304" pitchFamily="18" charset="0"/>
                          <a:cs typeface="Times New Roman" panose="02020603050405020304" pitchFamily="18" charset="0"/>
                        </a:rPr>
                        <a:t>26,0</a:t>
                      </a:r>
                    </a:p>
                    <a:p>
                      <a:endParaRPr lang="ru-RU" sz="1600" i="0" dirty="0">
                        <a:latin typeface="Times New Roman" panose="02020603050405020304" pitchFamily="18" charset="0"/>
                        <a:cs typeface="Times New Roman" panose="02020603050405020304" pitchFamily="18" charset="0"/>
                      </a:endParaRPr>
                    </a:p>
                    <a:p>
                      <a:endParaRPr lang="ru-RU" sz="1600" i="0" dirty="0">
                        <a:latin typeface="Times New Roman" panose="02020603050405020304" pitchFamily="18" charset="0"/>
                        <a:cs typeface="Times New Roman" panose="02020603050405020304" pitchFamily="18" charset="0"/>
                      </a:endParaRPr>
                    </a:p>
                    <a:p>
                      <a:endParaRPr lang="ru-RU" sz="1600" i="0" dirty="0">
                        <a:latin typeface="Times New Roman" panose="02020603050405020304" pitchFamily="18" charset="0"/>
                        <a:cs typeface="Times New Roman" panose="02020603050405020304" pitchFamily="18" charset="0"/>
                      </a:endParaRPr>
                    </a:p>
                    <a:p>
                      <a:endParaRPr lang="ru-RU" sz="1600" i="0" dirty="0">
                        <a:latin typeface="Times New Roman" panose="02020603050405020304" pitchFamily="18" charset="0"/>
                        <a:cs typeface="Times New Roman" panose="02020603050405020304" pitchFamily="18" charset="0"/>
                      </a:endParaRPr>
                    </a:p>
                    <a:p>
                      <a:r>
                        <a:rPr lang="ru-RU" sz="1600" b="1" i="0" dirty="0">
                          <a:latin typeface="Times New Roman" panose="02020603050405020304" pitchFamily="18" charset="0"/>
                          <a:cs typeface="Times New Roman" panose="02020603050405020304" pitchFamily="18" charset="0"/>
                        </a:rPr>
                        <a:t>3 110,0</a:t>
                      </a:r>
                    </a:p>
                    <a:p>
                      <a:endParaRPr lang="ru-RU" sz="1600" i="0" dirty="0">
                        <a:latin typeface="Times New Roman" panose="02020603050405020304" pitchFamily="18" charset="0"/>
                        <a:cs typeface="Times New Roman" panose="02020603050405020304" pitchFamily="18" charset="0"/>
                      </a:endParaRPr>
                    </a:p>
                    <a:p>
                      <a:r>
                        <a:rPr lang="ru-RU" sz="1600" b="1" i="0" dirty="0">
                          <a:latin typeface="Times New Roman" panose="02020603050405020304" pitchFamily="18" charset="0"/>
                          <a:cs typeface="Times New Roman" panose="02020603050405020304" pitchFamily="18" charset="0"/>
                        </a:rPr>
                        <a:t> </a:t>
                      </a:r>
                    </a:p>
                  </a:txBody>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35359112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 </a:t>
            </a:r>
          </a:p>
        </p:txBody>
      </p:sp>
      <p:graphicFrame>
        <p:nvGraphicFramePr>
          <p:cNvPr id="4" name="Таблица 3"/>
          <p:cNvGraphicFramePr>
            <a:graphicFrameLocks noGrp="1"/>
          </p:cNvGraphicFramePr>
          <p:nvPr>
            <p:ph type="tbl" idx="1"/>
            <p:extLst>
              <p:ext uri="{D42A27DB-BD31-4B8C-83A1-F6EECF244321}">
                <p14:modId xmlns:p14="http://schemas.microsoft.com/office/powerpoint/2010/main" val="2656224799"/>
              </p:ext>
            </p:extLst>
          </p:nvPr>
        </p:nvGraphicFramePr>
        <p:xfrm>
          <a:off x="646113" y="1152525"/>
          <a:ext cx="10969781" cy="3670684"/>
        </p:xfrm>
        <a:graphic>
          <a:graphicData uri="http://schemas.openxmlformats.org/drawingml/2006/table">
            <a:tbl>
              <a:tblPr firstRow="1" bandRow="1">
                <a:tableStyleId>{5C22544A-7EE6-4342-B048-85BDC9FD1C3A}</a:tableStyleId>
              </a:tblPr>
              <a:tblGrid>
                <a:gridCol w="5054197">
                  <a:extLst>
                    <a:ext uri="{9D8B030D-6E8A-4147-A177-3AD203B41FA5}">
                      <a16:colId xmlns="" xmlns:a16="http://schemas.microsoft.com/office/drawing/2014/main" val="20000"/>
                    </a:ext>
                  </a:extLst>
                </a:gridCol>
                <a:gridCol w="1046293">
                  <a:extLst>
                    <a:ext uri="{9D8B030D-6E8A-4147-A177-3AD203B41FA5}">
                      <a16:colId xmlns="" xmlns:a16="http://schemas.microsoft.com/office/drawing/2014/main" val="20001"/>
                    </a:ext>
                  </a:extLst>
                </a:gridCol>
                <a:gridCol w="1056354">
                  <a:extLst>
                    <a:ext uri="{9D8B030D-6E8A-4147-A177-3AD203B41FA5}">
                      <a16:colId xmlns="" xmlns:a16="http://schemas.microsoft.com/office/drawing/2014/main" val="20002"/>
                    </a:ext>
                  </a:extLst>
                </a:gridCol>
                <a:gridCol w="1197201">
                  <a:extLst>
                    <a:ext uri="{9D8B030D-6E8A-4147-A177-3AD203B41FA5}">
                      <a16:colId xmlns="" xmlns:a16="http://schemas.microsoft.com/office/drawing/2014/main" val="20003"/>
                    </a:ext>
                  </a:extLst>
                </a:gridCol>
                <a:gridCol w="1136839">
                  <a:extLst>
                    <a:ext uri="{9D8B030D-6E8A-4147-A177-3AD203B41FA5}">
                      <a16:colId xmlns="" xmlns:a16="http://schemas.microsoft.com/office/drawing/2014/main" val="20004"/>
                    </a:ext>
                  </a:extLst>
                </a:gridCol>
                <a:gridCol w="1478897">
                  <a:extLst>
                    <a:ext uri="{9D8B030D-6E8A-4147-A177-3AD203B41FA5}">
                      <a16:colId xmlns="" xmlns:a16="http://schemas.microsoft.com/office/drawing/2014/main" val="20005"/>
                    </a:ext>
                  </a:extLst>
                </a:gridCol>
              </a:tblGrid>
              <a:tr h="1527086">
                <a:tc>
                  <a:txBody>
                    <a:bodyPr/>
                    <a:lstStyle/>
                    <a:p>
                      <a:pPr algn="ctr">
                        <a:spcAft>
                          <a:spcPts val="0"/>
                        </a:spcAft>
                      </a:pPr>
                      <a:r>
                        <a:rPr lang="ru-RU" sz="1600" i="0" dirty="0">
                          <a:effectLst/>
                          <a:latin typeface="Times New Roman" panose="02020603050405020304" pitchFamily="18" charset="0"/>
                          <a:ea typeface="Times New Roman" panose="02020603050405020304" pitchFamily="18" charset="0"/>
                        </a:rPr>
                        <a:t>            Наименование</a:t>
                      </a:r>
                    </a:p>
                    <a:p>
                      <a:pPr algn="ctr">
                        <a:spcAft>
                          <a:spcPts val="0"/>
                        </a:spcAft>
                      </a:pPr>
                      <a:r>
                        <a:rPr lang="ru-RU" sz="1600" i="0" dirty="0">
                          <a:effectLst/>
                          <a:latin typeface="Times New Roman" panose="02020603050405020304" pitchFamily="18" charset="0"/>
                          <a:ea typeface="Times New Roman" panose="02020603050405020304" pitchFamily="18" charset="0"/>
                        </a:rPr>
                        <a:t>  налоговой льготы</a:t>
                      </a:r>
                    </a:p>
                    <a:p>
                      <a:pPr algn="ctr">
                        <a:spcAft>
                          <a:spcPts val="0"/>
                        </a:spcAft>
                      </a:pPr>
                      <a:r>
                        <a:rPr lang="ru-RU" sz="1600" i="0" dirty="0">
                          <a:effectLst/>
                          <a:latin typeface="Times New Roman" panose="02020603050405020304" pitchFamily="18" charset="0"/>
                          <a:ea typeface="Times New Roman" panose="02020603050405020304" pitchFamily="18" charset="0"/>
                        </a:rPr>
                        <a:t> </a:t>
                      </a:r>
                    </a:p>
                  </a:txBody>
                  <a:tcPr marL="68580" marR="68580" marT="0" marB="0" anchor="ctr"/>
                </a:tc>
                <a:tc>
                  <a:txBody>
                    <a:bodyPr/>
                    <a:lstStyle/>
                    <a:p>
                      <a:pPr algn="ctr">
                        <a:spcAft>
                          <a:spcPts val="0"/>
                        </a:spcAft>
                      </a:pPr>
                      <a:r>
                        <a:rPr lang="ru-RU" sz="1600" i="0" dirty="0">
                          <a:effectLst/>
                          <a:latin typeface="Times New Roman" panose="02020603050405020304" pitchFamily="18" charset="0"/>
                          <a:ea typeface="Times New Roman" panose="02020603050405020304" pitchFamily="18" charset="0"/>
                        </a:rPr>
                        <a:t>2019 год</a:t>
                      </a:r>
                    </a:p>
                  </a:txBody>
                  <a:tcPr marL="68580" marR="68580" marT="0" marB="0" anchor="ctr"/>
                </a:tc>
                <a:tc>
                  <a:txBody>
                    <a:bodyPr/>
                    <a:lstStyle/>
                    <a:p>
                      <a:pPr algn="ctr">
                        <a:spcAft>
                          <a:spcPts val="0"/>
                        </a:spcAft>
                      </a:pPr>
                      <a:r>
                        <a:rPr lang="ru-RU" sz="1600" i="0" dirty="0">
                          <a:effectLst/>
                          <a:latin typeface="Times New Roman" panose="02020603050405020304" pitchFamily="18" charset="0"/>
                          <a:ea typeface="Times New Roman" panose="02020603050405020304" pitchFamily="18" charset="0"/>
                        </a:rPr>
                        <a:t>Оценка </a:t>
                      </a:r>
                    </a:p>
                    <a:p>
                      <a:pPr algn="ctr">
                        <a:spcAft>
                          <a:spcPts val="0"/>
                        </a:spcAft>
                      </a:pPr>
                      <a:r>
                        <a:rPr lang="ru-RU" sz="1600" i="0" dirty="0">
                          <a:effectLst/>
                          <a:latin typeface="Times New Roman" panose="02020603050405020304" pitchFamily="18" charset="0"/>
                          <a:ea typeface="Times New Roman" panose="02020603050405020304" pitchFamily="18" charset="0"/>
                        </a:rPr>
                        <a:t>2020 год</a:t>
                      </a:r>
                    </a:p>
                  </a:txBody>
                  <a:tcPr marL="68580" marR="68580" marT="0" marB="0" anchor="ctr"/>
                </a:tc>
                <a:tc>
                  <a:txBody>
                    <a:bodyPr/>
                    <a:lstStyle/>
                    <a:p>
                      <a:pPr algn="ctr">
                        <a:spcAft>
                          <a:spcPts val="0"/>
                        </a:spcAft>
                      </a:pPr>
                      <a:r>
                        <a:rPr lang="ru-RU" sz="1600" i="0" dirty="0">
                          <a:effectLst/>
                          <a:latin typeface="Times New Roman" panose="02020603050405020304" pitchFamily="18" charset="0"/>
                          <a:ea typeface="Times New Roman" panose="02020603050405020304" pitchFamily="18" charset="0"/>
                        </a:rPr>
                        <a:t>Прогноз </a:t>
                      </a:r>
                    </a:p>
                    <a:p>
                      <a:pPr algn="ctr">
                        <a:spcAft>
                          <a:spcPts val="0"/>
                        </a:spcAft>
                      </a:pPr>
                      <a:r>
                        <a:rPr lang="ru-RU" sz="1600" i="0" dirty="0">
                          <a:effectLst/>
                          <a:latin typeface="Times New Roman" panose="02020603050405020304" pitchFamily="18" charset="0"/>
                          <a:ea typeface="Times New Roman" panose="02020603050405020304" pitchFamily="18" charset="0"/>
                        </a:rPr>
                        <a:t>2021 год</a:t>
                      </a:r>
                    </a:p>
                  </a:txBody>
                  <a:tcPr marL="68580" marR="68580" marT="0" marB="0" anchor="ctr"/>
                </a:tc>
                <a:tc>
                  <a:txBody>
                    <a:bodyPr/>
                    <a:lstStyle/>
                    <a:p>
                      <a:pPr algn="ctr">
                        <a:spcAft>
                          <a:spcPts val="0"/>
                        </a:spcAft>
                      </a:pPr>
                      <a:r>
                        <a:rPr lang="ru-RU" sz="1600" i="0" dirty="0">
                          <a:effectLst/>
                          <a:latin typeface="Times New Roman" panose="02020603050405020304" pitchFamily="18" charset="0"/>
                          <a:ea typeface="Times New Roman" panose="02020603050405020304" pitchFamily="18" charset="0"/>
                        </a:rPr>
                        <a:t> </a:t>
                      </a:r>
                    </a:p>
                    <a:p>
                      <a:pPr algn="ctr">
                        <a:spcAft>
                          <a:spcPts val="0"/>
                        </a:spcAft>
                      </a:pPr>
                      <a:r>
                        <a:rPr lang="ru-RU" sz="1600" i="0" dirty="0">
                          <a:effectLst/>
                          <a:latin typeface="Times New Roman" panose="02020603050405020304" pitchFamily="18" charset="0"/>
                          <a:ea typeface="Times New Roman" panose="02020603050405020304" pitchFamily="18" charset="0"/>
                        </a:rPr>
                        <a:t>Прогноз </a:t>
                      </a:r>
                    </a:p>
                    <a:p>
                      <a:pPr algn="ctr">
                        <a:spcAft>
                          <a:spcPts val="0"/>
                        </a:spcAft>
                      </a:pPr>
                      <a:r>
                        <a:rPr lang="ru-RU" sz="1600" i="0" dirty="0">
                          <a:effectLst/>
                          <a:latin typeface="Times New Roman" panose="02020603050405020304" pitchFamily="18" charset="0"/>
                          <a:ea typeface="Times New Roman" panose="02020603050405020304" pitchFamily="18" charset="0"/>
                        </a:rPr>
                        <a:t>2022 год</a:t>
                      </a:r>
                    </a:p>
                  </a:txBody>
                  <a:tcPr marL="68580" marR="68580" marT="0" marB="0"/>
                </a:tc>
                <a:tc>
                  <a:txBody>
                    <a:bodyPr/>
                    <a:lstStyle/>
                    <a:p>
                      <a:pPr algn="ctr">
                        <a:spcAft>
                          <a:spcPts val="0"/>
                        </a:spcAft>
                      </a:pPr>
                      <a:r>
                        <a:rPr lang="ru-RU" sz="1600" i="0" dirty="0">
                          <a:effectLst/>
                          <a:latin typeface="Times New Roman" panose="02020603050405020304" pitchFamily="18" charset="0"/>
                          <a:ea typeface="Times New Roman" panose="02020603050405020304" pitchFamily="18" charset="0"/>
                        </a:rPr>
                        <a:t>      Прогноз </a:t>
                      </a:r>
                    </a:p>
                    <a:p>
                      <a:pPr algn="ctr">
                        <a:spcAft>
                          <a:spcPts val="0"/>
                        </a:spcAft>
                      </a:pPr>
                      <a:r>
                        <a:rPr lang="ru-RU" sz="1600" i="0" dirty="0">
                          <a:effectLst/>
                          <a:latin typeface="Times New Roman" panose="02020603050405020304" pitchFamily="18" charset="0"/>
                          <a:ea typeface="Times New Roman" panose="02020603050405020304" pitchFamily="18" charset="0"/>
                        </a:rPr>
                        <a:t>        2023 год</a:t>
                      </a:r>
                    </a:p>
                    <a:p>
                      <a:pPr algn="ctr">
                        <a:spcAft>
                          <a:spcPts val="0"/>
                        </a:spcAft>
                      </a:pPr>
                      <a:r>
                        <a:rPr lang="ru-RU" sz="1600" i="0" dirty="0">
                          <a:effectLst/>
                          <a:latin typeface="Times New Roman" panose="02020603050405020304" pitchFamily="18" charset="0"/>
                          <a:ea typeface="Times New Roman" panose="02020603050405020304" pitchFamily="18" charset="0"/>
                        </a:rPr>
                        <a:t> </a:t>
                      </a:r>
                    </a:p>
                  </a:txBody>
                  <a:tcPr marL="68580" marR="68580" marT="0" marB="0" anchor="ctr"/>
                </a:tc>
                <a:extLst>
                  <a:ext uri="{0D108BD9-81ED-4DB2-BD59-A6C34878D82A}">
                    <a16:rowId xmlns="" xmlns:a16="http://schemas.microsoft.com/office/drawing/2014/main" val="10000"/>
                  </a:ext>
                </a:extLst>
              </a:tr>
              <a:tr h="546529">
                <a:tc gridSpan="6">
                  <a:txBody>
                    <a:bodyPr/>
                    <a:lstStyle/>
                    <a:p>
                      <a:pPr algn="ctr"/>
                      <a:r>
                        <a:rPr lang="ru-RU" sz="2000" b="1" i="0" dirty="0">
                          <a:latin typeface="Times New Roman" panose="02020603050405020304" pitchFamily="18" charset="0"/>
                          <a:cs typeface="Times New Roman" panose="02020603050405020304" pitchFamily="18" charset="0"/>
                        </a:rPr>
                        <a:t>Налог на имущество физических лиц</a:t>
                      </a:r>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1"/>
                  </a:ext>
                </a:extLst>
              </a:tr>
              <a:tr h="1597069">
                <a:tc>
                  <a:txBody>
                    <a:bodyPr/>
                    <a:lstStyle/>
                    <a:p>
                      <a:r>
                        <a:rPr lang="ru-RU" sz="1800" i="1" dirty="0">
                          <a:latin typeface="Times New Roman" panose="02020603050405020304" pitchFamily="18" charset="0"/>
                          <a:cs typeface="Times New Roman" panose="02020603050405020304" pitchFamily="18" charset="0"/>
                        </a:rPr>
                        <a:t> Многодетные малоимущие семьи, имеющей трех и более несовершеннолетних детей, среднедушевой доход которых ниже величины прожиточного минимума, установленной в Московской области на душу населения</a:t>
                      </a:r>
                    </a:p>
                  </a:txBody>
                  <a:tcPr/>
                </a:tc>
                <a:tc>
                  <a:txBody>
                    <a:bodyPr/>
                    <a:lstStyle/>
                    <a:p>
                      <a:endParaRPr lang="ru-RU" sz="1600" dirty="0">
                        <a:latin typeface="Times New Roman" panose="02020603050405020304" pitchFamily="18" charset="0"/>
                        <a:cs typeface="Times New Roman" panose="02020603050405020304" pitchFamily="18" charset="0"/>
                      </a:endParaRPr>
                    </a:p>
                  </a:txBody>
                  <a:tcPr/>
                </a:tc>
                <a:tc>
                  <a:txBody>
                    <a:bodyPr/>
                    <a:lstStyle/>
                    <a:p>
                      <a:r>
                        <a:rPr lang="ru-RU" sz="1600" dirty="0">
                          <a:latin typeface="Times New Roman" panose="02020603050405020304" pitchFamily="18" charset="0"/>
                          <a:cs typeface="Times New Roman" panose="02020603050405020304" pitchFamily="18" charset="0"/>
                        </a:rPr>
                        <a:t>1,0</a:t>
                      </a:r>
                    </a:p>
                  </a:txBody>
                  <a:tcPr/>
                </a:tc>
                <a:tc>
                  <a:txBody>
                    <a:bodyPr/>
                    <a:lstStyle/>
                    <a:p>
                      <a:r>
                        <a:rPr lang="ru-RU" sz="1600">
                          <a:latin typeface="Times New Roman" panose="02020603050405020304" pitchFamily="18" charset="0"/>
                          <a:cs typeface="Times New Roman" panose="02020603050405020304" pitchFamily="18" charset="0"/>
                        </a:rPr>
                        <a:t>1,0</a:t>
                      </a:r>
                      <a:endParaRPr lang="ru-RU" sz="1600" dirty="0">
                        <a:latin typeface="Times New Roman" panose="02020603050405020304" pitchFamily="18" charset="0"/>
                        <a:cs typeface="Times New Roman" panose="02020603050405020304" pitchFamily="18" charset="0"/>
                      </a:endParaRPr>
                    </a:p>
                  </a:txBody>
                  <a:tcPr/>
                </a:tc>
                <a:tc>
                  <a:txBody>
                    <a:bodyPr/>
                    <a:lstStyle/>
                    <a:p>
                      <a:r>
                        <a:rPr lang="ru-RU" sz="1600">
                          <a:latin typeface="Times New Roman" panose="02020603050405020304" pitchFamily="18" charset="0"/>
                          <a:cs typeface="Times New Roman" panose="02020603050405020304" pitchFamily="18" charset="0"/>
                        </a:rPr>
                        <a:t>1,0</a:t>
                      </a:r>
                      <a:endParaRPr lang="ru-RU" sz="1600" dirty="0">
                        <a:latin typeface="Times New Roman" panose="02020603050405020304" pitchFamily="18" charset="0"/>
                        <a:cs typeface="Times New Roman" panose="02020603050405020304" pitchFamily="18" charset="0"/>
                      </a:endParaRPr>
                    </a:p>
                  </a:txBody>
                  <a:tcPr/>
                </a:tc>
                <a:tc>
                  <a:txBody>
                    <a:bodyPr/>
                    <a:lstStyle/>
                    <a:p>
                      <a:r>
                        <a:rPr lang="ru-RU" sz="1600" dirty="0">
                          <a:latin typeface="Times New Roman" panose="02020603050405020304" pitchFamily="18" charset="0"/>
                          <a:cs typeface="Times New Roman" panose="02020603050405020304" pitchFamily="18" charset="0"/>
                        </a:rPr>
                        <a:t>1,0</a:t>
                      </a:r>
                    </a:p>
                  </a:txBody>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28954671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04129" name="Rectangle 2"/>
          <p:cNvSpPr>
            <a:spLocks noGrp="1"/>
          </p:cNvSpPr>
          <p:nvPr>
            <p:ph type="title"/>
          </p:nvPr>
        </p:nvSpPr>
        <p:spPr>
          <a:xfrm>
            <a:off x="1601010" y="96846"/>
            <a:ext cx="9290417" cy="781835"/>
          </a:xfrm>
        </p:spPr>
        <p:txBody>
          <a:bodyPr/>
          <a:lstStyle/>
          <a:p>
            <a:pPr eaLnBrk="1" hangingPunct="1"/>
            <a:r>
              <a:rPr lang="ru-RU" dirty="0"/>
              <a:t> </a:t>
            </a:r>
          </a:p>
        </p:txBody>
      </p:sp>
      <p:sp>
        <p:nvSpPr>
          <p:cNvPr id="304130" name="Rectangle 3"/>
          <p:cNvSpPr>
            <a:spLocks noGrp="1"/>
          </p:cNvSpPr>
          <p:nvPr>
            <p:ph type="body" idx="4294967295"/>
          </p:nvPr>
        </p:nvSpPr>
        <p:spPr>
          <a:xfrm>
            <a:off x="1400175" y="0"/>
            <a:ext cx="10791825" cy="663575"/>
          </a:xfrm>
        </p:spPr>
        <p:txBody>
          <a:bodyPr>
            <a:normAutofit fontScale="25000" lnSpcReduction="20000"/>
          </a:bodyPr>
          <a:lstStyle/>
          <a:p>
            <a:pPr algn="ctr" eaLnBrk="1" hangingPunct="1">
              <a:buFont typeface="Wingdings 3" pitchFamily="18" charset="2"/>
              <a:buNone/>
            </a:pPr>
            <a:r>
              <a:rPr lang="ru-RU" sz="9600" b="1" i="1" dirty="0">
                <a:latin typeface="Times New Roman" pitchFamily="18" charset="0"/>
              </a:rPr>
              <a:t>                 </a:t>
            </a:r>
            <a:r>
              <a:rPr lang="ru-RU" sz="9600" b="1" dirty="0">
                <a:latin typeface="Times New Roman" pitchFamily="18" charset="0"/>
              </a:rPr>
              <a:t>Информация о налоговых ставках по </a:t>
            </a:r>
          </a:p>
          <a:p>
            <a:pPr algn="ctr" eaLnBrk="1" hangingPunct="1">
              <a:buFont typeface="Wingdings 3" pitchFamily="18" charset="2"/>
              <a:buNone/>
            </a:pPr>
            <a:r>
              <a:rPr lang="ru-RU" sz="9600" b="1" dirty="0">
                <a:latin typeface="Times New Roman" pitchFamily="18" charset="0"/>
              </a:rPr>
              <a:t>местным налогам                                                                            </a:t>
            </a:r>
          </a:p>
          <a:p>
            <a:pPr algn="ctr" eaLnBrk="1" hangingPunct="1"/>
            <a:endParaRPr lang="ru-RU" sz="2800" dirty="0">
              <a:latin typeface="Times New Roman" pitchFamily="18" charset="0"/>
            </a:endParaRPr>
          </a:p>
          <a:p>
            <a:pPr eaLnBrk="1" hangingPunct="1">
              <a:buFont typeface="Wingdings 3" pitchFamily="18" charset="2"/>
              <a:buNone/>
            </a:pPr>
            <a:endParaRPr lang="ru-RU" sz="2800" b="1" dirty="0">
              <a:latin typeface="Times New Roman" pitchFamily="18" charset="0"/>
            </a:endParaRPr>
          </a:p>
        </p:txBody>
      </p:sp>
      <p:graphicFrame>
        <p:nvGraphicFramePr>
          <p:cNvPr id="175132" name="Group 28"/>
          <p:cNvGraphicFramePr>
            <a:graphicFrameLocks noGrp="1"/>
          </p:cNvGraphicFramePr>
          <p:nvPr>
            <p:extLst>
              <p:ext uri="{D42A27DB-BD31-4B8C-83A1-F6EECF244321}">
                <p14:modId xmlns:p14="http://schemas.microsoft.com/office/powerpoint/2010/main" val="761707404"/>
              </p:ext>
            </p:extLst>
          </p:nvPr>
        </p:nvGraphicFramePr>
        <p:xfrm>
          <a:off x="633046" y="1075174"/>
          <a:ext cx="11174935" cy="4989088"/>
        </p:xfrm>
        <a:graphic>
          <a:graphicData uri="http://schemas.openxmlformats.org/drawingml/2006/table">
            <a:tbl>
              <a:tblPr/>
              <a:tblGrid>
                <a:gridCol w="2442588">
                  <a:extLst>
                    <a:ext uri="{9D8B030D-6E8A-4147-A177-3AD203B41FA5}">
                      <a16:colId xmlns="" xmlns:a16="http://schemas.microsoft.com/office/drawing/2014/main" val="20000"/>
                    </a:ext>
                  </a:extLst>
                </a:gridCol>
                <a:gridCol w="8732347">
                  <a:extLst>
                    <a:ext uri="{9D8B030D-6E8A-4147-A177-3AD203B41FA5}">
                      <a16:colId xmlns="" xmlns:a16="http://schemas.microsoft.com/office/drawing/2014/main" val="20001"/>
                    </a:ext>
                  </a:extLst>
                </a:gridCol>
              </a:tblGrid>
              <a:tr h="580516">
                <a:tc>
                  <a:txBody>
                    <a:bodyPr/>
                    <a:lstStyle/>
                    <a:p>
                      <a:pPr marL="0" marR="0" lvl="0" indent="0" algn="l" defTabSz="457200" rtl="0" eaLnBrk="1" fontAlgn="base" latinLnBrk="0" hangingPunct="1">
                        <a:lnSpc>
                          <a:spcPct val="100000"/>
                        </a:lnSpc>
                        <a:spcBef>
                          <a:spcPts val="1000"/>
                        </a:spcBef>
                        <a:spcAft>
                          <a:spcPct val="0"/>
                        </a:spcAft>
                        <a:buClr>
                          <a:srgbClr val="8AD0D6"/>
                        </a:buClr>
                        <a:buSzPct val="80000"/>
                        <a:buFont typeface="Wingdings 3" pitchFamily="18" charset="2"/>
                        <a:buNone/>
                        <a:tabLst/>
                      </a:pPr>
                      <a:endParaRPr kumimoji="0" lang="ru-RU" sz="1800" b="0" i="0" u="none" strike="noStrike" cap="none" normalizeH="0" baseline="0" dirty="0">
                        <a:ln>
                          <a:noFill/>
                        </a:ln>
                        <a:solidFill>
                          <a:schemeClr val="tx1"/>
                        </a:solidFill>
                        <a:effectLst/>
                        <a:latin typeface="Century Gothic"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tx1"/>
                          </a:solidFill>
                          <a:effectLst/>
                          <a:latin typeface="Times New Roman" pitchFamily="18" charset="0"/>
                        </a:rPr>
                        <a:t>Налоговые ставки</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1496191">
                <a:tc rowSpan="4">
                  <a:txBody>
                    <a:bodyPr/>
                    <a:lstStyle/>
                    <a:p>
                      <a:pPr marL="0" marR="0" lvl="0" indent="0" algn="l" defTabSz="457200" rtl="0" eaLnBrk="1" fontAlgn="base" latinLnBrk="0" hangingPunct="1">
                        <a:lnSpc>
                          <a:spcPct val="100000"/>
                        </a:lnSpc>
                        <a:spcBef>
                          <a:spcPts val="1000"/>
                        </a:spcBef>
                        <a:spcAft>
                          <a:spcPct val="0"/>
                        </a:spcAft>
                        <a:buClr>
                          <a:srgbClr val="8AD0D6"/>
                        </a:buClr>
                        <a:buSzPct val="80000"/>
                        <a:buFont typeface="Wingdings 3" pitchFamily="18" charset="2"/>
                        <a:buNone/>
                        <a:tabLst/>
                      </a:pPr>
                      <a:r>
                        <a:rPr kumimoji="0" lang="ru-RU" sz="2000" b="1" i="0" u="none" strike="noStrike" cap="none" normalizeH="0" baseline="0" dirty="0">
                          <a:ln>
                            <a:noFill/>
                          </a:ln>
                          <a:solidFill>
                            <a:schemeClr val="tx1"/>
                          </a:solidFill>
                          <a:effectLst/>
                          <a:latin typeface="Times New Roman" pitchFamily="18" charset="0"/>
                        </a:rPr>
                        <a:t>Налог на имущество физических лиц</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tx1"/>
                          </a:solidFill>
                          <a:effectLst/>
                          <a:latin typeface="Times New Roman" pitchFamily="18" charset="0"/>
                        </a:rPr>
                        <a:t>1.Объекты налогообложения, кадастровая стоимость  каждого из которых не превышает 300 млн. рублей:</a:t>
                      </a:r>
                    </a:p>
                    <a:p>
                      <a:pPr marL="0" marR="0" lvl="0" indent="0" algn="l" defTabSz="457200" rtl="0" eaLnBrk="1" fontAlgn="base" latinLnBrk="0" hangingPunct="1">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tx1"/>
                          </a:solidFill>
                          <a:effectLst/>
                          <a:latin typeface="Times New Roman" pitchFamily="18" charset="0"/>
                        </a:rPr>
                        <a:t>Квартира, часть квартиры, комната - 0,1 процента</a:t>
                      </a:r>
                    </a:p>
                    <a:p>
                      <a:pPr marL="0" marR="0" lvl="0" indent="0" algn="l" defTabSz="457200" rtl="0" eaLnBrk="1" fontAlgn="base" latinLnBrk="0" hangingPunct="1">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tx1"/>
                          </a:solidFill>
                          <a:effectLst/>
                          <a:latin typeface="Times New Roman" pitchFamily="18" charset="0"/>
                        </a:rPr>
                        <a:t> Жилой дом, часть жилого дома -   0,3 процента</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1071446">
                <a:tc vMerge="1">
                  <a:txBody>
                    <a:bodyPr/>
                    <a:lstStyle/>
                    <a:p>
                      <a:pPr marL="0" marR="0" lvl="0" indent="0" algn="l" defTabSz="457200" rtl="0" eaLnBrk="1" fontAlgn="base" latinLnBrk="0" hangingPunct="1">
                        <a:lnSpc>
                          <a:spcPct val="100000"/>
                        </a:lnSpc>
                        <a:spcBef>
                          <a:spcPts val="1000"/>
                        </a:spcBef>
                        <a:spcAft>
                          <a:spcPct val="0"/>
                        </a:spcAft>
                        <a:buClr>
                          <a:srgbClr val="8AD0D6"/>
                        </a:buClr>
                        <a:buSzPct val="80000"/>
                        <a:buFont typeface="Wingdings 3" pitchFamily="18" charset="2"/>
                        <a:buNone/>
                        <a:tabLst/>
                      </a:pPr>
                      <a:endParaRPr kumimoji="0" lang="ru-RU" sz="1800" b="0" i="0" u="none" strike="noStrike" cap="none" normalizeH="0" baseline="0" dirty="0">
                        <a:ln>
                          <a:noFill/>
                        </a:ln>
                        <a:solidFill>
                          <a:schemeClr val="tx1"/>
                        </a:solidFill>
                        <a:effectLst/>
                        <a:latin typeface="Century Gothic"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tx1"/>
                          </a:solidFill>
                          <a:effectLst/>
                          <a:latin typeface="Times New Roman" pitchFamily="18" charset="0"/>
                        </a:rPr>
                        <a:t>2. Объекты незавершенного строительства в случае, если проектируемым назначением таких объектов является жилой дом – 0,3 процента</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683997">
                <a:tc vMerge="1">
                  <a:txBody>
                    <a:bodyPr/>
                    <a:lstStyle/>
                    <a:p>
                      <a:pPr marL="0" marR="0" lvl="0" indent="0" algn="l" defTabSz="457200" rtl="0" eaLnBrk="1" fontAlgn="base" latinLnBrk="0" hangingPunct="1">
                        <a:lnSpc>
                          <a:spcPct val="100000"/>
                        </a:lnSpc>
                        <a:spcBef>
                          <a:spcPts val="1000"/>
                        </a:spcBef>
                        <a:spcAft>
                          <a:spcPct val="0"/>
                        </a:spcAft>
                        <a:buClr>
                          <a:srgbClr val="8AD0D6"/>
                        </a:buClr>
                        <a:buSzPct val="80000"/>
                        <a:buFont typeface="Wingdings 3" pitchFamily="18" charset="2"/>
                        <a:buNone/>
                        <a:tabLst/>
                      </a:pPr>
                      <a:endParaRPr kumimoji="0" lang="ru-RU" sz="1800" b="0" i="0" u="none" strike="noStrike" cap="none" normalizeH="0" baseline="0" dirty="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tx1"/>
                          </a:solidFill>
                          <a:effectLst/>
                          <a:latin typeface="Times New Roman" pitchFamily="18" charset="0"/>
                        </a:rPr>
                        <a:t>3. Единые недвижимые комплексы, в состав которых входит   хотя бы одно жилое помещение (жилой дом) - 0,3 процента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1071446">
                <a:tc vMerge="1">
                  <a:txBody>
                    <a:bodyPr/>
                    <a:lstStyle/>
                    <a:p>
                      <a:pPr marL="0" marR="0" lvl="0" indent="0" algn="l" defTabSz="457200" rtl="0" eaLnBrk="1" fontAlgn="base" latinLnBrk="0" hangingPunct="1">
                        <a:lnSpc>
                          <a:spcPct val="100000"/>
                        </a:lnSpc>
                        <a:spcBef>
                          <a:spcPts val="1000"/>
                        </a:spcBef>
                        <a:spcAft>
                          <a:spcPct val="0"/>
                        </a:spcAft>
                        <a:buClr>
                          <a:srgbClr val="8AD0D6"/>
                        </a:buClr>
                        <a:buSzPct val="80000"/>
                        <a:buFont typeface="Wingdings 3" pitchFamily="18" charset="2"/>
                        <a:buNone/>
                        <a:tabLst/>
                      </a:pPr>
                      <a:endParaRPr kumimoji="0" lang="ru-RU" sz="1800" b="0" i="0" u="none" strike="noStrike" cap="none" normalizeH="0" baseline="0" dirty="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tx1"/>
                          </a:solidFill>
                          <a:effectLst/>
                          <a:latin typeface="Times New Roman" pitchFamily="18" charset="0"/>
                        </a:rPr>
                        <a:t>4. Гаражи и </a:t>
                      </a:r>
                      <a:r>
                        <a:rPr kumimoji="0" lang="ru-RU" sz="2000" b="0" i="0" u="none" strike="noStrike" cap="none" normalizeH="0" baseline="0" dirty="0" err="1">
                          <a:ln>
                            <a:noFill/>
                          </a:ln>
                          <a:solidFill>
                            <a:schemeClr val="tx1"/>
                          </a:solidFill>
                          <a:effectLst/>
                          <a:latin typeface="Times New Roman" pitchFamily="18" charset="0"/>
                        </a:rPr>
                        <a:t>машино</a:t>
                      </a:r>
                      <a:r>
                        <a:rPr kumimoji="0" lang="ru-RU" sz="2000" b="0" i="0" u="none" strike="noStrike" cap="none" normalizeH="0" baseline="0" dirty="0">
                          <a:ln>
                            <a:noFill/>
                          </a:ln>
                          <a:solidFill>
                            <a:schemeClr val="tx1"/>
                          </a:solidFill>
                          <a:effectLst/>
                          <a:latin typeface="Times New Roman" pitchFamily="18" charset="0"/>
                        </a:rPr>
                        <a:t>-места, в том числе расположенные в объектах налогообложения, указанных в пп.2 статьи 406 Налогового кодекса РФ    -  0,3 процента</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05153" name="Rectangle 2"/>
          <p:cNvSpPr>
            <a:spLocks noGrp="1"/>
          </p:cNvSpPr>
          <p:nvPr>
            <p:ph type="title"/>
          </p:nvPr>
        </p:nvSpPr>
        <p:spPr/>
        <p:txBody>
          <a:bodyPr/>
          <a:lstStyle/>
          <a:p>
            <a:pPr eaLnBrk="1" hangingPunct="1"/>
            <a:r>
              <a:rPr lang="ru-RU"/>
              <a:t>   </a:t>
            </a:r>
          </a:p>
        </p:txBody>
      </p:sp>
      <p:graphicFrame>
        <p:nvGraphicFramePr>
          <p:cNvPr id="176160" name="Group 32"/>
          <p:cNvGraphicFramePr>
            <a:graphicFrameLocks noGrp="1"/>
          </p:cNvGraphicFramePr>
          <p:nvPr>
            <p:extLst>
              <p:ext uri="{D42A27DB-BD31-4B8C-83A1-F6EECF244321}">
                <p14:modId xmlns:p14="http://schemas.microsoft.com/office/powerpoint/2010/main" val="3268301555"/>
              </p:ext>
            </p:extLst>
          </p:nvPr>
        </p:nvGraphicFramePr>
        <p:xfrm>
          <a:off x="377145" y="452438"/>
          <a:ext cx="11625944" cy="6078727"/>
        </p:xfrm>
        <a:graphic>
          <a:graphicData uri="http://schemas.openxmlformats.org/drawingml/2006/table">
            <a:tbl>
              <a:tblPr/>
              <a:tblGrid>
                <a:gridCol w="1260736">
                  <a:extLst>
                    <a:ext uri="{9D8B030D-6E8A-4147-A177-3AD203B41FA5}">
                      <a16:colId xmlns="" xmlns:a16="http://schemas.microsoft.com/office/drawing/2014/main" val="20000"/>
                    </a:ext>
                  </a:extLst>
                </a:gridCol>
                <a:gridCol w="10365208">
                  <a:extLst>
                    <a:ext uri="{9D8B030D-6E8A-4147-A177-3AD203B41FA5}">
                      <a16:colId xmlns="" xmlns:a16="http://schemas.microsoft.com/office/drawing/2014/main" val="20001"/>
                    </a:ext>
                  </a:extLst>
                </a:gridCol>
              </a:tblGrid>
              <a:tr h="986677">
                <a:tc rowSpan="4">
                  <a:txBody>
                    <a:bodyPr/>
                    <a:lstStyle/>
                    <a:p>
                      <a:pPr marL="0" marR="0" lvl="0" indent="0" algn="l" defTabSz="457200" rtl="0" eaLnBrk="1" fontAlgn="base" latinLnBrk="0" hangingPunct="1">
                        <a:lnSpc>
                          <a:spcPct val="100000"/>
                        </a:lnSpc>
                        <a:spcBef>
                          <a:spcPts val="1000"/>
                        </a:spcBef>
                        <a:spcAft>
                          <a:spcPct val="0"/>
                        </a:spcAft>
                        <a:buClr>
                          <a:srgbClr val="8AD0D6"/>
                        </a:buClr>
                        <a:buSzPct val="80000"/>
                        <a:buFont typeface="Wingdings 3" pitchFamily="18" charset="2"/>
                        <a:buNone/>
                        <a:tabLst/>
                      </a:pPr>
                      <a:endParaRPr kumimoji="0" lang="ru-RU" sz="1800" b="0" i="0" u="none" strike="noStrike" cap="none" normalizeH="0" baseline="0" dirty="0">
                        <a:ln>
                          <a:noFill/>
                        </a:ln>
                        <a:solidFill>
                          <a:schemeClr val="tx1"/>
                        </a:solidFill>
                        <a:effectLst/>
                        <a:latin typeface="Century Gothic"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tx1"/>
                          </a:solidFill>
                          <a:effectLst/>
                          <a:latin typeface="Times New Roman" pitchFamily="18" charset="0"/>
                        </a:rPr>
                        <a:t>5. Хозяйственные строения или сооружения, площадь каждого из которых не превышает 50 квадратных метров и которые расположены на земельных участках для ведения личного подсобного хозяйства, огородничества, садоводства или индивидуального жилищного строительства – 0,3 процента</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813976">
                <a:tc vMerge="1">
                  <a:txBody>
                    <a:bodyPr/>
                    <a:lstStyle/>
                    <a:p>
                      <a:pPr marL="0" marR="0" lvl="0" indent="0" algn="l" defTabSz="457200" rtl="0" eaLnBrk="1" fontAlgn="base" latinLnBrk="0" hangingPunct="1">
                        <a:lnSpc>
                          <a:spcPct val="100000"/>
                        </a:lnSpc>
                        <a:spcBef>
                          <a:spcPts val="1000"/>
                        </a:spcBef>
                        <a:spcAft>
                          <a:spcPct val="0"/>
                        </a:spcAft>
                        <a:buClr>
                          <a:srgbClr val="8AD0D6"/>
                        </a:buClr>
                        <a:buSzPct val="80000"/>
                        <a:buFont typeface="Wingdings 3" pitchFamily="18" charset="2"/>
                        <a:buNone/>
                        <a:tabLst/>
                      </a:pPr>
                      <a:endParaRPr kumimoji="0" lang="ru-RU" sz="1800" b="0" i="0" u="none" strike="noStrike" cap="none" normalizeH="0" baseline="0" dirty="0">
                        <a:ln>
                          <a:noFill/>
                        </a:ln>
                        <a:solidFill>
                          <a:schemeClr val="tx1"/>
                        </a:solidFill>
                        <a:effectLst/>
                        <a:latin typeface="Century Gothic"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tx1"/>
                          </a:solidFill>
                          <a:effectLst/>
                          <a:latin typeface="Times New Roman" pitchFamily="18" charset="0"/>
                        </a:rPr>
                        <a:t>6. Объектов налогообложения, включенных в перечень, определяемый в соответствии с пунктом 7 статьи 378.2 Налогового кодекса Российской Федерации, в отношении объектов налогообложения, предусмотренных  абзацем вторым пункта 10 статьи 378.2 Налогового кодекса Российской Федерации   – 2 процента</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535624">
                <a:tc vMerge="1">
                  <a:txBody>
                    <a:bodyPr/>
                    <a:lstStyle/>
                    <a:p>
                      <a:pPr marL="0" marR="0" lvl="0" indent="0" algn="l" defTabSz="457200" rtl="0" eaLnBrk="1" fontAlgn="base" latinLnBrk="0" hangingPunct="1">
                        <a:lnSpc>
                          <a:spcPct val="100000"/>
                        </a:lnSpc>
                        <a:spcBef>
                          <a:spcPts val="1000"/>
                        </a:spcBef>
                        <a:spcAft>
                          <a:spcPct val="0"/>
                        </a:spcAft>
                        <a:buClr>
                          <a:srgbClr val="8AD0D6"/>
                        </a:buClr>
                        <a:buSzPct val="80000"/>
                        <a:buFont typeface="Wingdings 3" pitchFamily="18" charset="2"/>
                        <a:buNone/>
                        <a:tabLst/>
                      </a:pPr>
                      <a:endParaRPr kumimoji="0" lang="ru-RU" sz="1800" b="0" i="0" u="none" strike="noStrike" cap="none" normalizeH="0" baseline="0" dirty="0">
                        <a:ln>
                          <a:noFill/>
                        </a:ln>
                        <a:solidFill>
                          <a:schemeClr val="tx1"/>
                        </a:solidFill>
                        <a:effectLst/>
                        <a:latin typeface="Century Gothic"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tx1"/>
                          </a:solidFill>
                          <a:effectLst/>
                          <a:latin typeface="Times New Roman" pitchFamily="18" charset="0"/>
                        </a:rPr>
                        <a:t>7. Объектов налогообложения, кадастровая стоимость каждого из которых  превышает 300 млн. рублей   -  2 процента</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310098">
                <a:tc vMerge="1">
                  <a:txBody>
                    <a:bodyPr/>
                    <a:lstStyle/>
                    <a:p>
                      <a:pPr marL="0" marR="0" lvl="0" indent="0" algn="l" defTabSz="457200" rtl="0" eaLnBrk="1" fontAlgn="base" latinLnBrk="0" hangingPunct="1">
                        <a:lnSpc>
                          <a:spcPct val="100000"/>
                        </a:lnSpc>
                        <a:spcBef>
                          <a:spcPts val="1000"/>
                        </a:spcBef>
                        <a:spcAft>
                          <a:spcPct val="0"/>
                        </a:spcAft>
                        <a:buClr>
                          <a:srgbClr val="8AD0D6"/>
                        </a:buClr>
                        <a:buSzPct val="80000"/>
                        <a:buFont typeface="Wingdings 3" pitchFamily="18" charset="2"/>
                        <a:buNone/>
                        <a:tabLst/>
                      </a:pPr>
                      <a:endParaRPr kumimoji="0" lang="ru-RU" sz="1800" b="0" i="0" u="none" strike="noStrike" cap="none" normalizeH="0" baseline="0" dirty="0">
                        <a:ln>
                          <a:noFill/>
                        </a:ln>
                        <a:solidFill>
                          <a:schemeClr val="tx1"/>
                        </a:solidFill>
                        <a:effectLst/>
                        <a:latin typeface="Century Gothic"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tx1"/>
                          </a:solidFill>
                          <a:effectLst/>
                          <a:latin typeface="Times New Roman" pitchFamily="18" charset="0"/>
                        </a:rPr>
                        <a:t>8. Прочих объектов налогообложения - 0,5 процента</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2360167">
                <a:tc>
                  <a:txBody>
                    <a:bodyPr/>
                    <a:lstStyle/>
                    <a:p>
                      <a:pPr marL="0" marR="0" lvl="0" indent="0" algn="l" defTabSz="457200" rtl="0" eaLnBrk="1" fontAlgn="base" latinLnBrk="0" hangingPunct="1">
                        <a:lnSpc>
                          <a:spcPct val="100000"/>
                        </a:lnSpc>
                        <a:spcBef>
                          <a:spcPts val="1000"/>
                        </a:spcBef>
                        <a:spcAft>
                          <a:spcPct val="0"/>
                        </a:spcAft>
                        <a:buClr>
                          <a:srgbClr val="8AD0D6"/>
                        </a:buClr>
                        <a:buSzPct val="80000"/>
                        <a:buFont typeface="Wingdings 3" pitchFamily="18" charset="2"/>
                        <a:buNone/>
                        <a:tabLst/>
                      </a:pPr>
                      <a:endParaRPr kumimoji="0" lang="ru-RU" sz="1800" b="0" i="0" u="none" strike="noStrike" cap="none" normalizeH="0" baseline="0" dirty="0">
                        <a:ln>
                          <a:noFill/>
                        </a:ln>
                        <a:solidFill>
                          <a:schemeClr val="tx1"/>
                        </a:solidFill>
                        <a:effectLst/>
                        <a:latin typeface="Century Gothic"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ts val="1000"/>
                        </a:spcBef>
                        <a:spcAft>
                          <a:spcPct val="0"/>
                        </a:spcAft>
                        <a:buClr>
                          <a:srgbClr val="8AD0D6"/>
                        </a:buClr>
                        <a:buSzPct val="80000"/>
                        <a:buFont typeface="Wingdings 3" pitchFamily="18" charset="2"/>
                        <a:buNone/>
                        <a:tabLst/>
                      </a:pPr>
                      <a:endParaRPr kumimoji="0" lang="ru-RU" sz="2000" b="0" i="0" u="none" strike="noStrike" cap="none" normalizeH="0" baseline="0" dirty="0">
                        <a:ln>
                          <a:noFill/>
                        </a:ln>
                        <a:solidFill>
                          <a:schemeClr val="tx1"/>
                        </a:solidFill>
                        <a:effectLst/>
                        <a:latin typeface="Times New Roman" pitchFamily="18" charset="0"/>
                      </a:endParaRPr>
                    </a:p>
                    <a:p>
                      <a:pPr marL="0" marR="0" lvl="0" indent="0" algn="l" defTabSz="457200" rtl="0" eaLnBrk="1" fontAlgn="base" latinLnBrk="0" hangingPunct="1">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tx1"/>
                          </a:solidFill>
                          <a:effectLst/>
                          <a:latin typeface="Times New Roman" pitchFamily="18" charset="0"/>
                        </a:rPr>
                        <a:t>От  уплаты налога освобождаются многодетные малоимущие семьи, имеющей трех и более несовершеннолетних детей, среднедушевой доход которых ниже величины прожиточного минимума, установленной в Московской области на душу населения</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11936" y="0"/>
            <a:ext cx="8262066" cy="1930400"/>
          </a:xfrm>
        </p:spPr>
        <p:txBody>
          <a:bodyPr/>
          <a:lstStyle/>
          <a:p>
            <a:r>
              <a:rPr lang="ru-RU" dirty="0"/>
              <a:t> </a:t>
            </a:r>
          </a:p>
        </p:txBody>
      </p:sp>
      <p:graphicFrame>
        <p:nvGraphicFramePr>
          <p:cNvPr id="4" name="Объект 3"/>
          <p:cNvGraphicFramePr>
            <a:graphicFrameLocks noGrp="1"/>
          </p:cNvGraphicFramePr>
          <p:nvPr>
            <p:ph idx="1"/>
            <p:extLst>
              <p:ext uri="{D42A27DB-BD31-4B8C-83A1-F6EECF244321}">
                <p14:modId xmlns:p14="http://schemas.microsoft.com/office/powerpoint/2010/main" val="599308905"/>
              </p:ext>
            </p:extLst>
          </p:nvPr>
        </p:nvGraphicFramePr>
        <p:xfrm>
          <a:off x="377952" y="170687"/>
          <a:ext cx="11606784" cy="6409792"/>
        </p:xfrm>
        <a:graphic>
          <a:graphicData uri="http://schemas.openxmlformats.org/drawingml/2006/table">
            <a:tbl>
              <a:tblPr firstRow="1" bandRow="1">
                <a:tableStyleId>{5C22544A-7EE6-4342-B048-85BDC9FD1C3A}</a:tableStyleId>
              </a:tblPr>
              <a:tblGrid>
                <a:gridCol w="1973275">
                  <a:extLst>
                    <a:ext uri="{9D8B030D-6E8A-4147-A177-3AD203B41FA5}">
                      <a16:colId xmlns="" xmlns:a16="http://schemas.microsoft.com/office/drawing/2014/main" val="20000"/>
                    </a:ext>
                  </a:extLst>
                </a:gridCol>
                <a:gridCol w="9633509">
                  <a:extLst>
                    <a:ext uri="{9D8B030D-6E8A-4147-A177-3AD203B41FA5}">
                      <a16:colId xmlns="" xmlns:a16="http://schemas.microsoft.com/office/drawing/2014/main" val="20001"/>
                    </a:ext>
                  </a:extLst>
                </a:gridCol>
              </a:tblGrid>
              <a:tr h="557632">
                <a:tc gridSpan="2">
                  <a:txBody>
                    <a:bodyPr/>
                    <a:lstStyle/>
                    <a:p>
                      <a:pPr algn="ctr"/>
                      <a:r>
                        <a:rPr lang="ru-RU" sz="2400" dirty="0">
                          <a:solidFill>
                            <a:schemeClr val="tx1"/>
                          </a:solidFill>
                          <a:latin typeface="Times New Roman" panose="02020603050405020304" pitchFamily="18" charset="0"/>
                          <a:cs typeface="Times New Roman" panose="02020603050405020304" pitchFamily="18" charset="0"/>
                        </a:rPr>
                        <a:t>Основные понятия</a:t>
                      </a:r>
                    </a:p>
                  </a:txBody>
                  <a:tcPr/>
                </a:tc>
                <a:tc hMerge="1">
                  <a:txBody>
                    <a:bodyPr/>
                    <a:lstStyle/>
                    <a:p>
                      <a:endParaRPr lang="ru-RU" dirty="0"/>
                    </a:p>
                  </a:txBody>
                  <a:tcPr/>
                </a:tc>
                <a:extLst>
                  <a:ext uri="{0D108BD9-81ED-4DB2-BD59-A6C34878D82A}">
                    <a16:rowId xmlns="" xmlns:a16="http://schemas.microsoft.com/office/drawing/2014/main" val="10000"/>
                  </a:ext>
                </a:extLst>
              </a:tr>
              <a:tr h="2200657">
                <a:tc>
                  <a:txBody>
                    <a:bodyPr/>
                    <a:lstStyle/>
                    <a:p>
                      <a:r>
                        <a:rPr lang="ru-RU" sz="2000" b="1" dirty="0">
                          <a:latin typeface="Times New Roman" panose="02020603050405020304" pitchFamily="18" charset="0"/>
                          <a:cs typeface="Times New Roman" panose="02020603050405020304" pitchFamily="18" charset="0"/>
                        </a:rPr>
                        <a:t>Бюджет </a:t>
                      </a:r>
                    </a:p>
                  </a:txBody>
                  <a:tcPr/>
                </a:tc>
                <a:tc>
                  <a:txBody>
                    <a:bodyPr/>
                    <a:lstStyle/>
                    <a:p>
                      <a:r>
                        <a:rPr lang="ru-RU" sz="2000" dirty="0">
                          <a:latin typeface="Times New Roman" panose="02020603050405020304" pitchFamily="18" charset="0"/>
                          <a:cs typeface="Times New Roman" panose="02020603050405020304" pitchFamily="18" charset="0"/>
                        </a:rPr>
                        <a:t>форма образования и расходования денежных средств, предназначенных для финансового обеспечения задач и функций государства и местного самоуправления</a:t>
                      </a:r>
                    </a:p>
                    <a:p>
                      <a:pPr marL="0" marR="0" lvl="0" indent="0" algn="l" defTabSz="457200" rtl="0" eaLnBrk="1" fontAlgn="auto" latinLnBrk="0" hangingPunct="1">
                        <a:lnSpc>
                          <a:spcPct val="100000"/>
                        </a:lnSpc>
                        <a:spcBef>
                          <a:spcPts val="0"/>
                        </a:spcBef>
                        <a:spcAft>
                          <a:spcPts val="0"/>
                        </a:spcAft>
                        <a:buClrTx/>
                        <a:buSzTx/>
                        <a:buFontTx/>
                        <a:buNone/>
                        <a:tabLst/>
                        <a:defRPr/>
                      </a:pPr>
                      <a:r>
                        <a:rPr lang="ru-RU" sz="2000" dirty="0">
                          <a:latin typeface="Times New Roman" panose="02020603050405020304" pitchFamily="18" charset="0"/>
                          <a:cs typeface="Times New Roman" panose="02020603050405020304" pitchFamily="18" charset="0"/>
                        </a:rPr>
                        <a:t>Бюджет- это план доходов и расходов. Каждый житель</a:t>
                      </a:r>
                      <a:r>
                        <a:rPr lang="ru-RU" sz="2000" baseline="0" dirty="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городского округа является участником формирования этого плана, с одной стороны как налогоплательщик, наполняя доходы бюджета, а с другой — как</a:t>
                      </a:r>
                      <a:r>
                        <a:rPr lang="ru-RU" sz="2000" baseline="0" dirty="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получатель социальных гарантий (расходная часть бюджета: здравоохранение, образование, культура, физическая культура и спорт, жилищно-коммунальное хозяйство, социальные льготы и другие</a:t>
                      </a:r>
                    </a:p>
                  </a:txBody>
                  <a:tcPr/>
                </a:tc>
                <a:extLst>
                  <a:ext uri="{0D108BD9-81ED-4DB2-BD59-A6C34878D82A}">
                    <a16:rowId xmlns="" xmlns:a16="http://schemas.microsoft.com/office/drawing/2014/main" val="10001"/>
                  </a:ext>
                </a:extLst>
              </a:tr>
              <a:tr h="968519">
                <a:tc>
                  <a:txBody>
                    <a:bodyPr/>
                    <a:lstStyle/>
                    <a:p>
                      <a:r>
                        <a:rPr lang="ru-RU" sz="2000" b="1" dirty="0" err="1">
                          <a:latin typeface="Times New Roman" panose="02020603050405020304" pitchFamily="18" charset="0"/>
                          <a:cs typeface="Times New Roman" panose="02020603050405020304" pitchFamily="18" charset="0"/>
                        </a:rPr>
                        <a:t>Профицитный</a:t>
                      </a:r>
                      <a:r>
                        <a:rPr lang="ru-RU" sz="2000" b="1" dirty="0">
                          <a:latin typeface="Times New Roman" panose="02020603050405020304" pitchFamily="18" charset="0"/>
                          <a:cs typeface="Times New Roman" panose="02020603050405020304" pitchFamily="18" charset="0"/>
                        </a:rPr>
                        <a:t> бюджет </a:t>
                      </a:r>
                    </a:p>
                  </a:txBody>
                  <a:tcPr/>
                </a:tc>
                <a:tc>
                  <a:txBody>
                    <a:bodyPr/>
                    <a:lstStyle/>
                    <a:p>
                      <a:r>
                        <a:rPr lang="ru-RU" sz="2000" dirty="0">
                          <a:latin typeface="Times New Roman" panose="02020603050405020304" pitchFamily="18" charset="0"/>
                          <a:cs typeface="Times New Roman" panose="02020603050405020304" pitchFamily="18" charset="0"/>
                        </a:rPr>
                        <a:t>превышение доходов бюджета над его расходами (в указанном случае принимается решение как их использовать, например, накапливать резервы, остатки, либо погашать долг)</a:t>
                      </a:r>
                    </a:p>
                  </a:txBody>
                  <a:tcPr/>
                </a:tc>
                <a:extLst>
                  <a:ext uri="{0D108BD9-81ED-4DB2-BD59-A6C34878D82A}">
                    <a16:rowId xmlns="" xmlns:a16="http://schemas.microsoft.com/office/drawing/2014/main" val="10002"/>
                  </a:ext>
                </a:extLst>
              </a:tr>
              <a:tr h="968519">
                <a:tc>
                  <a:txBody>
                    <a:bodyPr/>
                    <a:lstStyle/>
                    <a:p>
                      <a:r>
                        <a:rPr lang="ru-RU" sz="2000" b="1" dirty="0">
                          <a:latin typeface="Times New Roman" panose="02020603050405020304" pitchFamily="18" charset="0"/>
                          <a:cs typeface="Times New Roman" panose="02020603050405020304" pitchFamily="18" charset="0"/>
                        </a:rPr>
                        <a:t>Дефицитный бюджет </a:t>
                      </a:r>
                    </a:p>
                  </a:txBody>
                  <a:tcPr/>
                </a:tc>
                <a:tc>
                  <a:txBody>
                    <a:bodyPr/>
                    <a:lstStyle/>
                    <a:p>
                      <a:r>
                        <a:rPr lang="ru-RU" sz="2000" dirty="0">
                          <a:latin typeface="Times New Roman" panose="02020603050405020304" pitchFamily="18" charset="0"/>
                          <a:cs typeface="Times New Roman" panose="02020603050405020304" pitchFamily="18" charset="0"/>
                        </a:rPr>
                        <a:t>превышение расходов бюджета над его доходами (в указанном случае принимается решение об источниках покрытия дефицита, например, использовать имеющиеся накопления, остатки, взять в долг)</a:t>
                      </a:r>
                      <a:endParaRPr lang="ru-RU" sz="2000" b="1"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3"/>
                  </a:ext>
                </a:extLst>
              </a:tr>
              <a:tr h="1555501">
                <a:tc>
                  <a:txBody>
                    <a:bodyPr/>
                    <a:lstStyle/>
                    <a:p>
                      <a:r>
                        <a:rPr lang="ru-RU" sz="2000" b="1" dirty="0">
                          <a:latin typeface="Times New Roman" panose="02020603050405020304" pitchFamily="18" charset="0"/>
                          <a:cs typeface="Times New Roman" panose="02020603050405020304" pitchFamily="18" charset="0"/>
                        </a:rPr>
                        <a:t>Бюджетный процесс </a:t>
                      </a:r>
                    </a:p>
                  </a:txBody>
                  <a:tcPr/>
                </a:tc>
                <a:tc>
                  <a:txBody>
                    <a:bodyPr/>
                    <a:lstStyle/>
                    <a:p>
                      <a:r>
                        <a:rPr lang="ru-RU" sz="2000" dirty="0">
                          <a:latin typeface="Times New Roman" panose="02020603050405020304" pitchFamily="18" charset="0"/>
                          <a:cs typeface="Times New Roman" panose="02020603050405020304" pitchFamily="18" charset="0"/>
                        </a:rPr>
                        <a:t>это деятельность органов государственной власти, органов местного самоуправления и иных участников бюджетного процесса по составлению и рассмотрению проектов бюджетов, утверждению и исполнению бюджетов, контролю за их исполнением, осуществлению бюджетного учета, рассмотрению и утверждению бюджетной отчетности и внешних проверок. </a:t>
                      </a:r>
                    </a:p>
                  </a:txBody>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37906644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860812996"/>
              </p:ext>
            </p:extLst>
          </p:nvPr>
        </p:nvGraphicFramePr>
        <p:xfrm>
          <a:off x="853440" y="272274"/>
          <a:ext cx="11167872" cy="6390640"/>
        </p:xfrm>
        <a:graphic>
          <a:graphicData uri="http://schemas.openxmlformats.org/drawingml/2006/table">
            <a:tbl>
              <a:tblPr/>
              <a:tblGrid>
                <a:gridCol w="1379850">
                  <a:extLst>
                    <a:ext uri="{9D8B030D-6E8A-4147-A177-3AD203B41FA5}">
                      <a16:colId xmlns="" xmlns:a16="http://schemas.microsoft.com/office/drawing/2014/main" val="20000"/>
                    </a:ext>
                  </a:extLst>
                </a:gridCol>
                <a:gridCol w="9788022">
                  <a:extLst>
                    <a:ext uri="{9D8B030D-6E8A-4147-A177-3AD203B41FA5}">
                      <a16:colId xmlns="" xmlns:a16="http://schemas.microsoft.com/office/drawing/2014/main" val="20001"/>
                    </a:ext>
                  </a:extLst>
                </a:gridCol>
              </a:tblGrid>
              <a:tr h="6311406">
                <a:tc>
                  <a:txBody>
                    <a:bodyPr/>
                    <a:lstStyle/>
                    <a:p>
                      <a:pPr marL="0" marR="0" lvl="0" indent="0" algn="l" defTabSz="457200" rtl="0" eaLnBrk="1" fontAlgn="base" latinLnBrk="0" hangingPunct="1">
                        <a:lnSpc>
                          <a:spcPct val="100000"/>
                        </a:lnSpc>
                        <a:spcBef>
                          <a:spcPts val="1000"/>
                        </a:spcBef>
                        <a:spcAft>
                          <a:spcPct val="0"/>
                        </a:spcAft>
                        <a:buClr>
                          <a:srgbClr val="8AD0D6"/>
                        </a:buClr>
                        <a:buSzPct val="80000"/>
                        <a:buFont typeface="Wingdings 3" pitchFamily="18" charset="2"/>
                        <a:buNone/>
                        <a:tabLst/>
                      </a:pPr>
                      <a:r>
                        <a:rPr kumimoji="0" lang="ru-RU"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Земельный налог</a:t>
                      </a:r>
                    </a:p>
                    <a:p>
                      <a:pPr marL="0" marR="0" lvl="0" indent="0" algn="l" defTabSz="457200" rtl="0" eaLnBrk="1" fontAlgn="base" latinLnBrk="0" hangingPunct="1">
                        <a:lnSpc>
                          <a:spcPct val="100000"/>
                        </a:lnSpc>
                        <a:spcBef>
                          <a:spcPts val="1000"/>
                        </a:spcBef>
                        <a:spcAft>
                          <a:spcPct val="0"/>
                        </a:spcAft>
                        <a:buClr>
                          <a:srgbClr val="8AD0D6"/>
                        </a:buClr>
                        <a:buSzPct val="80000"/>
                        <a:buFont typeface="Wingdings 3" pitchFamily="18" charset="2"/>
                        <a:buNone/>
                        <a:tabLst/>
                      </a:pPr>
                      <a:endParaRPr kumimoji="0" lang="ru-RU"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tx1"/>
                          </a:solidFill>
                          <a:effectLst/>
                          <a:latin typeface="Times New Roman" pitchFamily="18" charset="0"/>
                          <a:cs typeface="Times New Roman" panose="02020603050405020304" pitchFamily="18" charset="0"/>
                        </a:rPr>
                        <a:t>0,3 процента   в отношении земельных участков: </a:t>
                      </a:r>
                    </a:p>
                    <a:p>
                      <a:pPr marL="0" marR="0" lvl="0" indent="0" algn="l" defTabSz="457200" rtl="0" eaLnBrk="1" fontAlgn="base" latinLnBrk="0" hangingPunct="1">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tx1"/>
                          </a:solidFill>
                          <a:effectLst/>
                          <a:latin typeface="Times New Roman" pitchFamily="18" charset="0"/>
                          <a:cs typeface="Times New Roman" panose="02020603050405020304" pitchFamily="18" charset="0"/>
                        </a:rPr>
                        <a:t> -отнесенных к землям сельскохозяйственного назначения или к землям в составе зон сельскохозяйственного использования в населенных пунктах и используемых для сельскохозяйственного производства; </a:t>
                      </a:r>
                    </a:p>
                    <a:p>
                      <a:pPr marL="0" marR="0" lvl="0" indent="0" algn="l" defTabSz="457200" rtl="0" eaLnBrk="1" fontAlgn="base" latinLnBrk="0" hangingPunct="1">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tx1"/>
                          </a:solidFill>
                          <a:effectLst/>
                          <a:latin typeface="Times New Roman" pitchFamily="18" charset="0"/>
                          <a:cs typeface="Times New Roman" panose="02020603050405020304" pitchFamily="18" charset="0"/>
                        </a:rPr>
                        <a:t> -занятых жилищным фондом и объектами инженерной инфраструктуры жилищно-коммунального комплекса (за исключением доли в праве на земельный участок, приходящейся на объект, не относящийся к жилищному фонду и к объектам инженерной инфраструктуры жилищно-коммунального комплекса) или приобретенных (предоставленных) для жилищного строительства (за исключением земельных участков, приобретенных (предоставленных) для индивидуального жилищного строительства, используемых в предпринимательской деятельности);         </a:t>
                      </a:r>
                    </a:p>
                    <a:p>
                      <a:pPr marL="0" marR="0" lvl="0" indent="0" algn="l" defTabSz="457200" rtl="0" eaLnBrk="1" fontAlgn="base" latinLnBrk="0" hangingPunct="1">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tx1"/>
                          </a:solidFill>
                          <a:effectLst/>
                          <a:latin typeface="Times New Roman" pitchFamily="18" charset="0"/>
                          <a:cs typeface="Times New Roman" panose="02020603050405020304" pitchFamily="18" charset="0"/>
                        </a:rPr>
                        <a:t> -не используемых в предпринимательской деятельности, приобретенных (предоставленных) для ведения личного подсобного хозяйства, садоводства или огородничества, а также земельных участков общего назначения, предусмотренных Федеральным законом от 29 июля 2017 года № 217-ФЗ «О ведении гражданами садоводства и огородничества для собственных нужд и о внесении изменений в отдельные законодательные акты Российской Федерации;</a:t>
                      </a:r>
                    </a:p>
                    <a:p>
                      <a:pPr marL="0" marR="0" lvl="0" indent="0" algn="l" defTabSz="457200" rtl="0" eaLnBrk="1" fontAlgn="base" latinLnBrk="0" hangingPunct="1">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tx1"/>
                          </a:solidFill>
                          <a:effectLst/>
                          <a:latin typeface="Times New Roman" pitchFamily="18" charset="0"/>
                          <a:cs typeface="Times New Roman" panose="02020603050405020304" pitchFamily="18" charset="0"/>
                        </a:rPr>
                        <a:t>ограниченных в обороте в соответствии с законодательством Российской Федерации, предоставленных для обеспечения обороны, безопасности и таможенных нужд.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bl>
          </a:graphicData>
        </a:graphic>
      </p:graphicFrame>
    </p:spTree>
    <p:extLst>
      <p:ext uri="{BB962C8B-B14F-4D97-AF65-F5344CB8AC3E}">
        <p14:creationId xmlns:p14="http://schemas.microsoft.com/office/powerpoint/2010/main" val="20717103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07201" name="Rectangle 2"/>
          <p:cNvSpPr>
            <a:spLocks noGrp="1"/>
          </p:cNvSpPr>
          <p:nvPr>
            <p:ph type="title"/>
          </p:nvPr>
        </p:nvSpPr>
        <p:spPr/>
        <p:txBody>
          <a:bodyPr/>
          <a:lstStyle/>
          <a:p>
            <a:pPr eaLnBrk="1" hangingPunct="1"/>
            <a:r>
              <a:rPr lang="ru-RU"/>
              <a:t>   </a:t>
            </a:r>
          </a:p>
        </p:txBody>
      </p:sp>
      <p:sp>
        <p:nvSpPr>
          <p:cNvPr id="307202" name="Rectangle 3"/>
          <p:cNvSpPr>
            <a:spLocks noGrp="1"/>
          </p:cNvSpPr>
          <p:nvPr>
            <p:ph type="body" idx="4294967295"/>
          </p:nvPr>
        </p:nvSpPr>
        <p:spPr>
          <a:xfrm>
            <a:off x="0" y="568325"/>
            <a:ext cx="8947150" cy="4195763"/>
          </a:xfrm>
        </p:spPr>
        <p:txBody>
          <a:bodyPr/>
          <a:lstStyle/>
          <a:p>
            <a:pPr eaLnBrk="1" hangingPunct="1"/>
            <a:r>
              <a:rPr lang="ru-RU"/>
              <a:t> </a:t>
            </a:r>
          </a:p>
        </p:txBody>
      </p:sp>
      <p:graphicFrame>
        <p:nvGraphicFramePr>
          <p:cNvPr id="154663" name="Group 39"/>
          <p:cNvGraphicFramePr>
            <a:graphicFrameLocks noGrp="1"/>
          </p:cNvGraphicFramePr>
          <p:nvPr>
            <p:extLst>
              <p:ext uri="{D42A27DB-BD31-4B8C-83A1-F6EECF244321}">
                <p14:modId xmlns:p14="http://schemas.microsoft.com/office/powerpoint/2010/main" val="3002892672"/>
              </p:ext>
            </p:extLst>
          </p:nvPr>
        </p:nvGraphicFramePr>
        <p:xfrm>
          <a:off x="609474" y="66738"/>
          <a:ext cx="11349277" cy="6712014"/>
        </p:xfrm>
        <a:graphic>
          <a:graphicData uri="http://schemas.openxmlformats.org/drawingml/2006/table">
            <a:tbl>
              <a:tblPr/>
              <a:tblGrid>
                <a:gridCol w="987286">
                  <a:extLst>
                    <a:ext uri="{9D8B030D-6E8A-4147-A177-3AD203B41FA5}">
                      <a16:colId xmlns="" xmlns:a16="http://schemas.microsoft.com/office/drawing/2014/main" val="20000"/>
                    </a:ext>
                  </a:extLst>
                </a:gridCol>
                <a:gridCol w="10361991">
                  <a:extLst>
                    <a:ext uri="{9D8B030D-6E8A-4147-A177-3AD203B41FA5}">
                      <a16:colId xmlns="" xmlns:a16="http://schemas.microsoft.com/office/drawing/2014/main" val="20001"/>
                    </a:ext>
                  </a:extLst>
                </a:gridCol>
              </a:tblGrid>
              <a:tr h="6712014">
                <a:tc>
                  <a:txBody>
                    <a:bodyPr/>
                    <a:lstStyle/>
                    <a:p>
                      <a:pPr marL="0" marR="0" lvl="0" indent="0" algn="l" defTabSz="457200" rtl="0" eaLnBrk="1" fontAlgn="base" latinLnBrk="0" hangingPunct="1">
                        <a:lnSpc>
                          <a:spcPct val="100000"/>
                        </a:lnSpc>
                        <a:spcBef>
                          <a:spcPts val="1000"/>
                        </a:spcBef>
                        <a:spcAft>
                          <a:spcPct val="0"/>
                        </a:spcAft>
                        <a:buClr>
                          <a:srgbClr val="8AD0D6"/>
                        </a:buClr>
                        <a:buSzPct val="80000"/>
                        <a:buFont typeface="Wingdings 3" pitchFamily="18" charset="2"/>
                        <a:buNone/>
                        <a:tabLst/>
                      </a:pPr>
                      <a:endParaRPr kumimoji="0" lang="ru-RU" sz="1800" b="0" i="0" u="none" strike="noStrike" cap="none" normalizeH="0" baseline="0" dirty="0">
                        <a:ln>
                          <a:noFill/>
                        </a:ln>
                        <a:solidFill>
                          <a:schemeClr val="tx1"/>
                        </a:solidFill>
                        <a:effectLst/>
                        <a:latin typeface="Century Gothic"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ts val="1000"/>
                        </a:spcBef>
                        <a:spcAft>
                          <a:spcPct val="0"/>
                        </a:spcAft>
                        <a:buClr>
                          <a:srgbClr val="8AD0D6"/>
                        </a:buClr>
                        <a:buSzPct val="80000"/>
                        <a:buFont typeface="Wingdings 3" pitchFamily="18" charset="2"/>
                        <a:buNone/>
                        <a:tabLst/>
                      </a:pPr>
                      <a:r>
                        <a:rPr kumimoji="0" lang="ru-RU" sz="1800" b="0" i="0" u="none" strike="noStrike" cap="none" normalizeH="0" baseline="0" dirty="0">
                          <a:ln>
                            <a:noFill/>
                          </a:ln>
                          <a:solidFill>
                            <a:schemeClr val="tx1"/>
                          </a:solidFill>
                          <a:effectLst/>
                          <a:latin typeface="Times New Roman" pitchFamily="18" charset="0"/>
                        </a:rPr>
                        <a:t>2. 1,5 процента   в отношении земельных участков: - сельскохозяйственного назначения, не используемых по целевому назначению;- приобретенных (предоставленных) для дачного хозяйства (дачного строительства) коммерческими организациями;</a:t>
                      </a:r>
                    </a:p>
                    <a:p>
                      <a:pPr marL="0" marR="0" lvl="0" indent="0" algn="l" defTabSz="457200" rtl="0" eaLnBrk="1" fontAlgn="base" latinLnBrk="0" hangingPunct="1">
                        <a:lnSpc>
                          <a:spcPct val="100000"/>
                        </a:lnSpc>
                        <a:spcBef>
                          <a:spcPts val="1000"/>
                        </a:spcBef>
                        <a:spcAft>
                          <a:spcPct val="0"/>
                        </a:spcAft>
                        <a:buClr>
                          <a:srgbClr val="8AD0D6"/>
                        </a:buClr>
                        <a:buSzPct val="80000"/>
                        <a:buFont typeface="Wingdings 3" pitchFamily="18" charset="2"/>
                        <a:buNone/>
                        <a:tabLst/>
                      </a:pPr>
                      <a:r>
                        <a:rPr kumimoji="0" lang="ru-RU" sz="1800" b="0" i="0" u="none" strike="noStrike" cap="none" normalizeH="0" baseline="0" dirty="0">
                          <a:ln>
                            <a:noFill/>
                          </a:ln>
                          <a:solidFill>
                            <a:schemeClr val="tx1"/>
                          </a:solidFill>
                          <a:effectLst/>
                          <a:latin typeface="Times New Roman" pitchFamily="18" charset="0"/>
                        </a:rPr>
                        <a:t>  – в отношении прочих земельных участков. </a:t>
                      </a:r>
                    </a:p>
                    <a:p>
                      <a:pPr marL="0" marR="0" lvl="0" indent="0" algn="l" defTabSz="457200" rtl="0" eaLnBrk="1" fontAlgn="base" latinLnBrk="0" hangingPunct="1">
                        <a:lnSpc>
                          <a:spcPct val="100000"/>
                        </a:lnSpc>
                        <a:spcBef>
                          <a:spcPts val="1000"/>
                        </a:spcBef>
                        <a:spcAft>
                          <a:spcPct val="0"/>
                        </a:spcAft>
                        <a:buClr>
                          <a:srgbClr val="8AD0D6"/>
                        </a:buClr>
                        <a:buSzPct val="80000"/>
                        <a:buFont typeface="Wingdings 3" pitchFamily="18" charset="2"/>
                        <a:buNone/>
                        <a:tabLst/>
                      </a:pPr>
                      <a:r>
                        <a:rPr kumimoji="0" lang="ru-RU" sz="1800" b="0" i="0" u="none" strike="noStrike" cap="none" normalizeH="0" baseline="0" dirty="0">
                          <a:ln>
                            <a:noFill/>
                          </a:ln>
                          <a:solidFill>
                            <a:schemeClr val="tx1"/>
                          </a:solidFill>
                          <a:effectLst/>
                          <a:latin typeface="Times New Roman" pitchFamily="18" charset="0"/>
                        </a:rPr>
                        <a:t>От уплаты налога освобождаются налогоплательщики, в отношении земельного участка, находящегося в собственности, постоянном(бессрочном) пользовании или пожизненным наследуемом владении, относящихся к одной из категорий: </a:t>
                      </a:r>
                    </a:p>
                    <a:p>
                      <a:pPr marL="0" marR="0" lvl="0" indent="0" algn="l" defTabSz="457200" rtl="0" eaLnBrk="1" fontAlgn="base" latinLnBrk="0" hangingPunct="1">
                        <a:lnSpc>
                          <a:spcPct val="100000"/>
                        </a:lnSpc>
                        <a:spcBef>
                          <a:spcPts val="1000"/>
                        </a:spcBef>
                        <a:spcAft>
                          <a:spcPct val="0"/>
                        </a:spcAft>
                        <a:buClr>
                          <a:srgbClr val="8AD0D6"/>
                        </a:buClr>
                        <a:buSzPct val="80000"/>
                        <a:buFontTx/>
                        <a:buNone/>
                        <a:tabLst/>
                        <a:defRPr/>
                      </a:pPr>
                      <a:r>
                        <a:rPr kumimoji="0" lang="ru-RU" sz="1800" b="0" i="0" u="none" strike="noStrike" cap="none" normalizeH="0" baseline="0" dirty="0">
                          <a:ln>
                            <a:noFill/>
                          </a:ln>
                          <a:solidFill>
                            <a:schemeClr val="tx1"/>
                          </a:solidFill>
                          <a:effectLst/>
                          <a:latin typeface="Times New Roman" pitchFamily="18" charset="0"/>
                        </a:rPr>
                        <a:t>   -Герои Советского Союза, героев Российской Федерации, полные кавалеры ордена Славы; </a:t>
                      </a:r>
                    </a:p>
                    <a:p>
                      <a:pPr marL="0" marR="0" lvl="0" indent="0" algn="l" defTabSz="457200" rtl="0" eaLnBrk="1" fontAlgn="base" latinLnBrk="0" hangingPunct="1">
                        <a:lnSpc>
                          <a:spcPct val="100000"/>
                        </a:lnSpc>
                        <a:spcBef>
                          <a:spcPts val="1000"/>
                        </a:spcBef>
                        <a:spcAft>
                          <a:spcPct val="0"/>
                        </a:spcAft>
                        <a:buClr>
                          <a:srgbClr val="8AD0D6"/>
                        </a:buClr>
                        <a:buSzPct val="80000"/>
                        <a:buFontTx/>
                        <a:buNone/>
                        <a:tabLst/>
                        <a:defRPr/>
                      </a:pPr>
                      <a:r>
                        <a:rPr kumimoji="0" lang="ru-RU" sz="1800" b="0" i="0" u="none" strike="noStrike" cap="none" normalizeH="0" baseline="0" dirty="0">
                          <a:ln>
                            <a:noFill/>
                          </a:ln>
                          <a:solidFill>
                            <a:schemeClr val="tx1"/>
                          </a:solidFill>
                          <a:effectLst/>
                          <a:latin typeface="Times New Roman" pitchFamily="18" charset="0"/>
                        </a:rPr>
                        <a:t>   -инвалиды I и II групп инвалидности;   </a:t>
                      </a:r>
                    </a:p>
                    <a:p>
                      <a:pPr marL="0" marR="0" lvl="0" indent="0" algn="l" defTabSz="457200" rtl="0" eaLnBrk="1" fontAlgn="base" latinLnBrk="0" hangingPunct="1">
                        <a:lnSpc>
                          <a:spcPct val="100000"/>
                        </a:lnSpc>
                        <a:spcBef>
                          <a:spcPts val="1000"/>
                        </a:spcBef>
                        <a:spcAft>
                          <a:spcPct val="0"/>
                        </a:spcAft>
                        <a:buClr>
                          <a:srgbClr val="8AD0D6"/>
                        </a:buClr>
                        <a:buSzPct val="80000"/>
                        <a:buFont typeface="Wingdings 3" pitchFamily="18" charset="2"/>
                        <a:buNone/>
                        <a:tabLst/>
                      </a:pPr>
                      <a:r>
                        <a:rPr kumimoji="0" lang="ru-RU" sz="1800" b="0" i="0" u="none" strike="noStrike" cap="none" normalizeH="0" baseline="0" dirty="0">
                          <a:ln>
                            <a:noFill/>
                          </a:ln>
                          <a:solidFill>
                            <a:schemeClr val="tx1"/>
                          </a:solidFill>
                          <a:effectLst/>
                          <a:latin typeface="Times New Roman" pitchFamily="18" charset="0"/>
                        </a:rPr>
                        <a:t>   -ветераны и инвалиды Великой Отечественной войны, а так же ветераны и инвалидов боевых действий; </a:t>
                      </a:r>
                    </a:p>
                    <a:p>
                      <a:pPr marL="0" marR="0" lvl="0" indent="0" algn="l" defTabSz="457200" rtl="0" eaLnBrk="1" fontAlgn="base" latinLnBrk="0" hangingPunct="1">
                        <a:lnSpc>
                          <a:spcPct val="100000"/>
                        </a:lnSpc>
                        <a:spcBef>
                          <a:spcPts val="1000"/>
                        </a:spcBef>
                        <a:spcAft>
                          <a:spcPct val="0"/>
                        </a:spcAft>
                        <a:buClr>
                          <a:srgbClr val="8AD0D6"/>
                        </a:buClr>
                        <a:buSzPct val="80000"/>
                        <a:buFont typeface="Wingdings 3" pitchFamily="18" charset="2"/>
                        <a:buNone/>
                        <a:tabLst/>
                      </a:pPr>
                      <a:r>
                        <a:rPr kumimoji="0" lang="ru-RU" sz="1800" b="0" i="0" u="none" strike="noStrike" cap="none" normalizeH="0" baseline="0" dirty="0">
                          <a:ln>
                            <a:noFill/>
                          </a:ln>
                          <a:solidFill>
                            <a:schemeClr val="tx1"/>
                          </a:solidFill>
                          <a:effectLst/>
                          <a:latin typeface="Times New Roman" pitchFamily="18" charset="0"/>
                        </a:rPr>
                        <a:t>     -инвалиды с </a:t>
                      </a:r>
                      <a:r>
                        <a:rPr kumimoji="0" lang="ru-RU" sz="1800" b="0" i="0" u="none" strike="noStrike" cap="none" normalizeH="0" baseline="0" dirty="0" err="1">
                          <a:ln>
                            <a:noFill/>
                          </a:ln>
                          <a:solidFill>
                            <a:schemeClr val="tx1"/>
                          </a:solidFill>
                          <a:effectLst/>
                          <a:latin typeface="Times New Roman" pitchFamily="18" charset="0"/>
                        </a:rPr>
                        <a:t>детства;дети-инвалиды</a:t>
                      </a:r>
                      <a:r>
                        <a:rPr kumimoji="0" lang="ru-RU" sz="1800" b="0" i="0" u="none" strike="noStrike" cap="none" normalizeH="0" baseline="0" dirty="0">
                          <a:ln>
                            <a:noFill/>
                          </a:ln>
                          <a:solidFill>
                            <a:schemeClr val="tx1"/>
                          </a:solidFill>
                          <a:effectLst/>
                          <a:latin typeface="Times New Roman" pitchFamily="18" charset="0"/>
                        </a:rPr>
                        <a:t>;</a:t>
                      </a:r>
                    </a:p>
                    <a:p>
                      <a:pPr marL="0" marR="0" lvl="0" indent="0" algn="l" defTabSz="457200" rtl="0" eaLnBrk="1" fontAlgn="base" latinLnBrk="0" hangingPunct="1">
                        <a:lnSpc>
                          <a:spcPct val="100000"/>
                        </a:lnSpc>
                        <a:spcBef>
                          <a:spcPts val="1000"/>
                        </a:spcBef>
                        <a:spcAft>
                          <a:spcPct val="0"/>
                        </a:spcAft>
                        <a:buClr>
                          <a:srgbClr val="8AD0D6"/>
                        </a:buClr>
                        <a:buSzPct val="80000"/>
                        <a:buFont typeface="Wingdings 3" pitchFamily="18" charset="2"/>
                        <a:buNone/>
                        <a:tabLst/>
                      </a:pPr>
                      <a:r>
                        <a:rPr kumimoji="0" lang="ru-RU" sz="1800" b="0" i="0" u="none" strike="noStrike" cap="none" normalizeH="0" baseline="0" dirty="0">
                          <a:ln>
                            <a:noFill/>
                          </a:ln>
                          <a:solidFill>
                            <a:schemeClr val="tx1"/>
                          </a:solidFill>
                          <a:effectLst/>
                          <a:latin typeface="Times New Roman" pitchFamily="18" charset="0"/>
                        </a:rPr>
                        <a:t> -  физические лица, имеющие право на получении социальной поддержки в соответствии с Законом РФ «О социальной защите граждан, подвергшихся воздействию радиации вследствие катастрофы на Чернобыльской АЭС» (в редакции Закона РФ от 18 июня 1992 года № 3061-1), в соответствии с ФЗ от 26 ноября 1998 года № 175-ФЗ "О социальной защите граждан Российской Федерации, подвергшихся воздействию радиации вследствие аварии в 1957 году на производственном объединении "Маяк" и сбросов радиоактивных отходов в реку </a:t>
                      </a:r>
                      <a:r>
                        <a:rPr kumimoji="0" lang="ru-RU" sz="1800" b="0" i="0" u="none" strike="noStrike" cap="none" normalizeH="0" baseline="0" dirty="0" err="1">
                          <a:ln>
                            <a:noFill/>
                          </a:ln>
                          <a:solidFill>
                            <a:schemeClr val="tx1"/>
                          </a:solidFill>
                          <a:effectLst/>
                          <a:latin typeface="Times New Roman" pitchFamily="18" charset="0"/>
                        </a:rPr>
                        <a:t>Теча</a:t>
                      </a:r>
                      <a:r>
                        <a:rPr kumimoji="0" lang="ru-RU" sz="1800" b="0" i="0" u="none" strike="noStrike" cap="none" normalizeH="0" baseline="0" dirty="0">
                          <a:ln>
                            <a:noFill/>
                          </a:ln>
                          <a:solidFill>
                            <a:schemeClr val="tx1"/>
                          </a:solidFill>
                          <a:effectLst/>
                          <a:latin typeface="Times New Roman" pitchFamily="18" charset="0"/>
                        </a:rPr>
                        <a:t>" и в соответствии с ФЗ от 10 января 2002 года № 2-ФЗ "О социальных гарантиях гражданам, подвергшимся радиационному воздействию вследствие ядерных испытаний на Семипалатинском полигоне";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09249" name="Rectangle 2"/>
          <p:cNvSpPr>
            <a:spLocks noGrp="1"/>
          </p:cNvSpPr>
          <p:nvPr>
            <p:ph type="title"/>
          </p:nvPr>
        </p:nvSpPr>
        <p:spPr/>
        <p:txBody>
          <a:bodyPr/>
          <a:lstStyle/>
          <a:p>
            <a:pPr eaLnBrk="1" hangingPunct="1"/>
            <a:r>
              <a:rPr lang="ru-RU"/>
              <a:t> </a:t>
            </a:r>
          </a:p>
        </p:txBody>
      </p:sp>
      <p:sp>
        <p:nvSpPr>
          <p:cNvPr id="309250" name="Rectangle 3"/>
          <p:cNvSpPr>
            <a:spLocks noGrp="1"/>
          </p:cNvSpPr>
          <p:nvPr>
            <p:ph type="body" idx="4294967295"/>
          </p:nvPr>
        </p:nvSpPr>
        <p:spPr>
          <a:xfrm>
            <a:off x="0" y="2052638"/>
            <a:ext cx="8947150" cy="4195762"/>
          </a:xfrm>
        </p:spPr>
        <p:txBody>
          <a:bodyPr/>
          <a:lstStyle/>
          <a:p>
            <a:pPr eaLnBrk="1" hangingPunct="1"/>
            <a:r>
              <a:rPr lang="ru-RU"/>
              <a:t>  </a:t>
            </a:r>
          </a:p>
        </p:txBody>
      </p:sp>
      <p:graphicFrame>
        <p:nvGraphicFramePr>
          <p:cNvPr id="180243" name="Group 19"/>
          <p:cNvGraphicFramePr>
            <a:graphicFrameLocks noGrp="1"/>
          </p:cNvGraphicFramePr>
          <p:nvPr>
            <p:extLst>
              <p:ext uri="{D42A27DB-BD31-4B8C-83A1-F6EECF244321}">
                <p14:modId xmlns:p14="http://schemas.microsoft.com/office/powerpoint/2010/main" val="4277663995"/>
              </p:ext>
            </p:extLst>
          </p:nvPr>
        </p:nvGraphicFramePr>
        <p:xfrm>
          <a:off x="316992" y="115824"/>
          <a:ext cx="11728704" cy="6614160"/>
        </p:xfrm>
        <a:graphic>
          <a:graphicData uri="http://schemas.openxmlformats.org/drawingml/2006/table">
            <a:tbl>
              <a:tblPr/>
              <a:tblGrid>
                <a:gridCol w="856726">
                  <a:extLst>
                    <a:ext uri="{9D8B030D-6E8A-4147-A177-3AD203B41FA5}">
                      <a16:colId xmlns="" xmlns:a16="http://schemas.microsoft.com/office/drawing/2014/main" val="20000"/>
                    </a:ext>
                  </a:extLst>
                </a:gridCol>
                <a:gridCol w="10871978">
                  <a:extLst>
                    <a:ext uri="{9D8B030D-6E8A-4147-A177-3AD203B41FA5}">
                      <a16:colId xmlns="" xmlns:a16="http://schemas.microsoft.com/office/drawing/2014/main" val="20001"/>
                    </a:ext>
                  </a:extLst>
                </a:gridCol>
              </a:tblGrid>
              <a:tr h="6565392">
                <a:tc>
                  <a:txBody>
                    <a:bodyPr/>
                    <a:lstStyle/>
                    <a:p>
                      <a:pPr marL="0" marR="0" lvl="0" indent="0" algn="l" defTabSz="457200" rtl="0" eaLnBrk="1" fontAlgn="base" latinLnBrk="0" hangingPunct="1">
                        <a:lnSpc>
                          <a:spcPct val="100000"/>
                        </a:lnSpc>
                        <a:spcBef>
                          <a:spcPts val="1000"/>
                        </a:spcBef>
                        <a:spcAft>
                          <a:spcPct val="0"/>
                        </a:spcAft>
                        <a:buClr>
                          <a:srgbClr val="8AD0D6"/>
                        </a:buClr>
                        <a:buSzPct val="80000"/>
                        <a:buFont typeface="Wingdings 3" pitchFamily="18" charset="2"/>
                        <a:buNone/>
                        <a:tabLst/>
                      </a:pPr>
                      <a:endParaRPr kumimoji="0" lang="ru-RU" sz="1800" b="0" i="0" u="none" strike="noStrike" cap="none" normalizeH="0" baseline="0" dirty="0">
                        <a:ln>
                          <a:noFill/>
                        </a:ln>
                        <a:solidFill>
                          <a:schemeClr val="tx1"/>
                        </a:solidFill>
                        <a:effectLst/>
                        <a:latin typeface="Century Gothic"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ts val="1000"/>
                        </a:spcBef>
                        <a:spcAft>
                          <a:spcPct val="0"/>
                        </a:spcAft>
                        <a:buClr>
                          <a:srgbClr val="8AD0D6"/>
                        </a:buClr>
                        <a:buSzPct val="80000"/>
                        <a:buFont typeface="Wingdings 3" pitchFamily="18" charset="2"/>
                        <a:buNone/>
                        <a:tabLst/>
                      </a:pPr>
                      <a:r>
                        <a:rPr kumimoji="0" lang="ru-RU" sz="1800" b="0" i="1" u="none" strike="noStrike" cap="none" normalizeH="0" baseline="0" dirty="0">
                          <a:ln>
                            <a:noFill/>
                          </a:ln>
                          <a:solidFill>
                            <a:schemeClr val="tx1"/>
                          </a:solidFill>
                          <a:effectLst/>
                          <a:latin typeface="Century Gothic" pitchFamily="34" charset="0"/>
                        </a:rPr>
                        <a:t> </a:t>
                      </a:r>
                      <a:r>
                        <a:rPr kumimoji="0" lang="ru-RU" sz="1800" b="0" i="1" u="none" strike="noStrike" cap="none" normalizeH="0" baseline="0" dirty="0">
                          <a:ln>
                            <a:noFill/>
                          </a:ln>
                          <a:solidFill>
                            <a:schemeClr val="tx1"/>
                          </a:solidFill>
                          <a:effectLst/>
                          <a:latin typeface="Times New Roman" pitchFamily="18" charset="0"/>
                        </a:rPr>
                        <a:t> </a:t>
                      </a:r>
                      <a:r>
                        <a:rPr kumimoji="0" lang="ru-RU" sz="1800" b="0" i="0" u="none" strike="noStrike" cap="none" normalizeH="0" baseline="0" dirty="0">
                          <a:ln>
                            <a:noFill/>
                          </a:ln>
                          <a:solidFill>
                            <a:schemeClr val="tx1"/>
                          </a:solidFill>
                          <a:effectLst/>
                          <a:latin typeface="Times New Roman" pitchFamily="18" charset="0"/>
                        </a:rPr>
                        <a:t>- физические лица, принимавшие в составе подразделений особого риска непосредственное участие в испытаниях ядерного и термоядерного оружия, ликвидации аварий ядерных установок на средствах вооружения и военных объектах;</a:t>
                      </a:r>
                    </a:p>
                    <a:p>
                      <a:pPr marL="0" marR="0" lvl="0" indent="0" algn="l" defTabSz="457200" rtl="0" eaLnBrk="1" fontAlgn="base" latinLnBrk="0" hangingPunct="1">
                        <a:lnSpc>
                          <a:spcPct val="100000"/>
                        </a:lnSpc>
                        <a:spcBef>
                          <a:spcPts val="1000"/>
                        </a:spcBef>
                        <a:spcAft>
                          <a:spcPct val="0"/>
                        </a:spcAft>
                        <a:buClr>
                          <a:srgbClr val="8AD0D6"/>
                        </a:buClr>
                        <a:buSzPct val="80000"/>
                        <a:buFont typeface="Wingdings 3" pitchFamily="18" charset="2"/>
                        <a:buNone/>
                        <a:tabLst/>
                      </a:pPr>
                      <a:r>
                        <a:rPr kumimoji="0" lang="ru-RU" sz="1800" b="0" i="0" u="none" strike="noStrike" cap="none" normalizeH="0" baseline="0" dirty="0">
                          <a:ln>
                            <a:noFill/>
                          </a:ln>
                          <a:solidFill>
                            <a:schemeClr val="tx1"/>
                          </a:solidFill>
                          <a:effectLst/>
                          <a:latin typeface="Times New Roman" pitchFamily="18" charset="0"/>
                        </a:rPr>
                        <a:t>  - физические лица, получившие или перенесшие лучевую болезнь или ставшие инвалидами в результате испытаний, учений и их работ, связанных с любыми видами ядерных установок, включая ядерное оружие и космическую технику. </a:t>
                      </a:r>
                    </a:p>
                    <a:p>
                      <a:pPr marL="0" marR="0" lvl="0" indent="0" algn="l" defTabSz="457200" rtl="0" eaLnBrk="1" fontAlgn="base" latinLnBrk="0" hangingPunct="1">
                        <a:lnSpc>
                          <a:spcPct val="100000"/>
                        </a:lnSpc>
                        <a:spcBef>
                          <a:spcPts val="1000"/>
                        </a:spcBef>
                        <a:spcAft>
                          <a:spcPct val="0"/>
                        </a:spcAft>
                        <a:buClr>
                          <a:srgbClr val="8AD0D6"/>
                        </a:buClr>
                        <a:buSzPct val="80000"/>
                        <a:buFont typeface="Wingdings 3" pitchFamily="18" charset="2"/>
                        <a:buNone/>
                        <a:tabLst/>
                      </a:pPr>
                      <a:r>
                        <a:rPr kumimoji="0" lang="ru-RU" sz="1800" b="0" i="0" u="none" strike="noStrike" cap="none" normalizeH="0" baseline="0" dirty="0">
                          <a:ln>
                            <a:noFill/>
                          </a:ln>
                          <a:solidFill>
                            <a:schemeClr val="tx1"/>
                          </a:solidFill>
                          <a:effectLst/>
                          <a:latin typeface="Times New Roman" pitchFamily="18" charset="0"/>
                        </a:rPr>
                        <a:t>2.Льготы в виде уменьшения исчисленной суммы земельного налога на 50 процентов в отношении одного земельного участка на территории городского округа Серебряные Пруды по выбору налогоплательщика, предназначенного для ИЖС, личного подсобного и дачного хозяйства (строительства), садоводства и огородничества следующим категориям налогоплательщиков, имеющим  в собственности, постоянном (бессрочном) пользовании или пожизненном наследуемом владении земельные участки. </a:t>
                      </a:r>
                    </a:p>
                    <a:p>
                      <a:pPr marL="0" marR="0" lvl="0" indent="0" algn="l" defTabSz="457200" rtl="0" eaLnBrk="1" fontAlgn="base" latinLnBrk="0" hangingPunct="1">
                        <a:lnSpc>
                          <a:spcPct val="100000"/>
                        </a:lnSpc>
                        <a:spcBef>
                          <a:spcPts val="1000"/>
                        </a:spcBef>
                        <a:spcAft>
                          <a:spcPct val="0"/>
                        </a:spcAft>
                        <a:buClr>
                          <a:srgbClr val="8AD0D6"/>
                        </a:buClr>
                        <a:buSzPct val="80000"/>
                        <a:buFont typeface="Wingdings 3" pitchFamily="18" charset="2"/>
                        <a:buNone/>
                        <a:tabLst/>
                      </a:pPr>
                      <a:r>
                        <a:rPr kumimoji="0" lang="ru-RU" sz="1800" b="0" i="0" u="none" strike="noStrike" cap="none" normalizeH="0" baseline="0" dirty="0">
                          <a:ln>
                            <a:noFill/>
                          </a:ln>
                          <a:solidFill>
                            <a:schemeClr val="tx1"/>
                          </a:solidFill>
                          <a:effectLst/>
                          <a:latin typeface="Times New Roman" pitchFamily="18" charset="0"/>
                        </a:rPr>
                        <a:t>2.1. Малоимущим семьям и малоимущим одиноко проживающим гражданам, среднедушевой доход которых ниже величины прожиточного минимума, установленной в Московской области на душу населения. </a:t>
                      </a:r>
                    </a:p>
                    <a:p>
                      <a:pPr marL="0" marR="0" lvl="0" indent="0" algn="l" defTabSz="457200" rtl="0" eaLnBrk="1" fontAlgn="base" latinLnBrk="0" hangingPunct="1">
                        <a:lnSpc>
                          <a:spcPct val="100000"/>
                        </a:lnSpc>
                        <a:spcBef>
                          <a:spcPts val="1000"/>
                        </a:spcBef>
                        <a:spcAft>
                          <a:spcPct val="0"/>
                        </a:spcAft>
                        <a:buClr>
                          <a:srgbClr val="8AD0D6"/>
                        </a:buClr>
                        <a:buSzPct val="80000"/>
                        <a:buFont typeface="Wingdings 3" pitchFamily="18" charset="2"/>
                        <a:buNone/>
                        <a:tabLst/>
                      </a:pPr>
                      <a:r>
                        <a:rPr kumimoji="0" lang="ru-RU" sz="1800" b="0" i="0" u="none" strike="noStrike" cap="none" normalizeH="0" baseline="0" dirty="0">
                          <a:ln>
                            <a:noFill/>
                          </a:ln>
                          <a:solidFill>
                            <a:schemeClr val="tx1"/>
                          </a:solidFill>
                          <a:effectLst/>
                          <a:latin typeface="Times New Roman" pitchFamily="18" charset="0"/>
                        </a:rPr>
                        <a:t>2.2. Семьям, имеющих трех и более несовершеннолетних детей, среднедушевой доход которых ниже величины прожиточного минимума, установленной в Московской области на душу населения. </a:t>
                      </a:r>
                    </a:p>
                    <a:p>
                      <a:pPr marL="0" marR="0" lvl="0" indent="0" algn="l" defTabSz="457200" rtl="0" eaLnBrk="1" fontAlgn="base" latinLnBrk="0" hangingPunct="1">
                        <a:lnSpc>
                          <a:spcPct val="100000"/>
                        </a:lnSpc>
                        <a:spcBef>
                          <a:spcPts val="1000"/>
                        </a:spcBef>
                        <a:spcAft>
                          <a:spcPct val="0"/>
                        </a:spcAft>
                        <a:buClr>
                          <a:srgbClr val="8AD0D6"/>
                        </a:buClr>
                        <a:buSzPct val="80000"/>
                        <a:buFont typeface="Wingdings 3" pitchFamily="18" charset="2"/>
                        <a:buNone/>
                        <a:tabLst/>
                      </a:pPr>
                      <a:r>
                        <a:rPr kumimoji="0" lang="ru-RU" sz="1800" b="0" i="0" u="none" strike="noStrike" cap="none" normalizeH="0" baseline="0" dirty="0">
                          <a:ln>
                            <a:noFill/>
                          </a:ln>
                          <a:solidFill>
                            <a:schemeClr val="tx1"/>
                          </a:solidFill>
                          <a:effectLst/>
                          <a:latin typeface="Times New Roman" pitchFamily="18" charset="0"/>
                        </a:rPr>
                        <a:t>2.3. Пенсионерам, доход которых ниже двукратной величины  прожиточного минимума, установленной  в Московской области для пенсионеров.</a:t>
                      </a:r>
                    </a:p>
                    <a:p>
                      <a:pPr marL="0" marR="0" lvl="0" indent="0" algn="l" defTabSz="457200" rtl="0" eaLnBrk="1" fontAlgn="base" latinLnBrk="0" hangingPunct="1">
                        <a:lnSpc>
                          <a:spcPct val="100000"/>
                        </a:lnSpc>
                        <a:spcBef>
                          <a:spcPts val="1000"/>
                        </a:spcBef>
                        <a:spcAft>
                          <a:spcPct val="0"/>
                        </a:spcAft>
                        <a:buClr>
                          <a:srgbClr val="8AD0D6"/>
                        </a:buClr>
                        <a:buSzPct val="80000"/>
                        <a:buFont typeface="Wingdings 3" pitchFamily="18" charset="2"/>
                        <a:buNone/>
                        <a:tabLst/>
                      </a:pPr>
                      <a:r>
                        <a:rPr kumimoji="0" lang="ru-RU" sz="1800" b="0" i="0" u="none" strike="noStrike" cap="none" normalizeH="0" baseline="0" dirty="0">
                          <a:ln>
                            <a:noFill/>
                          </a:ln>
                          <a:solidFill>
                            <a:schemeClr val="tx1"/>
                          </a:solidFill>
                          <a:effectLst/>
                          <a:latin typeface="Times New Roman" pitchFamily="18" charset="0"/>
                        </a:rPr>
                        <a:t>Налоговая льгота для категорий налогоплательщиков  п.3.2. (</a:t>
                      </a:r>
                      <a:r>
                        <a:rPr kumimoji="0" lang="ru-RU" sz="1800" b="0" i="0" u="none" strike="noStrike" cap="none" normalizeH="0" baseline="0" dirty="0" err="1">
                          <a:ln>
                            <a:noFill/>
                          </a:ln>
                          <a:solidFill>
                            <a:schemeClr val="tx1"/>
                          </a:solidFill>
                          <a:effectLst/>
                          <a:latin typeface="Times New Roman" pitchFamily="18" charset="0"/>
                        </a:rPr>
                        <a:t>п.п</a:t>
                      </a:r>
                      <a:r>
                        <a:rPr kumimoji="0" lang="ru-RU" sz="1800" b="0" i="0" u="none" strike="noStrike" cap="none" normalizeH="0" baseline="0" dirty="0">
                          <a:ln>
                            <a:noFill/>
                          </a:ln>
                          <a:solidFill>
                            <a:schemeClr val="tx1"/>
                          </a:solidFill>
                          <a:effectLst/>
                          <a:latin typeface="Times New Roman" pitchFamily="18" charset="0"/>
                        </a:rPr>
                        <a:t> 3.2.1. и п.п.3.2.2.) предоставляется одному из  членов семьи  по одному земельному участку.  Для случаев, когда налогоплательщик относится к  нескольким категориям, предусмотренным п. 3.2. настоящего решения,  льготу предоставлять по одному из </a:t>
                      </a:r>
                      <a:r>
                        <a:rPr kumimoji="0" lang="ru-RU" sz="1800" b="0" i="0" u="none" strike="noStrike" cap="none" normalizeH="0" baseline="0" dirty="0" smtClean="0">
                          <a:ln>
                            <a:noFill/>
                          </a:ln>
                          <a:solidFill>
                            <a:schemeClr val="tx1"/>
                          </a:solidFill>
                          <a:effectLst/>
                          <a:latin typeface="Times New Roman" pitchFamily="18" charset="0"/>
                        </a:rPr>
                        <a:t>оснований</a:t>
                      </a:r>
                      <a:endParaRPr kumimoji="0" lang="ru-RU" sz="18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12321" name="Rectangle 2"/>
          <p:cNvSpPr>
            <a:spLocks noGrp="1"/>
          </p:cNvSpPr>
          <p:nvPr>
            <p:ph type="title"/>
          </p:nvPr>
        </p:nvSpPr>
        <p:spPr/>
        <p:txBody>
          <a:bodyPr/>
          <a:lstStyle/>
          <a:p>
            <a:r>
              <a:rPr lang="ru-RU"/>
              <a:t> </a:t>
            </a:r>
          </a:p>
        </p:txBody>
      </p:sp>
      <p:sp>
        <p:nvSpPr>
          <p:cNvPr id="312322" name="Rectangle 3"/>
          <p:cNvSpPr>
            <a:spLocks noGrp="1"/>
          </p:cNvSpPr>
          <p:nvPr>
            <p:ph idx="1"/>
          </p:nvPr>
        </p:nvSpPr>
        <p:spPr>
          <a:xfrm>
            <a:off x="592853" y="70338"/>
            <a:ext cx="10562827" cy="5798756"/>
          </a:xfrm>
        </p:spPr>
        <p:txBody>
          <a:bodyPr>
            <a:normAutofit/>
          </a:bodyPr>
          <a:lstStyle/>
          <a:p>
            <a:pPr algn="ctr">
              <a:buFont typeface="Wingdings 3" pitchFamily="18" charset="2"/>
              <a:buNone/>
            </a:pPr>
            <a:r>
              <a:rPr lang="ru-RU" sz="2400" b="1" dirty="0">
                <a:latin typeface="Times New Roman" pitchFamily="18" charset="0"/>
              </a:rPr>
              <a:t>Расходы бюджета городского</a:t>
            </a:r>
          </a:p>
          <a:p>
            <a:pPr algn="ctr">
              <a:buFont typeface="Wingdings 3" pitchFamily="18" charset="2"/>
              <a:buNone/>
            </a:pPr>
            <a:r>
              <a:rPr lang="ru-RU" sz="2400" b="1" dirty="0">
                <a:latin typeface="Times New Roman" pitchFamily="18" charset="0"/>
              </a:rPr>
              <a:t> округа Серебряные Пруды</a:t>
            </a:r>
          </a:p>
        </p:txBody>
      </p:sp>
      <p:pic>
        <p:nvPicPr>
          <p:cNvPr id="3" name="Рисунок 2"/>
          <p:cNvPicPr>
            <a:picLocks noChangeAspect="1"/>
          </p:cNvPicPr>
          <p:nvPr/>
        </p:nvPicPr>
        <p:blipFill>
          <a:blip r:embed="rId2"/>
          <a:stretch>
            <a:fillRect/>
          </a:stretch>
        </p:blipFill>
        <p:spPr>
          <a:xfrm>
            <a:off x="3494994" y="3510704"/>
            <a:ext cx="5437632" cy="3058668"/>
          </a:xfrm>
          <a:prstGeom prst="rect">
            <a:avLst/>
          </a:prstGeom>
        </p:spPr>
      </p:pic>
      <p:sp>
        <p:nvSpPr>
          <p:cNvPr id="4" name="Прямоугольник 3"/>
          <p:cNvSpPr/>
          <p:nvPr/>
        </p:nvSpPr>
        <p:spPr>
          <a:xfrm>
            <a:off x="1255776" y="1524000"/>
            <a:ext cx="10290048" cy="1015663"/>
          </a:xfrm>
          <a:prstGeom prst="rect">
            <a:avLst/>
          </a:prstGeom>
        </p:spPr>
        <p:txBody>
          <a:bodyPr wrap="square">
            <a:spAutoFit/>
          </a:bodyPr>
          <a:lstStyle/>
          <a:p>
            <a:r>
              <a:rPr lang="ru-RU" sz="2000" dirty="0">
                <a:latin typeface="Times New Roman" panose="02020603050405020304" pitchFamily="18" charset="0"/>
                <a:cs typeface="Times New Roman" panose="02020603050405020304" pitchFamily="18" charset="0"/>
              </a:rPr>
              <a:t>Бюджет городского округа на </a:t>
            </a:r>
            <a:r>
              <a:rPr lang="ru-RU" sz="2000" dirty="0" smtClean="0">
                <a:latin typeface="Times New Roman" panose="02020603050405020304" pitchFamily="18" charset="0"/>
                <a:cs typeface="Times New Roman" panose="02020603050405020304" pitchFamily="18" charset="0"/>
              </a:rPr>
              <a:t>2021 </a:t>
            </a:r>
            <a:r>
              <a:rPr lang="ru-RU" sz="2000" dirty="0">
                <a:latin typeface="Times New Roman" panose="02020603050405020304" pitchFamily="18" charset="0"/>
                <a:cs typeface="Times New Roman" panose="02020603050405020304" pitchFamily="18" charset="0"/>
              </a:rPr>
              <a:t>год и </a:t>
            </a:r>
            <a:r>
              <a:rPr lang="ru-RU" sz="2000" dirty="0" smtClean="0">
                <a:latin typeface="Times New Roman" panose="02020603050405020304" pitchFamily="18" charset="0"/>
                <a:cs typeface="Times New Roman" panose="02020603050405020304" pitchFamily="18" charset="0"/>
              </a:rPr>
              <a:t> плановый </a:t>
            </a:r>
            <a:r>
              <a:rPr lang="ru-RU" sz="2000" dirty="0">
                <a:latin typeface="Times New Roman" panose="02020603050405020304" pitchFamily="18" charset="0"/>
                <a:cs typeface="Times New Roman" panose="02020603050405020304" pitchFamily="18" charset="0"/>
              </a:rPr>
              <a:t>период </a:t>
            </a:r>
            <a:r>
              <a:rPr lang="ru-RU" sz="2000" dirty="0" smtClean="0">
                <a:latin typeface="Times New Roman" panose="02020603050405020304" pitchFamily="18" charset="0"/>
                <a:cs typeface="Times New Roman" panose="02020603050405020304" pitchFamily="18" charset="0"/>
              </a:rPr>
              <a:t>2022 </a:t>
            </a:r>
            <a:r>
              <a:rPr lang="ru-RU" sz="2000" dirty="0">
                <a:latin typeface="Times New Roman" panose="02020603050405020304" pitchFamily="18" charset="0"/>
                <a:cs typeface="Times New Roman" panose="02020603050405020304" pitchFamily="18" charset="0"/>
              </a:rPr>
              <a:t>и </a:t>
            </a:r>
            <a:r>
              <a:rPr lang="ru-RU" sz="2000" dirty="0" smtClean="0">
                <a:latin typeface="Times New Roman" panose="02020603050405020304" pitchFamily="18" charset="0"/>
                <a:cs typeface="Times New Roman" panose="02020603050405020304" pitchFamily="18" charset="0"/>
              </a:rPr>
              <a:t>2023 </a:t>
            </a:r>
            <a:r>
              <a:rPr lang="ru-RU" sz="2000" dirty="0">
                <a:latin typeface="Times New Roman" panose="02020603050405020304" pitchFamily="18" charset="0"/>
                <a:cs typeface="Times New Roman" panose="02020603050405020304" pitchFamily="18" charset="0"/>
              </a:rPr>
              <a:t>годов сформирован</a:t>
            </a:r>
          </a:p>
          <a:p>
            <a:r>
              <a:rPr lang="ru-RU" sz="2000" dirty="0">
                <a:latin typeface="Times New Roman" panose="02020603050405020304" pitchFamily="18" charset="0"/>
                <a:cs typeface="Times New Roman" panose="02020603050405020304" pitchFamily="18" charset="0"/>
              </a:rPr>
              <a:t> в рамках </a:t>
            </a:r>
            <a:r>
              <a:rPr lang="ru-RU" sz="2000" dirty="0" smtClean="0">
                <a:latin typeface="Times New Roman" panose="02020603050405020304" pitchFamily="18" charset="0"/>
                <a:cs typeface="Times New Roman" panose="02020603050405020304" pitchFamily="18" charset="0"/>
              </a:rPr>
              <a:t>17 </a:t>
            </a:r>
            <a:r>
              <a:rPr lang="ru-RU" sz="2000" dirty="0">
                <a:latin typeface="Times New Roman" panose="02020603050405020304" pitchFamily="18" charset="0"/>
                <a:cs typeface="Times New Roman" panose="02020603050405020304" pitchFamily="18" charset="0"/>
              </a:rPr>
              <a:t>муниципальных программ, удельный </a:t>
            </a:r>
            <a:r>
              <a:rPr lang="ru-RU" sz="2000" dirty="0" smtClean="0">
                <a:latin typeface="Times New Roman" panose="02020603050405020304" pitchFamily="18" charset="0"/>
                <a:cs typeface="Times New Roman" panose="02020603050405020304" pitchFamily="18" charset="0"/>
              </a:rPr>
              <a:t>вес </a:t>
            </a:r>
            <a:r>
              <a:rPr lang="ru-RU" sz="2000" dirty="0">
                <a:latin typeface="Times New Roman" panose="02020603050405020304" pitchFamily="18" charset="0"/>
                <a:cs typeface="Times New Roman" panose="02020603050405020304" pitchFamily="18" charset="0"/>
              </a:rPr>
              <a:t>которых  в общем объеме  расходов  </a:t>
            </a:r>
          </a:p>
          <a:p>
            <a:r>
              <a:rPr lang="ru-RU" sz="2000" dirty="0">
                <a:latin typeface="Times New Roman" panose="02020603050405020304" pitchFamily="18" charset="0"/>
                <a:cs typeface="Times New Roman" panose="02020603050405020304" pitchFamily="18" charset="0"/>
              </a:rPr>
              <a:t>составляет </a:t>
            </a:r>
            <a:r>
              <a:rPr lang="ru-RU" sz="2000" dirty="0" smtClean="0">
                <a:latin typeface="Times New Roman" panose="02020603050405020304" pitchFamily="18" charset="0"/>
                <a:cs typeface="Times New Roman" panose="02020603050405020304" pitchFamily="18" charset="0"/>
              </a:rPr>
              <a:t>более 99 </a:t>
            </a:r>
            <a:r>
              <a:rPr lang="ru-RU" sz="2000" dirty="0">
                <a:latin typeface="Times New Roman" panose="02020603050405020304" pitchFamily="18" charset="0"/>
                <a:cs typeface="Times New Roman" panose="02020603050405020304" pitchFamily="18" charset="0"/>
              </a:rPr>
              <a:t>процентов</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8917" name="Заголовок 1"/>
          <p:cNvSpPr>
            <a:spLocks noGrp="1"/>
          </p:cNvSpPr>
          <p:nvPr>
            <p:ph type="title"/>
          </p:nvPr>
        </p:nvSpPr>
        <p:spPr>
          <a:xfrm>
            <a:off x="1504356" y="90435"/>
            <a:ext cx="9404350" cy="1400175"/>
          </a:xfrm>
        </p:spPr>
        <p:txBody>
          <a:bodyPr/>
          <a:lstStyle/>
          <a:p>
            <a:pPr algn="ctr" eaLnBrk="1" hangingPunct="1"/>
            <a:r>
              <a:rPr lang="ru-RU" sz="2400" b="1" dirty="0">
                <a:solidFill>
                  <a:schemeClr val="tx1"/>
                </a:solidFill>
                <a:latin typeface="Times New Roman" pitchFamily="18" charset="0"/>
              </a:rPr>
              <a:t>Расходы бюджета городского округа  на  </a:t>
            </a:r>
            <a:r>
              <a:rPr lang="ru-RU" sz="2400" b="1" dirty="0" smtClean="0">
                <a:solidFill>
                  <a:schemeClr val="tx1"/>
                </a:solidFill>
                <a:latin typeface="Times New Roman" pitchFamily="18" charset="0"/>
              </a:rPr>
              <a:t>2021 </a:t>
            </a:r>
            <a:r>
              <a:rPr lang="ru-RU" sz="2400" b="1" dirty="0">
                <a:solidFill>
                  <a:schemeClr val="tx1"/>
                </a:solidFill>
                <a:latin typeface="Times New Roman" pitchFamily="18" charset="0"/>
              </a:rPr>
              <a:t>год</a:t>
            </a:r>
            <a:r>
              <a:rPr lang="ru-RU" sz="2400" b="1" dirty="0">
                <a:solidFill>
                  <a:schemeClr val="tx1"/>
                </a:solidFill>
              </a:rPr>
              <a:t> </a:t>
            </a:r>
            <a:r>
              <a:rPr lang="ru-RU" sz="2800" b="1" dirty="0">
                <a:solidFill>
                  <a:schemeClr val="tx1"/>
                </a:solidFill>
              </a:rPr>
              <a:t>, </a:t>
            </a:r>
            <a:r>
              <a:rPr lang="ru-RU" sz="1800" b="1" dirty="0" err="1">
                <a:solidFill>
                  <a:schemeClr val="tx1"/>
                </a:solidFill>
                <a:latin typeface="Times New Roman" panose="02020603050405020304" pitchFamily="18" charset="0"/>
                <a:cs typeface="Times New Roman" panose="02020603050405020304" pitchFamily="18" charset="0"/>
              </a:rPr>
              <a:t>тыс.руб</a:t>
            </a:r>
            <a:r>
              <a:rPr lang="ru-RU" sz="1800" b="1" dirty="0">
                <a:solidFill>
                  <a:schemeClr val="tx1"/>
                </a:solidFill>
                <a:latin typeface="Times New Roman" panose="02020603050405020304" pitchFamily="18" charset="0"/>
                <a:cs typeface="Times New Roman" panose="02020603050405020304" pitchFamily="18" charset="0"/>
              </a:rPr>
              <a:t>.</a:t>
            </a:r>
          </a:p>
        </p:txBody>
      </p:sp>
      <p:graphicFrame>
        <p:nvGraphicFramePr>
          <p:cNvPr id="5" name="Объект 4"/>
          <p:cNvGraphicFramePr>
            <a:graphicFrameLocks noGrp="1"/>
          </p:cNvGraphicFramePr>
          <p:nvPr>
            <p:ph idx="1"/>
            <p:extLst>
              <p:ext uri="{D42A27DB-BD31-4B8C-83A1-F6EECF244321}">
                <p14:modId xmlns:p14="http://schemas.microsoft.com/office/powerpoint/2010/main" val="1102978109"/>
              </p:ext>
            </p:extLst>
          </p:nvPr>
        </p:nvGraphicFramePr>
        <p:xfrm>
          <a:off x="304800" y="790522"/>
          <a:ext cx="11887200" cy="586631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06769" y="-80386"/>
            <a:ext cx="9506664" cy="834012"/>
          </a:xfrm>
        </p:spPr>
        <p:txBody>
          <a:bodyPr>
            <a:normAutofit/>
          </a:bodyPr>
          <a:lstStyle/>
          <a:p>
            <a:pPr algn="ctr"/>
            <a:r>
              <a:rPr lang="ru-RU" sz="2400" b="1" dirty="0">
                <a:solidFill>
                  <a:schemeClr val="tx1"/>
                </a:solidFill>
                <a:latin typeface="Times New Roman" panose="02020603050405020304" pitchFamily="18" charset="0"/>
                <a:cs typeface="Times New Roman" panose="02020603050405020304" pitchFamily="18" charset="0"/>
              </a:rPr>
              <a:t>Расходы бюджета городского округа Серебряные Пруды на  плановый период, тыс. рублей</a:t>
            </a:r>
          </a:p>
        </p:txBody>
      </p:sp>
      <p:graphicFrame>
        <p:nvGraphicFramePr>
          <p:cNvPr id="14" name="Объект 13"/>
          <p:cNvGraphicFramePr>
            <a:graphicFrameLocks noGrp="1"/>
          </p:cNvGraphicFramePr>
          <p:nvPr>
            <p:ph sz="half" idx="1"/>
            <p:extLst>
              <p:ext uri="{D42A27DB-BD31-4B8C-83A1-F6EECF244321}">
                <p14:modId xmlns:p14="http://schemas.microsoft.com/office/powerpoint/2010/main" val="1088944848"/>
              </p:ext>
            </p:extLst>
          </p:nvPr>
        </p:nvGraphicFramePr>
        <p:xfrm>
          <a:off x="371789" y="753626"/>
          <a:ext cx="6250075" cy="602901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9" name="Объект 18"/>
          <p:cNvGraphicFramePr>
            <a:graphicFrameLocks noGrp="1"/>
          </p:cNvGraphicFramePr>
          <p:nvPr>
            <p:ph sz="half" idx="2"/>
            <p:extLst>
              <p:ext uri="{D42A27DB-BD31-4B8C-83A1-F6EECF244321}">
                <p14:modId xmlns:p14="http://schemas.microsoft.com/office/powerpoint/2010/main" val="1956486716"/>
              </p:ext>
            </p:extLst>
          </p:nvPr>
        </p:nvGraphicFramePr>
        <p:xfrm>
          <a:off x="6621864" y="602902"/>
          <a:ext cx="5496448" cy="60993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011947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graphicFrame>
        <p:nvGraphicFramePr>
          <p:cNvPr id="184539" name="Group 219"/>
          <p:cNvGraphicFramePr>
            <a:graphicFrameLocks noGrp="1"/>
          </p:cNvGraphicFramePr>
          <p:nvPr>
            <p:extLst>
              <p:ext uri="{D42A27DB-BD31-4B8C-83A1-F6EECF244321}">
                <p14:modId xmlns:p14="http://schemas.microsoft.com/office/powerpoint/2010/main" val="542307039"/>
              </p:ext>
            </p:extLst>
          </p:nvPr>
        </p:nvGraphicFramePr>
        <p:xfrm>
          <a:off x="341645" y="904355"/>
          <a:ext cx="11704051" cy="5430021"/>
        </p:xfrm>
        <a:graphic>
          <a:graphicData uri="http://schemas.openxmlformats.org/drawingml/2006/table">
            <a:tbl>
              <a:tblPr/>
              <a:tblGrid>
                <a:gridCol w="5044541">
                  <a:extLst>
                    <a:ext uri="{9D8B030D-6E8A-4147-A177-3AD203B41FA5}">
                      <a16:colId xmlns="" xmlns:a16="http://schemas.microsoft.com/office/drawing/2014/main" val="20000"/>
                    </a:ext>
                  </a:extLst>
                </a:gridCol>
                <a:gridCol w="1387608">
                  <a:extLst>
                    <a:ext uri="{9D8B030D-6E8A-4147-A177-3AD203B41FA5}">
                      <a16:colId xmlns="" xmlns:a16="http://schemas.microsoft.com/office/drawing/2014/main" val="20001"/>
                    </a:ext>
                  </a:extLst>
                </a:gridCol>
                <a:gridCol w="846206">
                  <a:extLst>
                    <a:ext uri="{9D8B030D-6E8A-4147-A177-3AD203B41FA5}">
                      <a16:colId xmlns="" xmlns:a16="http://schemas.microsoft.com/office/drawing/2014/main" val="20002"/>
                    </a:ext>
                  </a:extLst>
                </a:gridCol>
                <a:gridCol w="1499616">
                  <a:extLst>
                    <a:ext uri="{9D8B030D-6E8A-4147-A177-3AD203B41FA5}">
                      <a16:colId xmlns="" xmlns:a16="http://schemas.microsoft.com/office/drawing/2014/main" val="20003"/>
                    </a:ext>
                  </a:extLst>
                </a:gridCol>
                <a:gridCol w="1475232">
                  <a:extLst>
                    <a:ext uri="{9D8B030D-6E8A-4147-A177-3AD203B41FA5}">
                      <a16:colId xmlns="" xmlns:a16="http://schemas.microsoft.com/office/drawing/2014/main" val="20004"/>
                    </a:ext>
                  </a:extLst>
                </a:gridCol>
                <a:gridCol w="1450848">
                  <a:extLst>
                    <a:ext uri="{9D8B030D-6E8A-4147-A177-3AD203B41FA5}">
                      <a16:colId xmlns="" xmlns:a16="http://schemas.microsoft.com/office/drawing/2014/main" val="20005"/>
                    </a:ext>
                  </a:extLst>
                </a:gridCol>
              </a:tblGrid>
              <a:tr h="61371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chemeClr val="tx1"/>
                          </a:solidFill>
                          <a:effectLst/>
                          <a:latin typeface="Times New Roman" pitchFamily="18" charset="0"/>
                          <a:cs typeface="Times New Roman" pitchFamily="18" charset="0"/>
                        </a:rPr>
                        <a:t>Расходы по разделам и подразделам</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chemeClr val="tx1"/>
                          </a:solidFill>
                          <a:effectLst/>
                          <a:latin typeface="Times New Roman" pitchFamily="18" charset="0"/>
                          <a:cs typeface="Times New Roman" pitchFamily="18" charset="0"/>
                        </a:rPr>
                        <a:t> </a:t>
                      </a:r>
                    </a:p>
                  </a:txBody>
                  <a:tcPr marL="21554" marR="21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chemeClr val="tx1"/>
                          </a:solidFill>
                          <a:effectLst/>
                          <a:latin typeface="Times New Roman" pitchFamily="18" charset="0"/>
                          <a:cs typeface="Times New Roman" pitchFamily="18" charset="0"/>
                        </a:rPr>
                        <a:t> </a:t>
                      </a:r>
                      <a:r>
                        <a:rPr kumimoji="0" lang="ru-RU" sz="1600" b="0" i="0" u="none" strike="noStrike" cap="none" normalizeH="0" baseline="0" dirty="0" smtClean="0">
                          <a:ln>
                            <a:noFill/>
                          </a:ln>
                          <a:solidFill>
                            <a:schemeClr val="tx1"/>
                          </a:solidFill>
                          <a:effectLst/>
                          <a:latin typeface="Times New Roman" pitchFamily="18" charset="0"/>
                          <a:cs typeface="Times New Roman" pitchFamily="18" charset="0"/>
                        </a:rPr>
                        <a:t>2019 </a:t>
                      </a:r>
                      <a:r>
                        <a:rPr kumimoji="0" lang="ru-RU" sz="1600" b="0" i="0" u="none" strike="noStrike" cap="none" normalizeH="0" baseline="0" dirty="0">
                          <a:ln>
                            <a:noFill/>
                          </a:ln>
                          <a:solidFill>
                            <a:schemeClr val="tx1"/>
                          </a:solidFill>
                          <a:effectLst/>
                          <a:latin typeface="Times New Roman" pitchFamily="18" charset="0"/>
                          <a:cs typeface="Times New Roman" pitchFamily="18" charset="0"/>
                        </a:rPr>
                        <a:t>отчет</a:t>
                      </a:r>
                    </a:p>
                  </a:txBody>
                  <a:tcPr marL="21554" marR="21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cs typeface="Times New Roman" pitchFamily="18" charset="0"/>
                        </a:rPr>
                        <a:t>2020 </a:t>
                      </a:r>
                      <a:r>
                        <a:rPr kumimoji="0" lang="ru-RU" sz="1600" b="0" i="0" u="none" strike="noStrike" cap="none" normalizeH="0" baseline="0" dirty="0">
                          <a:ln>
                            <a:noFill/>
                          </a:ln>
                          <a:solidFill>
                            <a:schemeClr val="tx1"/>
                          </a:solidFill>
                          <a:effectLst/>
                          <a:latin typeface="Times New Roman" pitchFamily="18" charset="0"/>
                          <a:cs typeface="Times New Roman" pitchFamily="18" charset="0"/>
                        </a:rPr>
                        <a:t>ожидаемое</a:t>
                      </a:r>
                    </a:p>
                  </a:txBody>
                  <a:tcPr marL="21554" marR="21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cs typeface="Times New Roman" pitchFamily="18" charset="0"/>
                        </a:rPr>
                        <a:t>2021</a:t>
                      </a:r>
                      <a:endParaRPr kumimoji="0" lang="ru-RU" sz="1600" b="0" i="0" u="none" strike="noStrike" cap="none" normalizeH="0" baseline="0" dirty="0">
                        <a:ln>
                          <a:noFill/>
                        </a:ln>
                        <a:solidFill>
                          <a:schemeClr val="tx1"/>
                        </a:solidFill>
                        <a:effectLst/>
                        <a:latin typeface="Times New Roman" pitchFamily="18" charset="0"/>
                        <a:cs typeface="Times New Roman" pitchFamily="18" charset="0"/>
                      </a:endParaRPr>
                    </a:p>
                  </a:txBody>
                  <a:tcPr marL="21554" marR="21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cs typeface="Times New Roman" pitchFamily="18" charset="0"/>
                        </a:rPr>
                        <a:t>2022</a:t>
                      </a:r>
                      <a:endParaRPr kumimoji="0" lang="ru-RU" sz="1600" b="0" i="0" u="none" strike="noStrike" cap="none" normalizeH="0" baseline="0" dirty="0">
                        <a:ln>
                          <a:noFill/>
                        </a:ln>
                        <a:solidFill>
                          <a:schemeClr val="tx1"/>
                        </a:solidFill>
                        <a:effectLst/>
                        <a:latin typeface="Times New Roman" pitchFamily="18" charset="0"/>
                        <a:cs typeface="Times New Roman" pitchFamily="18" charset="0"/>
                      </a:endParaRPr>
                    </a:p>
                  </a:txBody>
                  <a:tcPr marL="21554" marR="21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cs typeface="Times New Roman" pitchFamily="18" charset="0"/>
                        </a:rPr>
                        <a:t>2023</a:t>
                      </a:r>
                      <a:endParaRPr kumimoji="0" lang="ru-RU" sz="1600" b="0" i="0" u="none" strike="noStrike" cap="none" normalizeH="0" baseline="0" dirty="0">
                        <a:ln>
                          <a:noFill/>
                        </a:ln>
                        <a:solidFill>
                          <a:schemeClr val="tx1"/>
                        </a:solidFill>
                        <a:effectLst/>
                        <a:latin typeface="Times New Roman" pitchFamily="18" charset="0"/>
                        <a:cs typeface="Times New Roman" pitchFamily="18" charset="0"/>
                      </a:endParaRPr>
                    </a:p>
                  </a:txBody>
                  <a:tcPr marL="21554" marR="21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21568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a:ln>
                            <a:noFill/>
                          </a:ln>
                          <a:solidFill>
                            <a:schemeClr val="tx1"/>
                          </a:solidFill>
                          <a:effectLst/>
                          <a:latin typeface="Times New Roman" pitchFamily="18" charset="0"/>
                          <a:cs typeface="Times New Roman" pitchFamily="18" charset="0"/>
                        </a:rPr>
                        <a:t>01. Общегосударственные вопросы</a:t>
                      </a:r>
                      <a:endParaRPr kumimoji="0" lang="ru-RU" sz="1400" b="0" i="0" u="none" strike="noStrike" cap="none" normalizeH="0" baseline="0" dirty="0">
                        <a:ln>
                          <a:noFill/>
                        </a:ln>
                        <a:solidFill>
                          <a:schemeClr val="tx1"/>
                        </a:solidFill>
                        <a:effectLst/>
                        <a:latin typeface="Times New Roman" pitchFamily="18" charset="0"/>
                        <a:cs typeface="Times New Roman" pitchFamily="18" charset="0"/>
                      </a:endParaRPr>
                    </a:p>
                  </a:txBody>
                  <a:tcPr marL="21554" marR="21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0" i="0" u="none" strike="noStrike" dirty="0">
                          <a:effectLst/>
                          <a:latin typeface="Times New Roman" panose="02020603050405020304" pitchFamily="18" charset="0"/>
                        </a:rPr>
                        <a:t>252 </a:t>
                      </a:r>
                      <a:r>
                        <a:rPr lang="ru-RU" sz="1400" b="0" i="0" u="none" strike="noStrike" dirty="0" smtClean="0">
                          <a:effectLst/>
                          <a:latin typeface="Times New Roman" panose="02020603050405020304" pitchFamily="18" charset="0"/>
                        </a:rPr>
                        <a:t>223,47</a:t>
                      </a:r>
                      <a:endParaRPr lang="ru-RU" sz="1400" b="0" i="0" u="none" strike="noStrike" dirty="0">
                        <a:effectLst/>
                        <a:latin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ru-RU" sz="1400" b="0" i="0" u="none" strike="noStrike" dirty="0">
                          <a:effectLst/>
                          <a:latin typeface="Times New Roman" panose="02020603050405020304" pitchFamily="18" charset="0"/>
                          <a:cs typeface="Times New Roman" panose="02020603050405020304" pitchFamily="18" charset="0"/>
                        </a:rPr>
                        <a:t>266 736,16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253 818,64</a:t>
                      </a:r>
                      <a:endParaRPr lang="ru-R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a:effectLst/>
                          <a:latin typeface="Times New Roman" panose="02020603050405020304" pitchFamily="18" charset="0"/>
                          <a:ea typeface="Calibri" panose="020F0502020204030204" pitchFamily="34" charset="0"/>
                          <a:cs typeface="Times New Roman" panose="02020603050405020304" pitchFamily="18" charset="0"/>
                        </a:rPr>
                        <a:t>250 341,44</a:t>
                      </a:r>
                      <a:endParaRPr lang="ru-RU"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a:effectLst/>
                          <a:latin typeface="Times New Roman" panose="02020603050405020304" pitchFamily="18" charset="0"/>
                          <a:ea typeface="Calibri" panose="020F0502020204030204" pitchFamily="34" charset="0"/>
                          <a:cs typeface="Times New Roman" panose="02020603050405020304" pitchFamily="18" charset="0"/>
                        </a:rPr>
                        <a:t>250971,26</a:t>
                      </a:r>
                      <a:endParaRPr lang="ru-RU"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52804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a:ln>
                            <a:noFill/>
                          </a:ln>
                          <a:solidFill>
                            <a:schemeClr val="tx1"/>
                          </a:solidFill>
                          <a:effectLst/>
                          <a:latin typeface="Times New Roman" pitchFamily="18" charset="0"/>
                          <a:cs typeface="Times New Roman" pitchFamily="18" charset="0"/>
                        </a:rPr>
                        <a:t>0102  Функционирование высшего должностного лица субъекта Российской Федерации и муниципального образования</a:t>
                      </a:r>
                    </a:p>
                  </a:txBody>
                  <a:tcPr marL="21554" marR="21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0" i="0" u="none" strike="noStrike" dirty="0">
                          <a:effectLst/>
                          <a:latin typeface="Times New Roman" panose="02020603050405020304" pitchFamily="18" charset="0"/>
                        </a:rPr>
                        <a:t>1 </a:t>
                      </a:r>
                      <a:r>
                        <a:rPr lang="ru-RU" sz="1400" b="0" i="0" u="none" strike="noStrike" dirty="0" smtClean="0">
                          <a:effectLst/>
                          <a:latin typeface="Times New Roman" panose="02020603050405020304" pitchFamily="18" charset="0"/>
                        </a:rPr>
                        <a:t>923,54</a:t>
                      </a:r>
                      <a:endParaRPr lang="ru-RU" sz="1400" b="0" i="0" u="none" strike="noStrike" dirty="0">
                        <a:effectLst/>
                        <a:latin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ru-RU" sz="1400" b="0" i="0" u="none" strike="noStrike" dirty="0">
                          <a:effectLst/>
                          <a:latin typeface="Times New Roman" panose="02020603050405020304" pitchFamily="18" charset="0"/>
                          <a:cs typeface="Times New Roman" panose="02020603050405020304" pitchFamily="18" charset="0"/>
                        </a:rPr>
                        <a:t>2 001,70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2 022,00</a:t>
                      </a:r>
                      <a:endParaRPr lang="ru-R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2 022,00</a:t>
                      </a:r>
                      <a:endParaRPr lang="ru-R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a:effectLst/>
                          <a:latin typeface="Times New Roman" panose="02020603050405020304" pitchFamily="18" charset="0"/>
                          <a:ea typeface="Calibri" panose="020F0502020204030204" pitchFamily="34" charset="0"/>
                          <a:cs typeface="Times New Roman" panose="02020603050405020304" pitchFamily="18" charset="0"/>
                        </a:rPr>
                        <a:t>2 022,00</a:t>
                      </a:r>
                      <a:endParaRPr lang="ru-RU"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50150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a:ln>
                            <a:noFill/>
                          </a:ln>
                          <a:solidFill>
                            <a:schemeClr val="tx1"/>
                          </a:solidFill>
                          <a:effectLst/>
                          <a:latin typeface="Times New Roman" pitchFamily="18" charset="0"/>
                          <a:cs typeface="Times New Roman" pitchFamily="18" charset="0"/>
                        </a:rPr>
                        <a:t>0104 Функционирование Правительства Российской Федерации, высших исполнительных органов государственной власти субъектов Российской Федерации, местных администраций</a:t>
                      </a:r>
                    </a:p>
                  </a:txBody>
                  <a:tcPr marL="21554" marR="21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0" i="0" u="none" strike="noStrike" dirty="0">
                          <a:effectLst/>
                          <a:latin typeface="Times New Roman" panose="02020603050405020304" pitchFamily="18" charset="0"/>
                        </a:rPr>
                        <a:t>95 </a:t>
                      </a:r>
                      <a:r>
                        <a:rPr lang="ru-RU" sz="1400" b="0" i="0" u="none" strike="noStrike" dirty="0" smtClean="0">
                          <a:effectLst/>
                          <a:latin typeface="Times New Roman" panose="02020603050405020304" pitchFamily="18" charset="0"/>
                        </a:rPr>
                        <a:t>957,62</a:t>
                      </a:r>
                      <a:endParaRPr lang="ru-RU" sz="1400" b="0" i="0" u="none" strike="noStrike" dirty="0">
                        <a:effectLst/>
                        <a:latin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ru-RU" sz="1400" b="0" i="0" u="none" strike="noStrike" dirty="0">
                          <a:effectLst/>
                          <a:latin typeface="Times New Roman" panose="02020603050405020304" pitchFamily="18" charset="0"/>
                          <a:cs typeface="Times New Roman" panose="02020603050405020304" pitchFamily="18" charset="0"/>
                        </a:rPr>
                        <a:t>112 765,20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93 694,00</a:t>
                      </a:r>
                      <a:endParaRPr lang="ru-R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93 716,80</a:t>
                      </a:r>
                      <a:endParaRPr lang="ru-R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a:effectLst/>
                          <a:latin typeface="Times New Roman" panose="02020603050405020304" pitchFamily="18" charset="0"/>
                          <a:ea typeface="Calibri" panose="020F0502020204030204" pitchFamily="34" charset="0"/>
                          <a:cs typeface="Times New Roman" panose="02020603050405020304" pitchFamily="18" charset="0"/>
                        </a:rPr>
                        <a:t>94 584,62</a:t>
                      </a:r>
                      <a:endParaRPr lang="ru-RU"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41198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a:ln>
                            <a:noFill/>
                          </a:ln>
                          <a:solidFill>
                            <a:schemeClr val="tx1"/>
                          </a:solidFill>
                          <a:effectLst/>
                          <a:latin typeface="Times New Roman" pitchFamily="18" charset="0"/>
                          <a:cs typeface="Times New Roman" pitchFamily="18" charset="0"/>
                        </a:rPr>
                        <a:t>0106 Обеспечение деятельности финансовых, налоговых и таможенных органов и органов финансового (финансово-бюджетного) надзора</a:t>
                      </a:r>
                    </a:p>
                  </a:txBody>
                  <a:tcPr marL="21554" marR="21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0" i="0" u="none" strike="noStrike" dirty="0">
                          <a:effectLst/>
                          <a:latin typeface="Times New Roman" panose="02020603050405020304" pitchFamily="18" charset="0"/>
                        </a:rPr>
                        <a:t>19 </a:t>
                      </a:r>
                      <a:r>
                        <a:rPr lang="ru-RU" sz="1400" b="0" i="0" u="none" strike="noStrike" dirty="0" smtClean="0">
                          <a:effectLst/>
                          <a:latin typeface="Times New Roman" panose="02020603050405020304" pitchFamily="18" charset="0"/>
                        </a:rPr>
                        <a:t>488,87</a:t>
                      </a:r>
                      <a:endParaRPr lang="ru-RU" sz="1400" b="0" i="0" u="none" strike="noStrike" dirty="0">
                        <a:effectLst/>
                        <a:latin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ru-RU" sz="1400" b="0" i="0" u="none" strike="noStrike" dirty="0">
                          <a:effectLst/>
                          <a:latin typeface="Times New Roman" panose="02020603050405020304" pitchFamily="18" charset="0"/>
                          <a:cs typeface="Times New Roman" panose="02020603050405020304" pitchFamily="18" charset="0"/>
                        </a:rPr>
                        <a:t>19 563,70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a:effectLst/>
                          <a:latin typeface="Times New Roman" panose="02020603050405020304" pitchFamily="18" charset="0"/>
                          <a:ea typeface="Calibri" panose="020F0502020204030204" pitchFamily="34" charset="0"/>
                          <a:cs typeface="Times New Roman" panose="02020603050405020304" pitchFamily="18" charset="0"/>
                        </a:rPr>
                        <a:t>18 049,70</a:t>
                      </a:r>
                      <a:endParaRPr lang="ru-RU"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18 049,70</a:t>
                      </a:r>
                      <a:endParaRPr lang="ru-R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a:effectLst/>
                          <a:latin typeface="Times New Roman" panose="02020603050405020304" pitchFamily="18" charset="0"/>
                          <a:ea typeface="Calibri" panose="020F0502020204030204" pitchFamily="34" charset="0"/>
                          <a:cs typeface="Times New Roman" panose="02020603050405020304" pitchFamily="18" charset="0"/>
                        </a:rPr>
                        <a:t>18 049,70</a:t>
                      </a:r>
                      <a:endParaRPr lang="ru-RU"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213645">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sz="1400" b="0" i="0" u="none" strike="noStrike" cap="none" normalizeH="0" baseline="0" dirty="0">
                          <a:ln>
                            <a:noFill/>
                          </a:ln>
                          <a:solidFill>
                            <a:schemeClr val="tx1"/>
                          </a:solidFill>
                          <a:effectLst/>
                          <a:latin typeface="Times New Roman" pitchFamily="18" charset="0"/>
                          <a:cs typeface="Times New Roman" pitchFamily="18" charset="0"/>
                        </a:rPr>
                        <a:t>0111 Резервные фонды</a:t>
                      </a:r>
                    </a:p>
                  </a:txBody>
                  <a:tcPr marL="21554" marR="21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400" b="0" dirty="0" smtClean="0"/>
                        <a:t>0</a:t>
                      </a:r>
                      <a:endParaRPr lang="ru-RU" sz="1400" b="0" dirty="0"/>
                    </a:p>
                  </a:txBody>
                  <a:tcPr marL="21554" marR="21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ru-RU" sz="1400" b="0" i="0" u="none" strike="noStrike" dirty="0">
                          <a:effectLst/>
                          <a:latin typeface="Times New Roman" panose="02020603050405020304" pitchFamily="18" charset="0"/>
                          <a:cs typeface="Times New Roman" panose="02020603050405020304" pitchFamily="18" charset="0"/>
                        </a:rPr>
                        <a:t>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a:effectLst/>
                          <a:latin typeface="Times New Roman" panose="02020603050405020304" pitchFamily="18" charset="0"/>
                          <a:ea typeface="Calibri" panose="020F0502020204030204" pitchFamily="34" charset="0"/>
                          <a:cs typeface="Times New Roman" panose="02020603050405020304" pitchFamily="18" charset="0"/>
                        </a:rPr>
                        <a:t>486,00</a:t>
                      </a:r>
                      <a:endParaRPr lang="ru-RU"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486,00</a:t>
                      </a:r>
                      <a:endParaRPr lang="ru-R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486,00</a:t>
                      </a:r>
                      <a:endParaRPr lang="ru-R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17601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a:ln>
                            <a:noFill/>
                          </a:ln>
                          <a:solidFill>
                            <a:schemeClr val="tx1"/>
                          </a:solidFill>
                          <a:effectLst/>
                          <a:latin typeface="Times New Roman" pitchFamily="18" charset="0"/>
                          <a:cs typeface="Times New Roman" pitchFamily="18" charset="0"/>
                        </a:rPr>
                        <a:t>0113 Другие общегосударственные вопросы</a:t>
                      </a:r>
                    </a:p>
                  </a:txBody>
                  <a:tcPr marL="21554" marR="21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0" i="0" u="none" strike="noStrike" dirty="0">
                          <a:effectLst/>
                          <a:latin typeface="Times New Roman" panose="02020603050405020304" pitchFamily="18" charset="0"/>
                        </a:rPr>
                        <a:t>134 </a:t>
                      </a:r>
                      <a:r>
                        <a:rPr lang="ru-RU" sz="1400" b="0" i="0" u="none" strike="noStrike" dirty="0" smtClean="0">
                          <a:effectLst/>
                          <a:latin typeface="Times New Roman" panose="02020603050405020304" pitchFamily="18" charset="0"/>
                        </a:rPr>
                        <a:t>853,44</a:t>
                      </a:r>
                      <a:endParaRPr lang="ru-RU" sz="1400" b="0" i="0" u="none" strike="noStrike" dirty="0">
                        <a:effectLst/>
                        <a:latin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400" b="0" dirty="0" smtClean="0">
                          <a:latin typeface="Times New Roman" panose="02020603050405020304" pitchFamily="18" charset="0"/>
                          <a:cs typeface="Times New Roman" panose="02020603050405020304" pitchFamily="18" charset="0"/>
                        </a:rPr>
                        <a:t>1400,00</a:t>
                      </a:r>
                      <a:endParaRPr lang="ru-RU" sz="1400" b="0" dirty="0">
                        <a:latin typeface="Times New Roman" panose="02020603050405020304" pitchFamily="18" charset="0"/>
                        <a:cs typeface="Times New Roman" panose="02020603050405020304" pitchFamily="18" charset="0"/>
                      </a:endParaRPr>
                    </a:p>
                  </a:txBody>
                  <a:tcPr marL="21554" marR="21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139 566,94</a:t>
                      </a:r>
                      <a:endParaRPr lang="ru-R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136 066,94</a:t>
                      </a:r>
                      <a:endParaRPr lang="ru-R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135 </a:t>
                      </a:r>
                      <a:r>
                        <a:rPr lang="ru-RU" sz="1400" b="0" dirty="0" smtClean="0">
                          <a:effectLst/>
                          <a:latin typeface="Times New Roman" panose="02020603050405020304" pitchFamily="18" charset="0"/>
                          <a:ea typeface="Calibri" panose="020F0502020204030204" pitchFamily="34" charset="0"/>
                          <a:cs typeface="Times New Roman" panose="02020603050405020304" pitchFamily="18" charset="0"/>
                        </a:rPr>
                        <a:t>828,9</a:t>
                      </a:r>
                      <a:endParaRPr lang="ru-R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27369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a:ln>
                            <a:noFill/>
                          </a:ln>
                          <a:solidFill>
                            <a:schemeClr val="tx1"/>
                          </a:solidFill>
                          <a:effectLst/>
                          <a:latin typeface="Times New Roman" pitchFamily="18" charset="0"/>
                          <a:cs typeface="Times New Roman" pitchFamily="18" charset="0"/>
                        </a:rPr>
                        <a:t> 02.Национальная оборона</a:t>
                      </a:r>
                    </a:p>
                  </a:txBody>
                  <a:tcPr marL="21554" marR="21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0" i="0" u="none" strike="noStrike" dirty="0">
                          <a:effectLst/>
                          <a:latin typeface="Times New Roman" panose="02020603050405020304" pitchFamily="18" charset="0"/>
                        </a:rPr>
                        <a:t>1 </a:t>
                      </a:r>
                      <a:r>
                        <a:rPr lang="ru-RU" sz="1400" b="0" i="0" u="none" strike="noStrike" dirty="0" smtClean="0">
                          <a:effectLst/>
                          <a:latin typeface="Times New Roman" panose="02020603050405020304" pitchFamily="18" charset="0"/>
                        </a:rPr>
                        <a:t>580,00</a:t>
                      </a:r>
                      <a:endParaRPr lang="ru-RU" sz="1400" b="0" i="0" u="none" strike="noStrike" dirty="0">
                        <a:effectLst/>
                        <a:latin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ru-RU" sz="1400" b="0" i="0" u="none" strike="noStrike" dirty="0">
                          <a:effectLst/>
                          <a:latin typeface="Times New Roman" panose="02020603050405020304" pitchFamily="18" charset="0"/>
                          <a:cs typeface="Times New Roman" panose="02020603050405020304" pitchFamily="18" charset="0"/>
                        </a:rPr>
                        <a:t>1 400,00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1 765,00</a:t>
                      </a:r>
                      <a:endParaRPr lang="ru-R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1 765,00</a:t>
                      </a:r>
                      <a:endParaRPr lang="ru-R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1 765,00</a:t>
                      </a:r>
                      <a:endParaRPr lang="ru-R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r h="17601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a:ln>
                            <a:noFill/>
                          </a:ln>
                          <a:solidFill>
                            <a:schemeClr val="tx1"/>
                          </a:solidFill>
                          <a:effectLst/>
                          <a:latin typeface="Times New Roman" pitchFamily="18" charset="0"/>
                          <a:cs typeface="Times New Roman" pitchFamily="18" charset="0"/>
                        </a:rPr>
                        <a:t>0203 Мобилизационная и вневойсковая подготовка</a:t>
                      </a:r>
                    </a:p>
                  </a:txBody>
                  <a:tcPr marL="21554" marR="21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0" i="0" u="none" strike="noStrike" dirty="0">
                          <a:effectLst/>
                          <a:latin typeface="Times New Roman" panose="02020603050405020304" pitchFamily="18" charset="0"/>
                        </a:rPr>
                        <a:t>1 </a:t>
                      </a:r>
                      <a:r>
                        <a:rPr lang="ru-RU" sz="1400" b="0" i="0" u="none" strike="noStrike" dirty="0" smtClean="0">
                          <a:effectLst/>
                          <a:latin typeface="Times New Roman" panose="02020603050405020304" pitchFamily="18" charset="0"/>
                        </a:rPr>
                        <a:t>580,00</a:t>
                      </a:r>
                      <a:endParaRPr lang="ru-RU" sz="1400" b="0" i="0" u="none" strike="noStrike" dirty="0">
                        <a:effectLst/>
                        <a:latin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ru-RU" sz="1400" b="0" i="0" u="none" strike="noStrike" dirty="0">
                          <a:effectLst/>
                          <a:latin typeface="Times New Roman" panose="02020603050405020304" pitchFamily="18" charset="0"/>
                          <a:cs typeface="Times New Roman" panose="02020603050405020304" pitchFamily="18" charset="0"/>
                        </a:rPr>
                        <a:t>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a:effectLst/>
                          <a:latin typeface="Times New Roman" panose="02020603050405020304" pitchFamily="18" charset="0"/>
                          <a:ea typeface="Calibri" panose="020F0502020204030204" pitchFamily="34" charset="0"/>
                          <a:cs typeface="Times New Roman" panose="02020603050405020304" pitchFamily="18" charset="0"/>
                        </a:rPr>
                        <a:t>1 715,00</a:t>
                      </a:r>
                      <a:endParaRPr lang="ru-RU"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1 715,00</a:t>
                      </a:r>
                      <a:endParaRPr lang="ru-R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1 715,00</a:t>
                      </a:r>
                      <a:endParaRPr lang="ru-R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8"/>
                  </a:ext>
                </a:extLst>
              </a:tr>
              <a:tr h="33892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a:ln>
                            <a:noFill/>
                          </a:ln>
                          <a:solidFill>
                            <a:schemeClr val="tx1"/>
                          </a:solidFill>
                          <a:effectLst/>
                          <a:latin typeface="Times New Roman" pitchFamily="18" charset="0"/>
                          <a:cs typeface="Times New Roman" pitchFamily="18" charset="0"/>
                        </a:rPr>
                        <a:t>0204 Мобилизационная подготовка экономики</a:t>
                      </a:r>
                    </a:p>
                  </a:txBody>
                  <a:tcPr marL="21554" marR="21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ru-RU" sz="1400" b="0" dirty="0" smtClean="0"/>
                        <a:t>0</a:t>
                      </a:r>
                      <a:endParaRPr lang="ru-RU" sz="1400" b="0" dirty="0"/>
                    </a:p>
                  </a:txBody>
                  <a:tcPr marL="21554" marR="21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ru-RU" sz="1400" b="0" dirty="0">
                        <a:latin typeface="Times New Roman" panose="02020603050405020304" pitchFamily="18" charset="0"/>
                        <a:cs typeface="Times New Roman" panose="02020603050405020304" pitchFamily="18" charset="0"/>
                      </a:endParaRPr>
                    </a:p>
                  </a:txBody>
                  <a:tcPr marL="21554" marR="21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a:effectLst/>
                          <a:latin typeface="Times New Roman" panose="02020603050405020304" pitchFamily="18" charset="0"/>
                          <a:ea typeface="Calibri" panose="020F0502020204030204" pitchFamily="34" charset="0"/>
                          <a:cs typeface="Times New Roman" panose="02020603050405020304" pitchFamily="18" charset="0"/>
                        </a:rPr>
                        <a:t>50,00</a:t>
                      </a:r>
                      <a:endParaRPr lang="ru-RU"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50,00</a:t>
                      </a:r>
                      <a:endParaRPr lang="ru-R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50,00</a:t>
                      </a:r>
                      <a:endParaRPr lang="ru-R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9"/>
                  </a:ext>
                </a:extLst>
              </a:tr>
              <a:tr h="4313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a:ln>
                            <a:noFill/>
                          </a:ln>
                          <a:solidFill>
                            <a:schemeClr val="tx1"/>
                          </a:solidFill>
                          <a:effectLst/>
                          <a:latin typeface="Times New Roman" pitchFamily="18" charset="0"/>
                          <a:cs typeface="Times New Roman" pitchFamily="18" charset="0"/>
                        </a:rPr>
                        <a:t> 03. Национальная безопасность и правоохранительная деятельность</a:t>
                      </a:r>
                    </a:p>
                  </a:txBody>
                  <a:tcPr marL="21554" marR="21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0" i="0" u="none" strike="noStrike" dirty="0">
                          <a:effectLst/>
                          <a:latin typeface="Times New Roman" panose="02020603050405020304" pitchFamily="18" charset="0"/>
                        </a:rPr>
                        <a:t>17 </a:t>
                      </a:r>
                      <a:r>
                        <a:rPr lang="ru-RU" sz="1400" b="0" i="0" u="none" strike="noStrike" dirty="0" smtClean="0">
                          <a:effectLst/>
                          <a:latin typeface="Times New Roman" panose="02020603050405020304" pitchFamily="18" charset="0"/>
                        </a:rPr>
                        <a:t>986,75</a:t>
                      </a:r>
                      <a:endParaRPr lang="ru-RU" sz="1400" b="0" i="0" u="none" strike="noStrike" dirty="0">
                        <a:effectLst/>
                        <a:latin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ru-RU" sz="1400" b="0" i="0" u="none" strike="noStrike" dirty="0">
                          <a:effectLst/>
                          <a:latin typeface="Times New Roman" panose="02020603050405020304" pitchFamily="18" charset="0"/>
                          <a:cs typeface="Times New Roman" panose="02020603050405020304" pitchFamily="18" charset="0"/>
                        </a:rPr>
                        <a:t>11 521,40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a:effectLst/>
                          <a:latin typeface="Times New Roman" panose="02020603050405020304" pitchFamily="18" charset="0"/>
                          <a:ea typeface="Calibri" panose="020F0502020204030204" pitchFamily="34" charset="0"/>
                          <a:cs typeface="Times New Roman" panose="02020603050405020304" pitchFamily="18" charset="0"/>
                        </a:rPr>
                        <a:t>18 455,34</a:t>
                      </a:r>
                      <a:endParaRPr lang="ru-RU"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13 614,34</a:t>
                      </a:r>
                      <a:endParaRPr lang="ru-R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13 630,34</a:t>
                      </a:r>
                      <a:endParaRPr lang="ru-R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0"/>
                  </a:ext>
                </a:extLst>
              </a:tr>
              <a:tr h="52804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a:ln>
                            <a:noFill/>
                          </a:ln>
                          <a:solidFill>
                            <a:schemeClr val="tx1"/>
                          </a:solidFill>
                          <a:effectLst/>
                          <a:latin typeface="Times New Roman" pitchFamily="18" charset="0"/>
                          <a:cs typeface="Times New Roman" pitchFamily="18" charset="0"/>
                        </a:rPr>
                        <a:t>0309 Защита населения и территории от чрезвычайных ситуаций природного и техногенного характера, гражданская оборона </a:t>
                      </a:r>
                    </a:p>
                  </a:txBody>
                  <a:tcPr marL="21554" marR="21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0" i="0" u="none" strike="noStrike" dirty="0">
                          <a:effectLst/>
                          <a:latin typeface="Times New Roman" panose="02020603050405020304" pitchFamily="18" charset="0"/>
                        </a:rPr>
                        <a:t>6 </a:t>
                      </a:r>
                      <a:r>
                        <a:rPr lang="ru-RU" sz="1400" b="0" i="0" u="none" strike="noStrike" dirty="0" smtClean="0">
                          <a:effectLst/>
                          <a:latin typeface="Times New Roman" panose="02020603050405020304" pitchFamily="18" charset="0"/>
                        </a:rPr>
                        <a:t>726,41</a:t>
                      </a:r>
                      <a:endParaRPr lang="ru-RU" sz="1400" b="0" i="0" u="none" strike="noStrike" dirty="0">
                        <a:effectLst/>
                        <a:latin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ru-RU" sz="1400" b="0" i="0" u="none" strike="noStrike" dirty="0">
                          <a:effectLst/>
                          <a:latin typeface="Times New Roman" panose="02020603050405020304" pitchFamily="18" charset="0"/>
                          <a:cs typeface="Times New Roman" panose="02020603050405020304" pitchFamily="18" charset="0"/>
                        </a:rPr>
                        <a:t>6 234,50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a:effectLst/>
                          <a:latin typeface="Times New Roman" panose="02020603050405020304" pitchFamily="18" charset="0"/>
                          <a:ea typeface="Calibri" panose="020F0502020204030204" pitchFamily="34" charset="0"/>
                          <a:cs typeface="Times New Roman" panose="02020603050405020304" pitchFamily="18" charset="0"/>
                        </a:rPr>
                        <a:t>965,00</a:t>
                      </a:r>
                      <a:endParaRPr lang="ru-RU"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1 052,00</a:t>
                      </a:r>
                      <a:endParaRPr lang="ru-R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1 066,00</a:t>
                      </a:r>
                      <a:endParaRPr lang="ru-R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1"/>
                  </a:ext>
                </a:extLst>
              </a:tr>
              <a:tr h="35203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a:ln>
                            <a:noFill/>
                          </a:ln>
                          <a:solidFill>
                            <a:schemeClr val="tx1"/>
                          </a:solidFill>
                          <a:effectLst/>
                          <a:latin typeface="Times New Roman" pitchFamily="18" charset="0"/>
                          <a:cs typeface="Times New Roman" pitchFamily="18" charset="0"/>
                        </a:rPr>
                        <a:t>0314 Другие вопросы в области национальной безопасности и правоохранительной деятельности</a:t>
                      </a:r>
                    </a:p>
                  </a:txBody>
                  <a:tcPr marL="21554" marR="21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0" i="0" u="none" strike="noStrike" dirty="0">
                          <a:effectLst/>
                          <a:latin typeface="Times New Roman" panose="02020603050405020304" pitchFamily="18" charset="0"/>
                        </a:rPr>
                        <a:t>11 </a:t>
                      </a:r>
                      <a:r>
                        <a:rPr lang="ru-RU" sz="1400" b="0" i="0" u="none" strike="noStrike" dirty="0" smtClean="0">
                          <a:effectLst/>
                          <a:latin typeface="Times New Roman" panose="02020603050405020304" pitchFamily="18" charset="0"/>
                        </a:rPr>
                        <a:t>260,34</a:t>
                      </a:r>
                      <a:endParaRPr lang="ru-RU" sz="1400" b="0" i="0" u="none" strike="noStrike" dirty="0">
                        <a:effectLst/>
                        <a:latin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ru-RU" sz="1400" b="0" i="0" u="none" strike="noStrike" dirty="0">
                          <a:effectLst/>
                          <a:latin typeface="Times New Roman" panose="02020603050405020304" pitchFamily="18" charset="0"/>
                          <a:cs typeface="Times New Roman" panose="02020603050405020304" pitchFamily="18" charset="0"/>
                        </a:rPr>
                        <a:t>5 286,90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a:effectLst/>
                          <a:latin typeface="Times New Roman" panose="02020603050405020304" pitchFamily="18" charset="0"/>
                          <a:ea typeface="Calibri" panose="020F0502020204030204" pitchFamily="34" charset="0"/>
                          <a:cs typeface="Times New Roman" panose="02020603050405020304" pitchFamily="18" charset="0"/>
                        </a:rPr>
                        <a:t>10 699,90</a:t>
                      </a:r>
                      <a:endParaRPr lang="ru-RU"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a:effectLst/>
                          <a:latin typeface="Times New Roman" panose="02020603050405020304" pitchFamily="18" charset="0"/>
                          <a:ea typeface="Calibri" panose="020F0502020204030204" pitchFamily="34" charset="0"/>
                          <a:cs typeface="Times New Roman" panose="02020603050405020304" pitchFamily="18" charset="0"/>
                        </a:rPr>
                        <a:t>5 693,90</a:t>
                      </a:r>
                      <a:endParaRPr lang="ru-RU"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5 693,90</a:t>
                      </a:r>
                      <a:endParaRPr lang="ru-R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2"/>
                  </a:ext>
                </a:extLst>
              </a:tr>
            </a:tbl>
          </a:graphicData>
        </a:graphic>
      </p:graphicFrame>
      <p:sp>
        <p:nvSpPr>
          <p:cNvPr id="315607" name="TextBox 4"/>
          <p:cNvSpPr txBox="1">
            <a:spLocks noChangeArrowheads="1"/>
          </p:cNvSpPr>
          <p:nvPr/>
        </p:nvSpPr>
        <p:spPr bwMode="auto">
          <a:xfrm>
            <a:off x="1984009" y="-54680"/>
            <a:ext cx="9185275" cy="830997"/>
          </a:xfrm>
          <a:prstGeom prst="rect">
            <a:avLst/>
          </a:prstGeom>
          <a:noFill/>
          <a:ln w="9525">
            <a:noFill/>
            <a:miter lim="800000"/>
            <a:headEnd/>
            <a:tailEnd/>
          </a:ln>
        </p:spPr>
        <p:txBody>
          <a:bodyPr>
            <a:spAutoFit/>
          </a:bodyPr>
          <a:lstStyle/>
          <a:p>
            <a:pPr algn="l"/>
            <a:r>
              <a:rPr lang="ru-RU" sz="2400" b="1" dirty="0">
                <a:latin typeface="Times New Roman" pitchFamily="18" charset="0"/>
              </a:rPr>
              <a:t>Расходы бюджета городского округа Серебряные Пруды по разделам и подразделам бюджетной классификации, тыс. рублей</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val="4267180958"/>
              </p:ext>
            </p:extLst>
          </p:nvPr>
        </p:nvGraphicFramePr>
        <p:xfrm>
          <a:off x="377951" y="390140"/>
          <a:ext cx="11667745" cy="6303267"/>
        </p:xfrm>
        <a:graphic>
          <a:graphicData uri="http://schemas.openxmlformats.org/drawingml/2006/table">
            <a:tbl>
              <a:tblPr/>
              <a:tblGrid>
                <a:gridCol w="4208487">
                  <a:extLst>
                    <a:ext uri="{9D8B030D-6E8A-4147-A177-3AD203B41FA5}">
                      <a16:colId xmlns="" xmlns:a16="http://schemas.microsoft.com/office/drawing/2014/main" val="20000"/>
                    </a:ext>
                  </a:extLst>
                </a:gridCol>
                <a:gridCol w="1487068">
                  <a:extLst>
                    <a:ext uri="{9D8B030D-6E8A-4147-A177-3AD203B41FA5}">
                      <a16:colId xmlns="" xmlns:a16="http://schemas.microsoft.com/office/drawing/2014/main" val="20001"/>
                    </a:ext>
                  </a:extLst>
                </a:gridCol>
                <a:gridCol w="1402092">
                  <a:extLst>
                    <a:ext uri="{9D8B030D-6E8A-4147-A177-3AD203B41FA5}">
                      <a16:colId xmlns="" xmlns:a16="http://schemas.microsoft.com/office/drawing/2014/main" val="20002"/>
                    </a:ext>
                  </a:extLst>
                </a:gridCol>
                <a:gridCol w="1473330">
                  <a:extLst>
                    <a:ext uri="{9D8B030D-6E8A-4147-A177-3AD203B41FA5}">
                      <a16:colId xmlns="" xmlns:a16="http://schemas.microsoft.com/office/drawing/2014/main" val="20003"/>
                    </a:ext>
                  </a:extLst>
                </a:gridCol>
                <a:gridCol w="1543293">
                  <a:extLst>
                    <a:ext uri="{9D8B030D-6E8A-4147-A177-3AD203B41FA5}">
                      <a16:colId xmlns="" xmlns:a16="http://schemas.microsoft.com/office/drawing/2014/main" val="20004"/>
                    </a:ext>
                  </a:extLst>
                </a:gridCol>
                <a:gridCol w="1553475">
                  <a:extLst>
                    <a:ext uri="{9D8B030D-6E8A-4147-A177-3AD203B41FA5}">
                      <a16:colId xmlns="" xmlns:a16="http://schemas.microsoft.com/office/drawing/2014/main" val="20005"/>
                    </a:ext>
                  </a:extLst>
                </a:gridCol>
              </a:tblGrid>
              <a:tr h="65066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chemeClr val="tx1"/>
                          </a:solidFill>
                          <a:effectLst/>
                          <a:latin typeface="Times New Roman" pitchFamily="18" charset="0"/>
                          <a:cs typeface="Times New Roman" pitchFamily="18" charset="0"/>
                        </a:rPr>
                        <a:t>Расходы по разделам и подразделам</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chemeClr val="tx1"/>
                          </a:solidFill>
                          <a:effectLst/>
                          <a:latin typeface="Times New Roman" pitchFamily="18" charset="0"/>
                          <a:cs typeface="Times New Roman" pitchFamily="18" charset="0"/>
                        </a:rPr>
                        <a:t> </a:t>
                      </a:r>
                    </a:p>
                  </a:txBody>
                  <a:tcPr marL="21554" marR="21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chemeClr val="tx1"/>
                          </a:solidFill>
                          <a:effectLst/>
                          <a:latin typeface="Times New Roman" pitchFamily="18" charset="0"/>
                          <a:cs typeface="Times New Roman" pitchFamily="18" charset="0"/>
                        </a:rPr>
                        <a:t> </a:t>
                      </a:r>
                      <a:r>
                        <a:rPr kumimoji="0" lang="ru-RU" sz="1600" b="0" i="0" u="none" strike="noStrike" cap="none" normalizeH="0" baseline="0" dirty="0" smtClean="0">
                          <a:ln>
                            <a:noFill/>
                          </a:ln>
                          <a:solidFill>
                            <a:schemeClr val="tx1"/>
                          </a:solidFill>
                          <a:effectLst/>
                          <a:latin typeface="Times New Roman" pitchFamily="18" charset="0"/>
                          <a:cs typeface="Times New Roman" pitchFamily="18" charset="0"/>
                        </a:rPr>
                        <a:t>2019 </a:t>
                      </a:r>
                      <a:r>
                        <a:rPr kumimoji="0" lang="ru-RU" sz="1600" b="0" i="0" u="none" strike="noStrike" cap="none" normalizeH="0" baseline="0" dirty="0">
                          <a:ln>
                            <a:noFill/>
                          </a:ln>
                          <a:solidFill>
                            <a:schemeClr val="tx1"/>
                          </a:solidFill>
                          <a:effectLst/>
                          <a:latin typeface="Times New Roman" pitchFamily="18" charset="0"/>
                          <a:cs typeface="Times New Roman" pitchFamily="18" charset="0"/>
                        </a:rPr>
                        <a:t>отчет</a:t>
                      </a:r>
                    </a:p>
                  </a:txBody>
                  <a:tcPr marL="21554" marR="21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cs typeface="Times New Roman" pitchFamily="18" charset="0"/>
                        </a:rPr>
                        <a:t>2020 </a:t>
                      </a:r>
                      <a:r>
                        <a:rPr kumimoji="0" lang="ru-RU" sz="1600" b="0" i="0" u="none" strike="noStrike" cap="none" normalizeH="0" baseline="0" dirty="0">
                          <a:ln>
                            <a:noFill/>
                          </a:ln>
                          <a:solidFill>
                            <a:schemeClr val="tx1"/>
                          </a:solidFill>
                          <a:effectLst/>
                          <a:latin typeface="Times New Roman" pitchFamily="18" charset="0"/>
                          <a:cs typeface="Times New Roman" pitchFamily="18" charset="0"/>
                        </a:rPr>
                        <a:t>ожидаемое</a:t>
                      </a:r>
                    </a:p>
                  </a:txBody>
                  <a:tcPr marL="21554" marR="21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cs typeface="Times New Roman" pitchFamily="18" charset="0"/>
                        </a:rPr>
                        <a:t>2021</a:t>
                      </a:r>
                      <a:endParaRPr kumimoji="0" lang="ru-RU" sz="1600" b="0" i="0" u="none" strike="noStrike" cap="none" normalizeH="0" baseline="0" dirty="0">
                        <a:ln>
                          <a:noFill/>
                        </a:ln>
                        <a:solidFill>
                          <a:schemeClr val="tx1"/>
                        </a:solidFill>
                        <a:effectLst/>
                        <a:latin typeface="Times New Roman" pitchFamily="18" charset="0"/>
                        <a:cs typeface="Times New Roman" pitchFamily="18" charset="0"/>
                      </a:endParaRPr>
                    </a:p>
                  </a:txBody>
                  <a:tcPr marL="21554" marR="21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cs typeface="Times New Roman" pitchFamily="18" charset="0"/>
                        </a:rPr>
                        <a:t>2022</a:t>
                      </a:r>
                      <a:endParaRPr kumimoji="0" lang="ru-RU" sz="1600" b="0" i="0" u="none" strike="noStrike" cap="none" normalizeH="0" baseline="0" dirty="0">
                        <a:ln>
                          <a:noFill/>
                        </a:ln>
                        <a:solidFill>
                          <a:schemeClr val="tx1"/>
                        </a:solidFill>
                        <a:effectLst/>
                        <a:latin typeface="Times New Roman" pitchFamily="18" charset="0"/>
                        <a:cs typeface="Times New Roman" pitchFamily="18" charset="0"/>
                      </a:endParaRPr>
                    </a:p>
                  </a:txBody>
                  <a:tcPr marL="21554" marR="21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cs typeface="Times New Roman" pitchFamily="18" charset="0"/>
                        </a:rPr>
                        <a:t>2023</a:t>
                      </a:r>
                      <a:endParaRPr kumimoji="0" lang="ru-RU" sz="1600" b="0" i="0" u="none" strike="noStrike" cap="none" normalizeH="0" baseline="0" dirty="0">
                        <a:ln>
                          <a:noFill/>
                        </a:ln>
                        <a:solidFill>
                          <a:schemeClr val="tx1"/>
                        </a:solidFill>
                        <a:effectLst/>
                        <a:latin typeface="Times New Roman" pitchFamily="18" charset="0"/>
                        <a:cs typeface="Times New Roman" pitchFamily="18" charset="0"/>
                      </a:endParaRPr>
                    </a:p>
                  </a:txBody>
                  <a:tcPr marL="21554" marR="21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48799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a:ln>
                            <a:noFill/>
                          </a:ln>
                          <a:solidFill>
                            <a:schemeClr val="tx1"/>
                          </a:solidFill>
                          <a:effectLst/>
                          <a:latin typeface="Times New Roman" pitchFamily="18" charset="0"/>
                          <a:cs typeface="Times New Roman" pitchFamily="18" charset="0"/>
                        </a:rPr>
                        <a:t> 04.Национальная экономика</a:t>
                      </a:r>
                    </a:p>
                  </a:txBody>
                  <a:tcPr marL="21554" marR="21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0" i="0" u="none" strike="noStrike" dirty="0">
                          <a:effectLst/>
                          <a:latin typeface="Times New Roman" panose="02020603050405020304" pitchFamily="18" charset="0"/>
                          <a:cs typeface="Times New Roman" panose="02020603050405020304" pitchFamily="18" charset="0"/>
                        </a:rPr>
                        <a:t>95 </a:t>
                      </a:r>
                      <a:r>
                        <a:rPr lang="ru-RU" sz="1400" b="0" i="0" u="none" strike="noStrike" dirty="0" smtClean="0">
                          <a:effectLst/>
                          <a:latin typeface="Times New Roman" panose="02020603050405020304" pitchFamily="18" charset="0"/>
                          <a:cs typeface="Times New Roman" panose="02020603050405020304" pitchFamily="18" charset="0"/>
                        </a:rPr>
                        <a:t>196,65</a:t>
                      </a:r>
                      <a:endParaRPr lang="ru-RU" sz="14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ru-RU" sz="1400" b="0" i="0" u="none" strike="noStrike" dirty="0">
                          <a:effectLst/>
                          <a:latin typeface="Times New Roman Cyr" panose="02020603050405020304" pitchFamily="18" charset="0"/>
                        </a:rPr>
                        <a:t>173 634,89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l">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110 783,12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l">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88 965,59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l">
                        <a:spcAft>
                          <a:spcPts val="0"/>
                        </a:spcAft>
                      </a:pPr>
                      <a:r>
                        <a:rPr lang="ru-RU" sz="1400" b="0">
                          <a:effectLst/>
                          <a:latin typeface="Times New Roman" panose="02020603050405020304" pitchFamily="18" charset="0"/>
                          <a:ea typeface="Calibri" panose="020F0502020204030204" pitchFamily="34" charset="0"/>
                          <a:cs typeface="Times New Roman" panose="02020603050405020304" pitchFamily="18" charset="0"/>
                        </a:rPr>
                        <a:t>96 653,40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36599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a:ln>
                            <a:noFill/>
                          </a:ln>
                          <a:solidFill>
                            <a:schemeClr val="tx1"/>
                          </a:solidFill>
                          <a:effectLst/>
                          <a:latin typeface="Times New Roman" pitchFamily="18" charset="0"/>
                          <a:cs typeface="Times New Roman" pitchFamily="18" charset="0"/>
                        </a:rPr>
                        <a:t>0405 Сельское хозяйство и рыболовство</a:t>
                      </a:r>
                    </a:p>
                  </a:txBody>
                  <a:tcPr marL="21554" marR="21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0" i="0" u="none" strike="noStrike" dirty="0">
                          <a:effectLst/>
                          <a:latin typeface="Times New Roman" panose="02020603050405020304" pitchFamily="18" charset="0"/>
                          <a:cs typeface="Times New Roman" panose="02020603050405020304" pitchFamily="18" charset="0"/>
                        </a:rPr>
                        <a:t>2 </a:t>
                      </a:r>
                      <a:r>
                        <a:rPr lang="ru-RU" sz="1400" b="0" i="0" u="none" strike="noStrike" dirty="0" smtClean="0">
                          <a:effectLst/>
                          <a:latin typeface="Times New Roman" panose="02020603050405020304" pitchFamily="18" charset="0"/>
                          <a:cs typeface="Times New Roman" panose="02020603050405020304" pitchFamily="18" charset="0"/>
                        </a:rPr>
                        <a:t>687,44</a:t>
                      </a:r>
                      <a:endParaRPr lang="ru-RU" sz="14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ru-RU" sz="1400" b="0" i="0" u="none" strike="noStrike" dirty="0">
                          <a:effectLst/>
                          <a:latin typeface="Times New Roman Cyr" panose="02020603050405020304" pitchFamily="18" charset="0"/>
                        </a:rPr>
                        <a:t>1 747,00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l">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2 718,00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l">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1 900,00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l">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1 900,00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36599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a:ln>
                            <a:noFill/>
                          </a:ln>
                          <a:solidFill>
                            <a:schemeClr val="tx1"/>
                          </a:solidFill>
                          <a:effectLst/>
                          <a:latin typeface="Times New Roman" pitchFamily="18" charset="0"/>
                          <a:cs typeface="Times New Roman" pitchFamily="18" charset="0"/>
                        </a:rPr>
                        <a:t>0406 Водное хозяйство</a:t>
                      </a:r>
                    </a:p>
                  </a:txBody>
                  <a:tcPr marL="21554" marR="21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0" i="0" u="none" strike="noStrike" dirty="0">
                          <a:effectLst/>
                          <a:latin typeface="Times New Roman" panose="02020603050405020304" pitchFamily="18" charset="0"/>
                          <a:cs typeface="Times New Roman" panose="02020603050405020304" pitchFamily="18" charset="0"/>
                        </a:rPr>
                        <a:t>1 </a:t>
                      </a:r>
                      <a:r>
                        <a:rPr lang="ru-RU" sz="1400" b="0" i="0" u="none" strike="noStrike" dirty="0" smtClean="0">
                          <a:effectLst/>
                          <a:latin typeface="Times New Roman" panose="02020603050405020304" pitchFamily="18" charset="0"/>
                          <a:cs typeface="Times New Roman" panose="02020603050405020304" pitchFamily="18" charset="0"/>
                        </a:rPr>
                        <a:t>005,66</a:t>
                      </a:r>
                      <a:endParaRPr lang="ru-RU" sz="14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ru-RU" sz="1400" b="0" i="0" u="none" strike="noStrike" dirty="0">
                          <a:effectLst/>
                          <a:latin typeface="Times New Roman Cyr" panose="02020603050405020304" pitchFamily="18" charset="0"/>
                        </a:rPr>
                        <a:t>1 040,00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l">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3 000,00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l">
                        <a:spcAft>
                          <a:spcPts val="0"/>
                        </a:spcAft>
                      </a:pPr>
                      <a:r>
                        <a:rPr lang="ru-RU" sz="1400" b="0">
                          <a:effectLst/>
                          <a:latin typeface="Times New Roman" panose="02020603050405020304" pitchFamily="18" charset="0"/>
                          <a:ea typeface="Calibri" panose="020F0502020204030204" pitchFamily="34" charset="0"/>
                          <a:cs typeface="Times New Roman" panose="02020603050405020304" pitchFamily="18" charset="0"/>
                        </a:rPr>
                        <a:t>3 000,00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l">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3 000,00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48799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a:ln>
                            <a:noFill/>
                          </a:ln>
                          <a:solidFill>
                            <a:schemeClr val="tx1"/>
                          </a:solidFill>
                          <a:effectLst/>
                          <a:latin typeface="Times New Roman" pitchFamily="18" charset="0"/>
                          <a:cs typeface="Times New Roman" pitchFamily="18" charset="0"/>
                        </a:rPr>
                        <a:t>0408 Транспорт</a:t>
                      </a:r>
                    </a:p>
                  </a:txBody>
                  <a:tcPr marL="21554" marR="21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0" i="0" u="none" strike="noStrike" dirty="0">
                          <a:effectLst/>
                          <a:latin typeface="Times New Roman" panose="02020603050405020304" pitchFamily="18" charset="0"/>
                          <a:cs typeface="Times New Roman" panose="02020603050405020304" pitchFamily="18" charset="0"/>
                        </a:rPr>
                        <a:t>24 </a:t>
                      </a:r>
                      <a:r>
                        <a:rPr lang="ru-RU" sz="1400" b="0" i="0" u="none" strike="noStrike" dirty="0" smtClean="0">
                          <a:effectLst/>
                          <a:latin typeface="Times New Roman" panose="02020603050405020304" pitchFamily="18" charset="0"/>
                          <a:cs typeface="Times New Roman" panose="02020603050405020304" pitchFamily="18" charset="0"/>
                        </a:rPr>
                        <a:t>665,40</a:t>
                      </a:r>
                      <a:endParaRPr lang="ru-RU" sz="14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ru-RU" sz="1400" b="0" i="0" u="none" strike="noStrike" dirty="0">
                          <a:effectLst/>
                          <a:latin typeface="Times New Roman Cyr" panose="02020603050405020304" pitchFamily="18" charset="0"/>
                        </a:rPr>
                        <a:t>21 854,65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l">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22 549,82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l">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25 135,29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l">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26 034,10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48799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a:ln>
                            <a:noFill/>
                          </a:ln>
                          <a:solidFill>
                            <a:schemeClr val="tx1"/>
                          </a:solidFill>
                          <a:effectLst/>
                          <a:latin typeface="Times New Roman" pitchFamily="18" charset="0"/>
                          <a:cs typeface="Times New Roman" pitchFamily="18" charset="0"/>
                        </a:rPr>
                        <a:t>0409 Дорожное хозяйство (дорожные фонды)</a:t>
                      </a:r>
                    </a:p>
                  </a:txBody>
                  <a:tcPr marL="21554" marR="21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0" i="0" u="none" strike="noStrike" dirty="0">
                          <a:effectLst/>
                          <a:latin typeface="Times New Roman" panose="02020603050405020304" pitchFamily="18" charset="0"/>
                          <a:cs typeface="Times New Roman" panose="02020603050405020304" pitchFamily="18" charset="0"/>
                        </a:rPr>
                        <a:t>57 </a:t>
                      </a:r>
                      <a:r>
                        <a:rPr lang="ru-RU" sz="1400" b="0" i="0" u="none" strike="noStrike" dirty="0" smtClean="0">
                          <a:effectLst/>
                          <a:latin typeface="Times New Roman" panose="02020603050405020304" pitchFamily="18" charset="0"/>
                          <a:cs typeface="Times New Roman" panose="02020603050405020304" pitchFamily="18" charset="0"/>
                        </a:rPr>
                        <a:t>338,20</a:t>
                      </a:r>
                      <a:endParaRPr lang="ru-RU" sz="14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ru-RU" sz="1400" b="0" i="0" u="none" strike="noStrike" dirty="0">
                          <a:effectLst/>
                          <a:latin typeface="Times New Roman Cyr" panose="02020603050405020304" pitchFamily="18" charset="0"/>
                        </a:rPr>
                        <a:t>134 134,91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l">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74 863,00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l">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50 306,00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l">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49 792,00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48799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a:ln>
                            <a:noFill/>
                          </a:ln>
                          <a:solidFill>
                            <a:schemeClr val="tx1"/>
                          </a:solidFill>
                          <a:effectLst/>
                          <a:latin typeface="Times New Roman" pitchFamily="18" charset="0"/>
                          <a:cs typeface="Times New Roman" pitchFamily="18" charset="0"/>
                        </a:rPr>
                        <a:t>0410 Связь и информатика</a:t>
                      </a:r>
                    </a:p>
                  </a:txBody>
                  <a:tcPr marL="21554" marR="21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0" i="0" u="none" strike="noStrike" dirty="0">
                          <a:effectLst/>
                          <a:latin typeface="Times New Roman" panose="02020603050405020304" pitchFamily="18" charset="0"/>
                          <a:cs typeface="Times New Roman" panose="02020603050405020304" pitchFamily="18" charset="0"/>
                        </a:rPr>
                        <a:t>7 </a:t>
                      </a:r>
                      <a:r>
                        <a:rPr lang="ru-RU" sz="1400" b="0" i="0" u="none" strike="noStrike" dirty="0" smtClean="0">
                          <a:effectLst/>
                          <a:latin typeface="Times New Roman" panose="02020603050405020304" pitchFamily="18" charset="0"/>
                          <a:cs typeface="Times New Roman" panose="02020603050405020304" pitchFamily="18" charset="0"/>
                        </a:rPr>
                        <a:t>170,52</a:t>
                      </a:r>
                      <a:endParaRPr lang="ru-RU" sz="14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ru-RU" sz="1400" b="0" i="0" u="none" strike="noStrike" dirty="0">
                          <a:effectLst/>
                          <a:latin typeface="Times New Roman Cyr" panose="02020603050405020304" pitchFamily="18" charset="0"/>
                        </a:rPr>
                        <a:t>14 068,33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l">
                        <a:spcAft>
                          <a:spcPts val="0"/>
                        </a:spcAft>
                      </a:pPr>
                      <a:r>
                        <a:rPr lang="ru-RU" sz="1400" b="0">
                          <a:effectLst/>
                          <a:latin typeface="Times New Roman" panose="02020603050405020304" pitchFamily="18" charset="0"/>
                          <a:ea typeface="Calibri" panose="020F0502020204030204" pitchFamily="34" charset="0"/>
                          <a:cs typeface="Times New Roman" panose="02020603050405020304" pitchFamily="18" charset="0"/>
                        </a:rPr>
                        <a:t>6 388,30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l">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7 360,30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l">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14 663,30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56932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a:ln>
                            <a:noFill/>
                          </a:ln>
                          <a:solidFill>
                            <a:schemeClr val="tx1"/>
                          </a:solidFill>
                          <a:effectLst/>
                          <a:latin typeface="Times New Roman" pitchFamily="18" charset="0"/>
                          <a:cs typeface="Times New Roman" pitchFamily="18" charset="0"/>
                        </a:rPr>
                        <a:t>0412 Другие вопросы в области национальной экономики</a:t>
                      </a:r>
                    </a:p>
                  </a:txBody>
                  <a:tcPr marL="21554" marR="21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0" i="0" u="none" strike="noStrike" dirty="0">
                          <a:effectLst/>
                          <a:latin typeface="Times New Roman" panose="02020603050405020304" pitchFamily="18" charset="0"/>
                          <a:cs typeface="Times New Roman" panose="02020603050405020304" pitchFamily="18" charset="0"/>
                        </a:rPr>
                        <a:t>2 </a:t>
                      </a:r>
                      <a:r>
                        <a:rPr lang="ru-RU" sz="1400" b="0" i="0" u="none" strike="noStrike" dirty="0" smtClean="0">
                          <a:effectLst/>
                          <a:latin typeface="Times New Roman" panose="02020603050405020304" pitchFamily="18" charset="0"/>
                          <a:cs typeface="Times New Roman" panose="02020603050405020304" pitchFamily="18" charset="0"/>
                        </a:rPr>
                        <a:t>329,43</a:t>
                      </a:r>
                      <a:endParaRPr lang="ru-RU" sz="14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ru-RU" sz="1400" b="0" i="0" u="none" strike="noStrike" dirty="0">
                          <a:effectLst/>
                          <a:latin typeface="Times New Roman Cyr" panose="02020603050405020304" pitchFamily="18" charset="0"/>
                        </a:rPr>
                        <a:t>790,00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l">
                        <a:spcAft>
                          <a:spcPts val="0"/>
                        </a:spcAft>
                      </a:pPr>
                      <a:r>
                        <a:rPr lang="ru-RU" sz="1400" b="0">
                          <a:effectLst/>
                          <a:latin typeface="Times New Roman" panose="02020603050405020304" pitchFamily="18" charset="0"/>
                          <a:ea typeface="Calibri" panose="020F0502020204030204" pitchFamily="34" charset="0"/>
                          <a:cs typeface="Times New Roman" panose="02020603050405020304" pitchFamily="18" charset="0"/>
                        </a:rPr>
                        <a:t>1 264,00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l">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1 264,00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l">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1 264,00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r h="48799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a:ln>
                            <a:noFill/>
                          </a:ln>
                          <a:solidFill>
                            <a:schemeClr val="tx1"/>
                          </a:solidFill>
                          <a:effectLst/>
                          <a:latin typeface="Times New Roman" pitchFamily="18" charset="0"/>
                          <a:cs typeface="Times New Roman" pitchFamily="18" charset="0"/>
                        </a:rPr>
                        <a:t>  05. Жилищно-коммунальное хозяйство </a:t>
                      </a:r>
                    </a:p>
                  </a:txBody>
                  <a:tcPr marL="21554" marR="21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0" i="0" u="none" strike="noStrike" dirty="0">
                          <a:effectLst/>
                          <a:latin typeface="Times New Roman" panose="02020603050405020304" pitchFamily="18" charset="0"/>
                          <a:cs typeface="Times New Roman" panose="02020603050405020304" pitchFamily="18" charset="0"/>
                        </a:rPr>
                        <a:t>351 </a:t>
                      </a:r>
                      <a:r>
                        <a:rPr lang="ru-RU" sz="1400" b="0" i="0" u="none" strike="noStrike" dirty="0" smtClean="0">
                          <a:effectLst/>
                          <a:latin typeface="Times New Roman" panose="02020603050405020304" pitchFamily="18" charset="0"/>
                          <a:cs typeface="Times New Roman" panose="02020603050405020304" pitchFamily="18" charset="0"/>
                        </a:rPr>
                        <a:t>582,55</a:t>
                      </a:r>
                      <a:endParaRPr lang="ru-RU" sz="14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ru-RU" sz="1400" b="0" i="0" u="none" strike="noStrike" dirty="0">
                          <a:effectLst/>
                          <a:latin typeface="Times New Roman Cyr" panose="02020603050405020304" pitchFamily="18" charset="0"/>
                        </a:rPr>
                        <a:t>493 823,08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l">
                        <a:spcAft>
                          <a:spcPts val="0"/>
                        </a:spcAft>
                      </a:pPr>
                      <a:r>
                        <a:rPr lang="ru-RU" sz="1400" b="0">
                          <a:effectLst/>
                          <a:latin typeface="Times New Roman" panose="02020603050405020304" pitchFamily="18" charset="0"/>
                          <a:ea typeface="Calibri" panose="020F0502020204030204" pitchFamily="34" charset="0"/>
                          <a:cs typeface="Times New Roman" panose="02020603050405020304" pitchFamily="18" charset="0"/>
                        </a:rPr>
                        <a:t>376 270,89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l">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177 814,70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l">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185 </a:t>
                      </a:r>
                      <a:r>
                        <a:rPr lang="ru-RU" sz="1400" b="0" dirty="0" smtClean="0">
                          <a:effectLst/>
                          <a:latin typeface="Times New Roman" panose="02020603050405020304" pitchFamily="18" charset="0"/>
                          <a:ea typeface="Calibri" panose="020F0502020204030204" pitchFamily="34" charset="0"/>
                          <a:cs typeface="Times New Roman" panose="02020603050405020304" pitchFamily="18" charset="0"/>
                        </a:rPr>
                        <a:t>414,7</a:t>
                      </a:r>
                      <a:endParaRPr lang="ru-RU"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8"/>
                  </a:ext>
                </a:extLst>
              </a:tr>
              <a:tr h="36599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a:ln>
                            <a:noFill/>
                          </a:ln>
                          <a:solidFill>
                            <a:schemeClr val="tx1"/>
                          </a:solidFill>
                          <a:effectLst/>
                          <a:latin typeface="Times New Roman" pitchFamily="18" charset="0"/>
                          <a:cs typeface="Times New Roman" pitchFamily="18" charset="0"/>
                        </a:rPr>
                        <a:t>0501 Жилищное хозяйство</a:t>
                      </a:r>
                    </a:p>
                  </a:txBody>
                  <a:tcPr marL="21554" marR="21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0" i="0" u="none" strike="noStrike" dirty="0">
                          <a:effectLst/>
                          <a:latin typeface="Times New Roman" panose="02020603050405020304" pitchFamily="18" charset="0"/>
                          <a:cs typeface="Times New Roman" panose="02020603050405020304" pitchFamily="18" charset="0"/>
                        </a:rPr>
                        <a:t>54 </a:t>
                      </a:r>
                      <a:r>
                        <a:rPr lang="ru-RU" sz="1400" b="0" i="0" u="none" strike="noStrike" dirty="0" smtClean="0">
                          <a:effectLst/>
                          <a:latin typeface="Times New Roman" panose="02020603050405020304" pitchFamily="18" charset="0"/>
                          <a:cs typeface="Times New Roman" panose="02020603050405020304" pitchFamily="18" charset="0"/>
                        </a:rPr>
                        <a:t>119,02</a:t>
                      </a:r>
                      <a:endParaRPr lang="ru-RU" sz="14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ru-RU" sz="1400" b="0" i="0" u="none" strike="noStrike" dirty="0">
                          <a:effectLst/>
                          <a:latin typeface="Times New Roman Cyr" panose="02020603050405020304" pitchFamily="18" charset="0"/>
                        </a:rPr>
                        <a:t>85 872,72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l">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15 060,40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l">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5 764,00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l">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5 764,00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9"/>
                  </a:ext>
                </a:extLst>
              </a:tr>
              <a:tr h="48799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a:ln>
                            <a:noFill/>
                          </a:ln>
                          <a:solidFill>
                            <a:schemeClr val="tx1"/>
                          </a:solidFill>
                          <a:effectLst/>
                          <a:latin typeface="Times New Roman" pitchFamily="18" charset="0"/>
                          <a:cs typeface="Times New Roman" pitchFamily="18" charset="0"/>
                        </a:rPr>
                        <a:t>0502 Коммунальное хозяйство</a:t>
                      </a:r>
                    </a:p>
                  </a:txBody>
                  <a:tcPr marL="21554" marR="21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0" i="0" u="none" strike="noStrike" dirty="0">
                          <a:effectLst/>
                          <a:latin typeface="Times New Roman" panose="02020603050405020304" pitchFamily="18" charset="0"/>
                          <a:cs typeface="Times New Roman" panose="02020603050405020304" pitchFamily="18" charset="0"/>
                        </a:rPr>
                        <a:t>62 </a:t>
                      </a:r>
                      <a:r>
                        <a:rPr lang="ru-RU" sz="1400" b="0" i="0" u="none" strike="noStrike" dirty="0" smtClean="0">
                          <a:effectLst/>
                          <a:latin typeface="Times New Roman" panose="02020603050405020304" pitchFamily="18" charset="0"/>
                          <a:cs typeface="Times New Roman" panose="02020603050405020304" pitchFamily="18" charset="0"/>
                        </a:rPr>
                        <a:t>541,88</a:t>
                      </a:r>
                      <a:endParaRPr lang="ru-RU" sz="14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ru-RU" sz="1400" b="0" i="0" u="none" strike="noStrike" dirty="0">
                          <a:effectLst/>
                          <a:latin typeface="Times New Roman Cyr" panose="02020603050405020304" pitchFamily="18" charset="0"/>
                        </a:rPr>
                        <a:t>213 271,91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l">
                        <a:spcAft>
                          <a:spcPts val="0"/>
                        </a:spcAft>
                      </a:pPr>
                      <a:r>
                        <a:rPr lang="ru-RU" sz="1400" b="0">
                          <a:effectLst/>
                          <a:latin typeface="Times New Roman" panose="02020603050405020304" pitchFamily="18" charset="0"/>
                          <a:ea typeface="Calibri" panose="020F0502020204030204" pitchFamily="34" charset="0"/>
                          <a:cs typeface="Times New Roman" panose="02020603050405020304" pitchFamily="18" charset="0"/>
                        </a:rPr>
                        <a:t>173 259,79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l">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4 100,00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l">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11 700,00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0"/>
                  </a:ext>
                </a:extLst>
              </a:tr>
              <a:tr h="48799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a:ln>
                            <a:noFill/>
                          </a:ln>
                          <a:solidFill>
                            <a:schemeClr val="tx1"/>
                          </a:solidFill>
                          <a:effectLst/>
                          <a:latin typeface="Times New Roman" pitchFamily="18" charset="0"/>
                          <a:cs typeface="Times New Roman" pitchFamily="18" charset="0"/>
                        </a:rPr>
                        <a:t>0503  Благоустройство</a:t>
                      </a:r>
                    </a:p>
                  </a:txBody>
                  <a:tcPr marL="46277" marR="4627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0" i="0" u="none" strike="noStrike" dirty="0">
                          <a:effectLst/>
                          <a:latin typeface="Times New Roman" panose="02020603050405020304" pitchFamily="18" charset="0"/>
                          <a:cs typeface="Times New Roman" panose="02020603050405020304" pitchFamily="18" charset="0"/>
                        </a:rPr>
                        <a:t>183 </a:t>
                      </a:r>
                      <a:r>
                        <a:rPr lang="ru-RU" sz="1400" b="0" i="0" u="none" strike="noStrike" dirty="0" smtClean="0">
                          <a:effectLst/>
                          <a:latin typeface="Times New Roman" panose="02020603050405020304" pitchFamily="18" charset="0"/>
                          <a:cs typeface="Times New Roman" panose="02020603050405020304" pitchFamily="18" charset="0"/>
                        </a:rPr>
                        <a:t>251,65</a:t>
                      </a:r>
                      <a:endParaRPr lang="ru-RU" sz="14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ru-RU" sz="1400" b="0" i="0" u="none" strike="noStrike" dirty="0">
                          <a:effectLst/>
                          <a:latin typeface="Times New Roman Cyr" panose="02020603050405020304" pitchFamily="18" charset="0"/>
                        </a:rPr>
                        <a:t>131 479,15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l">
                        <a:spcAft>
                          <a:spcPts val="0"/>
                        </a:spcAft>
                      </a:pPr>
                      <a:r>
                        <a:rPr lang="ru-RU" sz="1400" b="0">
                          <a:effectLst/>
                          <a:latin typeface="Times New Roman" panose="02020603050405020304" pitchFamily="18" charset="0"/>
                          <a:ea typeface="Calibri" panose="020F0502020204030204" pitchFamily="34" charset="0"/>
                          <a:cs typeface="Times New Roman" panose="02020603050405020304" pitchFamily="18" charset="0"/>
                        </a:rPr>
                        <a:t>119 908,00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l">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99 908,00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l">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99 908,00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1"/>
                  </a:ext>
                </a:extLst>
              </a:tr>
              <a:tr h="56932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a:ln>
                            <a:noFill/>
                          </a:ln>
                          <a:solidFill>
                            <a:schemeClr val="tx1"/>
                          </a:solidFill>
                          <a:effectLst/>
                          <a:latin typeface="Times New Roman" pitchFamily="18" charset="0"/>
                          <a:cs typeface="Times New Roman" pitchFamily="18" charset="0"/>
                        </a:rPr>
                        <a:t>0505 Другие вопросы в области жилищно-коммунального хозяйства</a:t>
                      </a:r>
                    </a:p>
                  </a:txBody>
                  <a:tcPr marL="46277" marR="4627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0" i="0" u="none" strike="noStrike" dirty="0">
                          <a:effectLst/>
                          <a:latin typeface="Times New Roman" panose="02020603050405020304" pitchFamily="18" charset="0"/>
                          <a:cs typeface="Times New Roman" panose="02020603050405020304" pitchFamily="18" charset="0"/>
                        </a:rPr>
                        <a:t>51 </a:t>
                      </a:r>
                      <a:r>
                        <a:rPr lang="ru-RU" sz="1400" b="0" i="0" u="none" strike="noStrike" dirty="0" smtClean="0">
                          <a:effectLst/>
                          <a:latin typeface="Times New Roman" panose="02020603050405020304" pitchFamily="18" charset="0"/>
                          <a:cs typeface="Times New Roman" panose="02020603050405020304" pitchFamily="18" charset="0"/>
                        </a:rPr>
                        <a:t>670,00</a:t>
                      </a:r>
                      <a:endParaRPr lang="ru-RU" sz="14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ru-RU" sz="1400" b="0" i="0" u="none" strike="noStrike" dirty="0">
                          <a:effectLst/>
                          <a:latin typeface="Times New Roman Cyr" panose="02020603050405020304" pitchFamily="18" charset="0"/>
                        </a:rPr>
                        <a:t>63 199,30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l">
                        <a:spcAft>
                          <a:spcPts val="0"/>
                        </a:spcAft>
                      </a:pPr>
                      <a:r>
                        <a:rPr lang="ru-RU" sz="1400" b="0">
                          <a:effectLst/>
                          <a:latin typeface="Times New Roman" panose="02020603050405020304" pitchFamily="18" charset="0"/>
                          <a:ea typeface="Calibri" panose="020F0502020204030204" pitchFamily="34" charset="0"/>
                          <a:cs typeface="Times New Roman" panose="02020603050405020304" pitchFamily="18" charset="0"/>
                        </a:rPr>
                        <a:t>68 042,70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l">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68 042,70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195" marR="36195" indent="450215" algn="l">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68 042,70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2"/>
                  </a:ext>
                </a:extLst>
              </a:tr>
            </a:tbl>
          </a:graphicData>
        </a:graphic>
      </p:graphicFrame>
    </p:spTree>
    <p:extLst>
      <p:ext uri="{BB962C8B-B14F-4D97-AF65-F5344CB8AC3E}">
        <p14:creationId xmlns:p14="http://schemas.microsoft.com/office/powerpoint/2010/main" val="36165677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val="1947498029"/>
              </p:ext>
            </p:extLst>
          </p:nvPr>
        </p:nvGraphicFramePr>
        <p:xfrm>
          <a:off x="426720" y="552554"/>
          <a:ext cx="11277600" cy="4259739"/>
        </p:xfrm>
        <a:graphic>
          <a:graphicData uri="http://schemas.openxmlformats.org/drawingml/2006/table">
            <a:tbl>
              <a:tblPr/>
              <a:tblGrid>
                <a:gridCol w="3572256">
                  <a:extLst>
                    <a:ext uri="{9D8B030D-6E8A-4147-A177-3AD203B41FA5}">
                      <a16:colId xmlns="" xmlns:a16="http://schemas.microsoft.com/office/drawing/2014/main" val="20000"/>
                    </a:ext>
                  </a:extLst>
                </a:gridCol>
                <a:gridCol w="1487424">
                  <a:extLst>
                    <a:ext uri="{9D8B030D-6E8A-4147-A177-3AD203B41FA5}">
                      <a16:colId xmlns="" xmlns:a16="http://schemas.microsoft.com/office/drawing/2014/main" val="20001"/>
                    </a:ext>
                  </a:extLst>
                </a:gridCol>
                <a:gridCol w="1365504">
                  <a:extLst>
                    <a:ext uri="{9D8B030D-6E8A-4147-A177-3AD203B41FA5}">
                      <a16:colId xmlns="" xmlns:a16="http://schemas.microsoft.com/office/drawing/2014/main" val="20002"/>
                    </a:ext>
                  </a:extLst>
                </a:gridCol>
                <a:gridCol w="1511808">
                  <a:extLst>
                    <a:ext uri="{9D8B030D-6E8A-4147-A177-3AD203B41FA5}">
                      <a16:colId xmlns="" xmlns:a16="http://schemas.microsoft.com/office/drawing/2014/main" val="20003"/>
                    </a:ext>
                  </a:extLst>
                </a:gridCol>
                <a:gridCol w="1602590">
                  <a:extLst>
                    <a:ext uri="{9D8B030D-6E8A-4147-A177-3AD203B41FA5}">
                      <a16:colId xmlns="" xmlns:a16="http://schemas.microsoft.com/office/drawing/2014/main" val="20004"/>
                    </a:ext>
                  </a:extLst>
                </a:gridCol>
                <a:gridCol w="1738018">
                  <a:extLst>
                    <a:ext uri="{9D8B030D-6E8A-4147-A177-3AD203B41FA5}">
                      <a16:colId xmlns="" xmlns:a16="http://schemas.microsoft.com/office/drawing/2014/main" val="20005"/>
                    </a:ext>
                  </a:extLst>
                </a:gridCol>
              </a:tblGrid>
              <a:tr h="43075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chemeClr val="tx1"/>
                          </a:solidFill>
                          <a:effectLst/>
                          <a:latin typeface="Times New Roman" pitchFamily="18" charset="0"/>
                          <a:cs typeface="Times New Roman" pitchFamily="18" charset="0"/>
                        </a:rPr>
                        <a:t>Расходы по разделам и подразделам</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chemeClr val="tx1"/>
                          </a:solidFill>
                          <a:effectLst/>
                          <a:latin typeface="Times New Roman" pitchFamily="18" charset="0"/>
                          <a:cs typeface="Times New Roman" pitchFamily="18" charset="0"/>
                        </a:rPr>
                        <a:t> </a:t>
                      </a:r>
                    </a:p>
                  </a:txBody>
                  <a:tcPr marL="21554" marR="21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chemeClr val="tx1"/>
                          </a:solidFill>
                          <a:effectLst/>
                          <a:latin typeface="Times New Roman" pitchFamily="18" charset="0"/>
                          <a:cs typeface="Times New Roman" pitchFamily="18" charset="0"/>
                        </a:rPr>
                        <a:t> </a:t>
                      </a:r>
                      <a:r>
                        <a:rPr kumimoji="0" lang="ru-RU" sz="1600" b="0" i="0" u="none" strike="noStrike" cap="none" normalizeH="0" baseline="0" dirty="0" smtClean="0">
                          <a:ln>
                            <a:noFill/>
                          </a:ln>
                          <a:solidFill>
                            <a:schemeClr val="tx1"/>
                          </a:solidFill>
                          <a:effectLst/>
                          <a:latin typeface="Times New Roman" pitchFamily="18" charset="0"/>
                          <a:cs typeface="Times New Roman" pitchFamily="18" charset="0"/>
                        </a:rPr>
                        <a:t>2019 </a:t>
                      </a:r>
                      <a:r>
                        <a:rPr kumimoji="0" lang="ru-RU" sz="1600" b="0" i="0" u="none" strike="noStrike" cap="none" normalizeH="0" baseline="0" dirty="0">
                          <a:ln>
                            <a:noFill/>
                          </a:ln>
                          <a:solidFill>
                            <a:schemeClr val="tx1"/>
                          </a:solidFill>
                          <a:effectLst/>
                          <a:latin typeface="Times New Roman" pitchFamily="18" charset="0"/>
                          <a:cs typeface="Times New Roman" pitchFamily="18" charset="0"/>
                        </a:rPr>
                        <a:t>отчет</a:t>
                      </a:r>
                    </a:p>
                  </a:txBody>
                  <a:tcPr marL="21554" marR="21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cs typeface="Times New Roman" pitchFamily="18" charset="0"/>
                        </a:rPr>
                        <a:t>2020 </a:t>
                      </a:r>
                      <a:r>
                        <a:rPr kumimoji="0" lang="ru-RU" sz="1600" b="0" i="0" u="none" strike="noStrike" cap="none" normalizeH="0" baseline="0" dirty="0">
                          <a:ln>
                            <a:noFill/>
                          </a:ln>
                          <a:solidFill>
                            <a:schemeClr val="tx1"/>
                          </a:solidFill>
                          <a:effectLst/>
                          <a:latin typeface="Times New Roman" pitchFamily="18" charset="0"/>
                          <a:cs typeface="Times New Roman" pitchFamily="18" charset="0"/>
                        </a:rPr>
                        <a:t>ожидаемое</a:t>
                      </a:r>
                    </a:p>
                  </a:txBody>
                  <a:tcPr marL="21554" marR="21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cs typeface="Times New Roman" pitchFamily="18" charset="0"/>
                        </a:rPr>
                        <a:t>2021</a:t>
                      </a:r>
                      <a:endParaRPr kumimoji="0" lang="ru-RU" sz="1600" b="0" i="0" u="none" strike="noStrike" cap="none" normalizeH="0" baseline="0" dirty="0">
                        <a:ln>
                          <a:noFill/>
                        </a:ln>
                        <a:solidFill>
                          <a:schemeClr val="tx1"/>
                        </a:solidFill>
                        <a:effectLst/>
                        <a:latin typeface="Times New Roman" pitchFamily="18" charset="0"/>
                        <a:cs typeface="Times New Roman" pitchFamily="18" charset="0"/>
                      </a:endParaRPr>
                    </a:p>
                  </a:txBody>
                  <a:tcPr marL="21554" marR="21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cs typeface="Times New Roman" pitchFamily="18" charset="0"/>
                        </a:rPr>
                        <a:t>2022</a:t>
                      </a:r>
                      <a:endParaRPr kumimoji="0" lang="ru-RU" sz="1600" b="0" i="0" u="none" strike="noStrike" cap="none" normalizeH="0" baseline="0" dirty="0">
                        <a:ln>
                          <a:noFill/>
                        </a:ln>
                        <a:solidFill>
                          <a:schemeClr val="tx1"/>
                        </a:solidFill>
                        <a:effectLst/>
                        <a:latin typeface="Times New Roman" pitchFamily="18" charset="0"/>
                        <a:cs typeface="Times New Roman" pitchFamily="18" charset="0"/>
                      </a:endParaRPr>
                    </a:p>
                  </a:txBody>
                  <a:tcPr marL="21554" marR="21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cs typeface="Times New Roman" pitchFamily="18" charset="0"/>
                        </a:rPr>
                        <a:t>2023</a:t>
                      </a:r>
                      <a:endParaRPr kumimoji="0" lang="ru-RU" sz="1600" b="0" i="0" u="none" strike="noStrike" cap="none" normalizeH="0" baseline="0" dirty="0">
                        <a:ln>
                          <a:noFill/>
                        </a:ln>
                        <a:solidFill>
                          <a:schemeClr val="tx1"/>
                        </a:solidFill>
                        <a:effectLst/>
                        <a:latin typeface="Times New Roman" pitchFamily="18" charset="0"/>
                        <a:cs typeface="Times New Roman" pitchFamily="18" charset="0"/>
                      </a:endParaRPr>
                    </a:p>
                  </a:txBody>
                  <a:tcPr marL="21554" marR="21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 xmlns:a16="http://schemas.microsoft.com/office/drawing/2014/main" val="10000"/>
                  </a:ext>
                </a:extLst>
              </a:tr>
              <a:tr h="242301">
                <a:tc>
                  <a:txBody>
                    <a:bodyPr/>
                    <a:lstStyle/>
                    <a:p>
                      <a:pPr algn="ctr">
                        <a:spcAft>
                          <a:spcPts val="0"/>
                        </a:spcAft>
                      </a:pPr>
                      <a:r>
                        <a:rPr lang="ru-RU" sz="1400" b="1" i="0" dirty="0">
                          <a:effectLst/>
                          <a:latin typeface="Times New Roman" panose="02020603050405020304" pitchFamily="18" charset="0"/>
                          <a:ea typeface="Times New Roman" panose="02020603050405020304" pitchFamily="18" charset="0"/>
                        </a:rPr>
                        <a:t>07 Образование</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algn="ctr" fontAlgn="ctr"/>
                      <a:r>
                        <a:rPr lang="ru-RU" sz="1400" b="0" i="0" u="none" strike="noStrike" dirty="0">
                          <a:effectLst/>
                          <a:latin typeface="Times New Roman" panose="02020603050405020304" pitchFamily="18" charset="0"/>
                          <a:cs typeface="Times New Roman" panose="02020603050405020304" pitchFamily="18" charset="0"/>
                        </a:rPr>
                        <a:t>661 </a:t>
                      </a:r>
                      <a:r>
                        <a:rPr lang="ru-RU" sz="1400" b="0" i="0" u="none" strike="noStrike" dirty="0" smtClean="0">
                          <a:effectLst/>
                          <a:latin typeface="Times New Roman" panose="02020603050405020304" pitchFamily="18" charset="0"/>
                          <a:cs typeface="Times New Roman" panose="02020603050405020304" pitchFamily="18" charset="0"/>
                        </a:rPr>
                        <a:t>083,61</a:t>
                      </a:r>
                      <a:endParaRPr lang="ru-RU" sz="14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algn="ctr" fontAlgn="b"/>
                      <a:r>
                        <a:rPr lang="ru-RU" sz="1400" b="0" i="0" u="none" strike="noStrike" dirty="0">
                          <a:effectLst/>
                          <a:latin typeface="Times New Roman Cyr" panose="02020603050405020304" pitchFamily="18" charset="0"/>
                        </a:rPr>
                        <a:t>623 301,42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36195" marR="36195" indent="450215" algn="l">
                        <a:spcAft>
                          <a:spcPts val="0"/>
                        </a:spcAft>
                      </a:pPr>
                      <a:r>
                        <a:rPr lang="ru-RU" sz="1400" b="0">
                          <a:effectLst/>
                          <a:latin typeface="Times New Roman" panose="02020603050405020304" pitchFamily="18" charset="0"/>
                          <a:ea typeface="Calibri" panose="020F0502020204030204" pitchFamily="34" charset="0"/>
                          <a:cs typeface="Times New Roman" panose="02020603050405020304" pitchFamily="18" charset="0"/>
                        </a:rPr>
                        <a:t>617 444,10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36195" marR="36195" indent="450215" algn="l">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868 388,81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36195" marR="36195" indent="450215" algn="l">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619 633,30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 xmlns:a16="http://schemas.microsoft.com/office/drawing/2014/main" val="10013"/>
                  </a:ext>
                </a:extLst>
              </a:tr>
              <a:tr h="242301">
                <a:tc>
                  <a:txBody>
                    <a:bodyPr/>
                    <a:lstStyle/>
                    <a:p>
                      <a:pPr>
                        <a:spcAft>
                          <a:spcPts val="0"/>
                        </a:spcAft>
                      </a:pPr>
                      <a:r>
                        <a:rPr lang="ru-RU" sz="1400" i="0" dirty="0">
                          <a:effectLst/>
                          <a:latin typeface="Times New Roman" panose="02020603050405020304" pitchFamily="18" charset="0"/>
                          <a:ea typeface="Times New Roman" panose="02020603050405020304" pitchFamily="18" charset="0"/>
                        </a:rPr>
                        <a:t>0701 Дошкольное образование</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algn="ctr" fontAlgn="ctr"/>
                      <a:r>
                        <a:rPr lang="ru-RU" sz="1400" b="0" i="0" u="none" strike="noStrike" dirty="0">
                          <a:effectLst/>
                          <a:latin typeface="Times New Roman" panose="02020603050405020304" pitchFamily="18" charset="0"/>
                          <a:cs typeface="Times New Roman" panose="02020603050405020304" pitchFamily="18" charset="0"/>
                        </a:rPr>
                        <a:t>177 </a:t>
                      </a:r>
                      <a:r>
                        <a:rPr lang="ru-RU" sz="1400" b="0" i="0" u="none" strike="noStrike" dirty="0" smtClean="0">
                          <a:effectLst/>
                          <a:latin typeface="Times New Roman" panose="02020603050405020304" pitchFamily="18" charset="0"/>
                          <a:cs typeface="Times New Roman" panose="02020603050405020304" pitchFamily="18" charset="0"/>
                        </a:rPr>
                        <a:t>162,52</a:t>
                      </a:r>
                      <a:endParaRPr lang="ru-RU" sz="14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algn="ctr" fontAlgn="b"/>
                      <a:r>
                        <a:rPr lang="ru-RU" sz="1400" b="0" i="0" u="none" strike="noStrike" dirty="0">
                          <a:effectLst/>
                          <a:latin typeface="Times New Roman Cyr" panose="02020603050405020304" pitchFamily="18" charset="0"/>
                        </a:rPr>
                        <a:t>188 973,64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36195" marR="36195" indent="450215" algn="l">
                        <a:spcAft>
                          <a:spcPts val="0"/>
                        </a:spcAft>
                      </a:pPr>
                      <a:r>
                        <a:rPr lang="ru-RU" sz="1400" b="0">
                          <a:effectLst/>
                          <a:latin typeface="Times New Roman" panose="02020603050405020304" pitchFamily="18" charset="0"/>
                          <a:ea typeface="Calibri" panose="020F0502020204030204" pitchFamily="34" charset="0"/>
                          <a:cs typeface="Times New Roman" panose="02020603050405020304" pitchFamily="18" charset="0"/>
                        </a:rPr>
                        <a:t>164 932,50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36195" marR="36195" indent="450215" algn="l">
                        <a:spcAft>
                          <a:spcPts val="0"/>
                        </a:spcAft>
                      </a:pPr>
                      <a:r>
                        <a:rPr lang="ru-RU" sz="1400" b="0">
                          <a:effectLst/>
                          <a:latin typeface="Times New Roman" panose="02020603050405020304" pitchFamily="18" charset="0"/>
                          <a:ea typeface="Calibri" panose="020F0502020204030204" pitchFamily="34" charset="0"/>
                          <a:cs typeface="Times New Roman" panose="02020603050405020304" pitchFamily="18" charset="0"/>
                        </a:rPr>
                        <a:t>263 412,50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36195" marR="36195" indent="450215" algn="l">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164 476,50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 xmlns:a16="http://schemas.microsoft.com/office/drawing/2014/main" val="10014"/>
                  </a:ext>
                </a:extLst>
              </a:tr>
              <a:tr h="242301">
                <a:tc>
                  <a:txBody>
                    <a:bodyPr/>
                    <a:lstStyle/>
                    <a:p>
                      <a:pPr>
                        <a:spcAft>
                          <a:spcPts val="0"/>
                        </a:spcAft>
                      </a:pPr>
                      <a:r>
                        <a:rPr lang="ru-RU" sz="1400" i="0" dirty="0">
                          <a:effectLst/>
                          <a:latin typeface="Times New Roman" panose="02020603050405020304" pitchFamily="18" charset="0"/>
                          <a:ea typeface="Times New Roman" panose="02020603050405020304" pitchFamily="18" charset="0"/>
                        </a:rPr>
                        <a:t>0702 Общее образование</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algn="ctr" fontAlgn="ctr"/>
                      <a:r>
                        <a:rPr lang="ru-RU" sz="1400" b="0" i="0" u="none" strike="noStrike" dirty="0">
                          <a:effectLst/>
                          <a:latin typeface="Times New Roman" panose="02020603050405020304" pitchFamily="18" charset="0"/>
                          <a:cs typeface="Times New Roman" panose="02020603050405020304" pitchFamily="18" charset="0"/>
                        </a:rPr>
                        <a:t>415 </a:t>
                      </a:r>
                      <a:r>
                        <a:rPr lang="ru-RU" sz="1400" b="0" i="0" u="none" strike="noStrike" dirty="0" smtClean="0">
                          <a:effectLst/>
                          <a:latin typeface="Times New Roman" panose="02020603050405020304" pitchFamily="18" charset="0"/>
                          <a:cs typeface="Times New Roman" panose="02020603050405020304" pitchFamily="18" charset="0"/>
                        </a:rPr>
                        <a:t>572,78</a:t>
                      </a:r>
                      <a:endParaRPr lang="ru-RU" sz="14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algn="ctr" fontAlgn="b"/>
                      <a:r>
                        <a:rPr lang="ru-RU" sz="1400" b="0" i="0" u="none" strike="noStrike" dirty="0">
                          <a:effectLst/>
                          <a:latin typeface="Times New Roman Cyr" panose="02020603050405020304" pitchFamily="18" charset="0"/>
                        </a:rPr>
                        <a:t>361 790,46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36195" marR="36195" indent="450215" algn="l">
                        <a:spcAft>
                          <a:spcPts val="0"/>
                        </a:spcAft>
                      </a:pPr>
                      <a:r>
                        <a:rPr lang="ru-RU" sz="1400" b="0">
                          <a:effectLst/>
                          <a:latin typeface="Times New Roman" panose="02020603050405020304" pitchFamily="18" charset="0"/>
                          <a:ea typeface="Calibri" panose="020F0502020204030204" pitchFamily="34" charset="0"/>
                          <a:cs typeface="Times New Roman" panose="02020603050405020304" pitchFamily="18" charset="0"/>
                        </a:rPr>
                        <a:t>378 121,20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36195" marR="36195" indent="450215" algn="l">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515 302,91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36195" marR="36195" indent="450215" algn="l">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380 748,40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 xmlns:a16="http://schemas.microsoft.com/office/drawing/2014/main" val="10015"/>
                  </a:ext>
                </a:extLst>
              </a:tr>
              <a:tr h="242301">
                <a:tc>
                  <a:txBody>
                    <a:bodyPr/>
                    <a:lstStyle/>
                    <a:p>
                      <a:pPr>
                        <a:spcAft>
                          <a:spcPts val="0"/>
                        </a:spcAft>
                      </a:pPr>
                      <a:r>
                        <a:rPr lang="ru-RU" sz="1400" i="0" dirty="0">
                          <a:effectLst/>
                          <a:latin typeface="Times New Roman" panose="02020603050405020304" pitchFamily="18" charset="0"/>
                          <a:ea typeface="Times New Roman" panose="02020603050405020304" pitchFamily="18" charset="0"/>
                        </a:rPr>
                        <a:t>0703 Дополнительное образование детей</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algn="ctr" fontAlgn="ctr"/>
                      <a:r>
                        <a:rPr lang="ru-RU" sz="1400" b="0" i="0" u="none" strike="noStrike" dirty="0">
                          <a:effectLst/>
                          <a:latin typeface="Times New Roman" panose="02020603050405020304" pitchFamily="18" charset="0"/>
                          <a:cs typeface="Times New Roman" panose="02020603050405020304" pitchFamily="18" charset="0"/>
                        </a:rPr>
                        <a:t>44 </a:t>
                      </a:r>
                      <a:r>
                        <a:rPr lang="ru-RU" sz="1400" b="0" i="0" u="none" strike="noStrike" dirty="0" smtClean="0">
                          <a:effectLst/>
                          <a:latin typeface="Times New Roman" panose="02020603050405020304" pitchFamily="18" charset="0"/>
                          <a:cs typeface="Times New Roman" panose="02020603050405020304" pitchFamily="18" charset="0"/>
                        </a:rPr>
                        <a:t>471,71</a:t>
                      </a:r>
                      <a:endParaRPr lang="ru-RU" sz="14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algn="ctr" fontAlgn="b"/>
                      <a:r>
                        <a:rPr lang="ru-RU" sz="1400" b="0" i="0" u="none" strike="noStrike" dirty="0">
                          <a:effectLst/>
                          <a:latin typeface="Times New Roman Cyr" panose="02020603050405020304" pitchFamily="18" charset="0"/>
                        </a:rPr>
                        <a:t>44 854,76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36195" marR="36195" indent="450215" algn="l">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43 916,60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36195" marR="36195" indent="450215" algn="l">
                        <a:spcAft>
                          <a:spcPts val="0"/>
                        </a:spcAft>
                      </a:pPr>
                      <a:r>
                        <a:rPr lang="ru-RU" sz="1400" b="0">
                          <a:effectLst/>
                          <a:latin typeface="Times New Roman" panose="02020603050405020304" pitchFamily="18" charset="0"/>
                          <a:ea typeface="Calibri" panose="020F0502020204030204" pitchFamily="34" charset="0"/>
                          <a:cs typeface="Times New Roman" panose="02020603050405020304" pitchFamily="18" charset="0"/>
                        </a:rPr>
                        <a:t>59 199,20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36195" marR="36195" indent="450215" algn="l">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43 934,20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 xmlns:a16="http://schemas.microsoft.com/office/drawing/2014/main" val="10016"/>
                  </a:ext>
                </a:extLst>
              </a:tr>
              <a:tr h="242301">
                <a:tc>
                  <a:txBody>
                    <a:bodyPr/>
                    <a:lstStyle/>
                    <a:p>
                      <a:pPr>
                        <a:spcAft>
                          <a:spcPts val="0"/>
                        </a:spcAft>
                      </a:pPr>
                      <a:r>
                        <a:rPr lang="ru-RU" sz="1400" i="0" dirty="0">
                          <a:effectLst/>
                          <a:latin typeface="Times New Roman" panose="02020603050405020304" pitchFamily="18" charset="0"/>
                          <a:ea typeface="Times New Roman" panose="02020603050405020304" pitchFamily="18" charset="0"/>
                        </a:rPr>
                        <a:t>0707 Молодежная политика и оздоровление детей</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algn="ctr" fontAlgn="ctr"/>
                      <a:r>
                        <a:rPr lang="ru-RU" sz="1400" b="0" i="0" u="none" strike="noStrike" dirty="0">
                          <a:effectLst/>
                          <a:latin typeface="Times New Roman" panose="02020603050405020304" pitchFamily="18" charset="0"/>
                          <a:cs typeface="Times New Roman" panose="02020603050405020304" pitchFamily="18" charset="0"/>
                        </a:rPr>
                        <a:t>3 </a:t>
                      </a:r>
                      <a:r>
                        <a:rPr lang="ru-RU" sz="1400" b="0" i="0" u="none" strike="noStrike" dirty="0" smtClean="0">
                          <a:effectLst/>
                          <a:latin typeface="Times New Roman" panose="02020603050405020304" pitchFamily="18" charset="0"/>
                          <a:cs typeface="Times New Roman" panose="02020603050405020304" pitchFamily="18" charset="0"/>
                        </a:rPr>
                        <a:t>403,17</a:t>
                      </a:r>
                      <a:endParaRPr lang="ru-RU" sz="14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algn="ctr" fontAlgn="b"/>
                      <a:r>
                        <a:rPr lang="ru-RU" sz="1400" b="0" i="0" u="none" strike="noStrike" dirty="0">
                          <a:effectLst/>
                          <a:latin typeface="Times New Roman Cyr" panose="02020603050405020304" pitchFamily="18" charset="0"/>
                        </a:rPr>
                        <a:t>3 448,36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36195" marR="36195" indent="450215" algn="l">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3 811,00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36195" marR="36195" indent="450215" algn="l">
                        <a:spcAft>
                          <a:spcPts val="0"/>
                        </a:spcAft>
                      </a:pPr>
                      <a:r>
                        <a:rPr lang="ru-RU" sz="1400" b="0">
                          <a:effectLst/>
                          <a:latin typeface="Times New Roman" panose="02020603050405020304" pitchFamily="18" charset="0"/>
                          <a:ea typeface="Calibri" panose="020F0502020204030204" pitchFamily="34" charset="0"/>
                          <a:cs typeface="Times New Roman" panose="02020603050405020304" pitchFamily="18" charset="0"/>
                        </a:rPr>
                        <a:t>3 811,00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36195" marR="36195" indent="450215" algn="l">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3 811,00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 xmlns:a16="http://schemas.microsoft.com/office/drawing/2014/main" val="10017"/>
                  </a:ext>
                </a:extLst>
              </a:tr>
              <a:tr h="24230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a:ln>
                            <a:noFill/>
                          </a:ln>
                          <a:solidFill>
                            <a:schemeClr val="tx1"/>
                          </a:solidFill>
                          <a:effectLst/>
                          <a:latin typeface="Times New Roman" pitchFamily="18" charset="0"/>
                          <a:cs typeface="Times New Roman" pitchFamily="18" charset="0"/>
                        </a:rPr>
                        <a:t>0709 Другие вопросы в области образования</a:t>
                      </a:r>
                    </a:p>
                  </a:txBody>
                  <a:tcPr marL="21554" marR="21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algn="ctr" fontAlgn="ctr"/>
                      <a:r>
                        <a:rPr lang="ru-RU" sz="1400" b="0" i="0" u="none" strike="noStrike" dirty="0">
                          <a:effectLst/>
                          <a:latin typeface="Times New Roman" panose="02020603050405020304" pitchFamily="18" charset="0"/>
                          <a:cs typeface="Times New Roman" panose="02020603050405020304" pitchFamily="18" charset="0"/>
                        </a:rPr>
                        <a:t>20 </a:t>
                      </a:r>
                      <a:r>
                        <a:rPr lang="ru-RU" sz="1400" b="0" i="0" u="none" strike="noStrike" dirty="0" smtClean="0">
                          <a:effectLst/>
                          <a:latin typeface="Times New Roman" panose="02020603050405020304" pitchFamily="18" charset="0"/>
                          <a:cs typeface="Times New Roman" panose="02020603050405020304" pitchFamily="18" charset="0"/>
                        </a:rPr>
                        <a:t>473,43</a:t>
                      </a:r>
                      <a:endParaRPr lang="ru-RU" sz="14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algn="ctr" fontAlgn="b"/>
                      <a:r>
                        <a:rPr lang="ru-RU" sz="1400" b="0" i="0" u="none" strike="noStrike" dirty="0">
                          <a:effectLst/>
                          <a:latin typeface="Times New Roman Cyr" panose="02020603050405020304" pitchFamily="18" charset="0"/>
                        </a:rPr>
                        <a:t>24 234,20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36195" marR="36195" indent="450215" algn="l">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26 662,80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36195" marR="36195" indent="450215" algn="l">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26 663,20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36195" marR="36195" indent="450215" algn="l">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26 663,20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 xmlns:a16="http://schemas.microsoft.com/office/drawing/2014/main" val="10018"/>
                  </a:ext>
                </a:extLst>
              </a:tr>
              <a:tr h="242301">
                <a:tc>
                  <a:txBody>
                    <a:bodyPr/>
                    <a:lstStyle/>
                    <a:p>
                      <a:pPr algn="ctr">
                        <a:spcAft>
                          <a:spcPts val="0"/>
                        </a:spcAft>
                      </a:pPr>
                      <a:r>
                        <a:rPr lang="ru-RU" sz="1400" b="1" i="0" dirty="0">
                          <a:effectLst/>
                          <a:latin typeface="Times New Roman" panose="02020603050405020304" pitchFamily="18" charset="0"/>
                          <a:ea typeface="Times New Roman" panose="02020603050405020304" pitchFamily="18" charset="0"/>
                        </a:rPr>
                        <a:t>08 Культура, кинематография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algn="ctr" fontAlgn="ctr"/>
                      <a:r>
                        <a:rPr lang="ru-RU" sz="1400" b="0" i="0" u="none" strike="noStrike" dirty="0">
                          <a:effectLst/>
                          <a:latin typeface="Times New Roman" panose="02020603050405020304" pitchFamily="18" charset="0"/>
                          <a:cs typeface="Times New Roman" panose="02020603050405020304" pitchFamily="18" charset="0"/>
                        </a:rPr>
                        <a:t>89 </a:t>
                      </a:r>
                      <a:r>
                        <a:rPr lang="ru-RU" sz="1400" b="0" i="0" u="none" strike="noStrike" dirty="0" smtClean="0">
                          <a:effectLst/>
                          <a:latin typeface="Times New Roman" panose="02020603050405020304" pitchFamily="18" charset="0"/>
                          <a:cs typeface="Times New Roman" panose="02020603050405020304" pitchFamily="18" charset="0"/>
                        </a:rPr>
                        <a:t>061,42</a:t>
                      </a:r>
                      <a:endParaRPr lang="ru-RU" sz="14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algn="ctr" fontAlgn="b"/>
                      <a:r>
                        <a:rPr lang="ru-RU" sz="1400" b="0" i="0" u="none" strike="noStrike" dirty="0">
                          <a:effectLst/>
                          <a:latin typeface="Times New Roman Cyr" panose="02020603050405020304" pitchFamily="18" charset="0"/>
                        </a:rPr>
                        <a:t>104 383,62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36195" marR="36195" indent="450215" algn="l">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93 761,45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36195" marR="36195" indent="450215" algn="l">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94 388,19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36195" marR="36195" indent="450215" algn="l">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94 739,34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 xmlns:a16="http://schemas.microsoft.com/office/drawing/2014/main" val="10019"/>
                  </a:ext>
                </a:extLst>
              </a:tr>
              <a:tr h="242301">
                <a:tc>
                  <a:txBody>
                    <a:bodyPr/>
                    <a:lstStyle/>
                    <a:p>
                      <a:pPr>
                        <a:spcAft>
                          <a:spcPts val="0"/>
                        </a:spcAft>
                      </a:pPr>
                      <a:r>
                        <a:rPr lang="ru-RU" sz="1400" i="0" dirty="0">
                          <a:effectLst/>
                          <a:latin typeface="Times New Roman" panose="02020603050405020304" pitchFamily="18" charset="0"/>
                          <a:ea typeface="Times New Roman" panose="02020603050405020304" pitchFamily="18" charset="0"/>
                        </a:rPr>
                        <a:t>0801 Культура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algn="ctr" fontAlgn="ctr"/>
                      <a:r>
                        <a:rPr lang="ru-RU" sz="1400" b="0" i="0" u="none" strike="noStrike" dirty="0">
                          <a:effectLst/>
                          <a:latin typeface="Times New Roman" panose="02020603050405020304" pitchFamily="18" charset="0"/>
                          <a:cs typeface="Times New Roman" panose="02020603050405020304" pitchFamily="18" charset="0"/>
                        </a:rPr>
                        <a:t>85 </a:t>
                      </a:r>
                      <a:r>
                        <a:rPr lang="ru-RU" sz="1400" b="0" i="0" u="none" strike="noStrike" dirty="0" smtClean="0">
                          <a:effectLst/>
                          <a:latin typeface="Times New Roman" panose="02020603050405020304" pitchFamily="18" charset="0"/>
                          <a:cs typeface="Times New Roman" panose="02020603050405020304" pitchFamily="18" charset="0"/>
                        </a:rPr>
                        <a:t>480,94</a:t>
                      </a:r>
                      <a:endParaRPr lang="ru-RU" sz="14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algn="ctr" fontAlgn="b"/>
                      <a:r>
                        <a:rPr lang="ru-RU" sz="1400" b="0" i="0" u="none" strike="noStrike" dirty="0">
                          <a:effectLst/>
                          <a:latin typeface="Times New Roman Cyr" panose="02020603050405020304" pitchFamily="18" charset="0"/>
                        </a:rPr>
                        <a:t>100 690,32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36195" marR="36195" indent="450215" algn="l">
                        <a:spcAft>
                          <a:spcPts val="0"/>
                        </a:spcAft>
                      </a:pPr>
                      <a:r>
                        <a:rPr lang="ru-RU" sz="1400" b="0">
                          <a:effectLst/>
                          <a:latin typeface="Times New Roman" panose="02020603050405020304" pitchFamily="18" charset="0"/>
                          <a:ea typeface="Calibri" panose="020F0502020204030204" pitchFamily="34" charset="0"/>
                          <a:cs typeface="Times New Roman" panose="02020603050405020304" pitchFamily="18" charset="0"/>
                        </a:rPr>
                        <a:t>91 007,85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36195" marR="36195" indent="450215" algn="l">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91 534,59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36195" marR="36195" indent="450215" algn="l">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91 885,74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 xmlns:a16="http://schemas.microsoft.com/office/drawing/2014/main" val="10020"/>
                  </a:ext>
                </a:extLst>
              </a:tr>
              <a:tr h="549744">
                <a:tc>
                  <a:txBody>
                    <a:bodyPr/>
                    <a:lstStyle/>
                    <a:p>
                      <a:pPr>
                        <a:spcAft>
                          <a:spcPts val="0"/>
                        </a:spcAft>
                      </a:pPr>
                      <a:r>
                        <a:rPr lang="ru-RU" sz="1400" i="0" dirty="0">
                          <a:effectLst/>
                          <a:latin typeface="Times New Roman" panose="02020603050405020304" pitchFamily="18" charset="0"/>
                          <a:ea typeface="Times New Roman" panose="02020603050405020304" pitchFamily="18" charset="0"/>
                        </a:rPr>
                        <a:t>0804 Другие вопросы в области культуры, кинематографии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algn="ctr" fontAlgn="ctr"/>
                      <a:r>
                        <a:rPr lang="ru-RU" sz="1400" b="0" i="0" u="none" strike="noStrike" dirty="0">
                          <a:effectLst/>
                          <a:latin typeface="Times New Roman" panose="02020603050405020304" pitchFamily="18" charset="0"/>
                          <a:cs typeface="Times New Roman" panose="02020603050405020304" pitchFamily="18" charset="0"/>
                        </a:rPr>
                        <a:t>3 </a:t>
                      </a:r>
                      <a:r>
                        <a:rPr lang="ru-RU" sz="1400" b="0" i="0" u="none" strike="noStrike" dirty="0" smtClean="0">
                          <a:effectLst/>
                          <a:latin typeface="Times New Roman" panose="02020603050405020304" pitchFamily="18" charset="0"/>
                          <a:cs typeface="Times New Roman" panose="02020603050405020304" pitchFamily="18" charset="0"/>
                        </a:rPr>
                        <a:t>580,48</a:t>
                      </a:r>
                      <a:endParaRPr lang="ru-RU" sz="14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algn="ctr" fontAlgn="b"/>
                      <a:r>
                        <a:rPr lang="ru-RU" sz="1400" b="0" i="0" u="none" strike="noStrike" dirty="0">
                          <a:effectLst/>
                          <a:latin typeface="Times New Roman Cyr" panose="02020603050405020304" pitchFamily="18" charset="0"/>
                        </a:rPr>
                        <a:t>3 693,30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36195" marR="36195" indent="450215" algn="l">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2 753,60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36195" marR="36195" indent="450215" algn="l">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2 853,60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36195" marR="36195" indent="450215" algn="l">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2 853,60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 xmlns:a16="http://schemas.microsoft.com/office/drawing/2014/main" val="10021"/>
                  </a:ext>
                </a:extLst>
              </a:tr>
              <a:tr h="54974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a:ln>
                            <a:noFill/>
                          </a:ln>
                          <a:solidFill>
                            <a:schemeClr val="tx1"/>
                          </a:solidFill>
                          <a:effectLst/>
                          <a:latin typeface="Times New Roman" pitchFamily="18" charset="0"/>
                          <a:cs typeface="Times New Roman" pitchFamily="18" charset="0"/>
                        </a:rPr>
                        <a:t>09.Здравоохранение</a:t>
                      </a:r>
                    </a:p>
                  </a:txBody>
                  <a:tcPr marL="46277" marR="4627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algn="ctr" fontAlgn="ctr"/>
                      <a:r>
                        <a:rPr lang="ru-RU" sz="1400" b="0" i="0" u="none" strike="noStrike" dirty="0">
                          <a:effectLst/>
                          <a:latin typeface="Times New Roman" panose="02020603050405020304" pitchFamily="18" charset="0"/>
                          <a:cs typeface="Times New Roman" panose="02020603050405020304" pitchFamily="18" charset="0"/>
                        </a:rPr>
                        <a:t>1 </a:t>
                      </a:r>
                      <a:r>
                        <a:rPr lang="ru-RU" sz="1400" b="0" i="0" u="none" strike="noStrike" dirty="0" smtClean="0">
                          <a:effectLst/>
                          <a:latin typeface="Times New Roman" panose="02020603050405020304" pitchFamily="18" charset="0"/>
                          <a:cs typeface="Times New Roman" panose="02020603050405020304" pitchFamily="18" charset="0"/>
                        </a:rPr>
                        <a:t>640,063</a:t>
                      </a:r>
                      <a:endParaRPr lang="ru-RU" sz="14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r>
                        <a:rPr lang="ru-RU" sz="1400" b="0" dirty="0" smtClean="0">
                          <a:latin typeface="Times New Roman" panose="02020603050405020304" pitchFamily="18" charset="0"/>
                          <a:cs typeface="Times New Roman" panose="02020603050405020304" pitchFamily="18" charset="0"/>
                        </a:rPr>
                        <a:t>0</a:t>
                      </a:r>
                      <a:endParaRPr lang="ru-RU" sz="1400" b="0" dirty="0">
                        <a:latin typeface="Times New Roman" panose="02020603050405020304" pitchFamily="18" charset="0"/>
                        <a:cs typeface="Times New Roman" panose="02020603050405020304" pitchFamily="18" charset="0"/>
                      </a:endParaRPr>
                    </a:p>
                  </a:txBody>
                  <a:tcPr marL="21554" marR="21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36195" marR="36195" indent="450215" algn="l">
                        <a:spcAft>
                          <a:spcPts val="0"/>
                        </a:spcAft>
                      </a:pPr>
                      <a:r>
                        <a:rPr lang="ru-RU" sz="1400" b="0" dirty="0" smtClean="0">
                          <a:effectLst/>
                          <a:latin typeface="Times New Roman" panose="02020603050405020304" pitchFamily="18" charset="0"/>
                          <a:ea typeface="Calibri" panose="020F0502020204030204" pitchFamily="34" charset="0"/>
                          <a:cs typeface="Times New Roman" panose="02020603050405020304" pitchFamily="18" charset="0"/>
                        </a:rPr>
                        <a:t>0</a:t>
                      </a:r>
                      <a:endParaRPr lang="ru-RU"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36195" marR="36195" indent="450215" algn="l">
                        <a:spcAft>
                          <a:spcPts val="0"/>
                        </a:spcAft>
                      </a:pPr>
                      <a:r>
                        <a:rPr lang="ru-RU" sz="1400" b="0" dirty="0" smtClean="0">
                          <a:effectLst/>
                          <a:latin typeface="Times New Roman" panose="02020603050405020304" pitchFamily="18" charset="0"/>
                          <a:ea typeface="Calibri" panose="020F0502020204030204" pitchFamily="34" charset="0"/>
                          <a:cs typeface="Times New Roman" panose="02020603050405020304" pitchFamily="18" charset="0"/>
                        </a:rPr>
                        <a:t>0</a:t>
                      </a:r>
                      <a:endParaRPr lang="ru-RU"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36195" marR="36195" indent="450215" algn="l">
                        <a:spcAft>
                          <a:spcPts val="0"/>
                        </a:spcAft>
                      </a:pPr>
                      <a:r>
                        <a:rPr lang="ru-RU" sz="1400" b="0" dirty="0" smtClean="0">
                          <a:effectLst/>
                          <a:latin typeface="Times New Roman" panose="02020603050405020304" pitchFamily="18" charset="0"/>
                          <a:ea typeface="Calibri" panose="020F0502020204030204" pitchFamily="34" charset="0"/>
                          <a:cs typeface="Times New Roman" panose="02020603050405020304" pitchFamily="18" charset="0"/>
                        </a:rPr>
                        <a:t>0</a:t>
                      </a:r>
                      <a:endParaRPr lang="ru-RU"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r>
              <a:tr h="54974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a:ln>
                            <a:noFill/>
                          </a:ln>
                          <a:solidFill>
                            <a:schemeClr val="tx1"/>
                          </a:solidFill>
                          <a:effectLst/>
                          <a:latin typeface="Times New Roman" pitchFamily="18" charset="0"/>
                          <a:cs typeface="Times New Roman" pitchFamily="18" charset="0"/>
                        </a:rPr>
                        <a:t>0909 Другие вопросы в области здравоохранения</a:t>
                      </a:r>
                    </a:p>
                  </a:txBody>
                  <a:tcPr marL="46277" marR="4627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algn="ctr" fontAlgn="ctr"/>
                      <a:r>
                        <a:rPr lang="ru-RU" sz="1400" b="0" i="0" u="none" strike="noStrike" dirty="0">
                          <a:effectLst/>
                          <a:latin typeface="Times New Roman" panose="02020603050405020304" pitchFamily="18" charset="0"/>
                          <a:cs typeface="Times New Roman" panose="02020603050405020304" pitchFamily="18" charset="0"/>
                        </a:rPr>
                        <a:t>1 </a:t>
                      </a:r>
                      <a:r>
                        <a:rPr lang="ru-RU" sz="1400" b="0" i="0" u="none" strike="noStrike" dirty="0" smtClean="0">
                          <a:effectLst/>
                          <a:latin typeface="Times New Roman" panose="02020603050405020304" pitchFamily="18" charset="0"/>
                          <a:cs typeface="Times New Roman" panose="02020603050405020304" pitchFamily="18" charset="0"/>
                        </a:rPr>
                        <a:t>640,063</a:t>
                      </a:r>
                      <a:endParaRPr lang="ru-RU" sz="14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r>
                        <a:rPr lang="ru-RU" sz="1400" b="0" dirty="0" smtClean="0">
                          <a:latin typeface="Times New Roman" panose="02020603050405020304" pitchFamily="18" charset="0"/>
                          <a:cs typeface="Times New Roman" panose="02020603050405020304" pitchFamily="18" charset="0"/>
                        </a:rPr>
                        <a:t>0</a:t>
                      </a:r>
                      <a:endParaRPr lang="ru-RU" sz="1400" b="0" dirty="0">
                        <a:latin typeface="Times New Roman" panose="02020603050405020304" pitchFamily="18" charset="0"/>
                        <a:cs typeface="Times New Roman" panose="02020603050405020304" pitchFamily="18" charset="0"/>
                      </a:endParaRPr>
                    </a:p>
                  </a:txBody>
                  <a:tcPr marL="21554" marR="21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36195" marR="36195" indent="450215" algn="l">
                        <a:spcAft>
                          <a:spcPts val="0"/>
                        </a:spcAft>
                      </a:pPr>
                      <a:r>
                        <a:rPr lang="ru-RU" sz="1400" b="0" dirty="0" smtClean="0">
                          <a:effectLst/>
                          <a:latin typeface="Times New Roman" panose="02020603050405020304" pitchFamily="18" charset="0"/>
                          <a:ea typeface="Calibri" panose="020F0502020204030204" pitchFamily="34" charset="0"/>
                          <a:cs typeface="Times New Roman" panose="02020603050405020304" pitchFamily="18" charset="0"/>
                        </a:rPr>
                        <a:t>0</a:t>
                      </a:r>
                      <a:endParaRPr lang="ru-RU"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36195" marR="36195" indent="450215" algn="l">
                        <a:spcAft>
                          <a:spcPts val="0"/>
                        </a:spcAft>
                      </a:pPr>
                      <a:r>
                        <a:rPr lang="ru-RU" sz="1400" b="0" dirty="0" smtClean="0">
                          <a:effectLst/>
                          <a:latin typeface="Times New Roman" panose="02020603050405020304" pitchFamily="18" charset="0"/>
                          <a:ea typeface="Calibri" panose="020F0502020204030204" pitchFamily="34" charset="0"/>
                          <a:cs typeface="Times New Roman" panose="02020603050405020304" pitchFamily="18" charset="0"/>
                        </a:rPr>
                        <a:t>0</a:t>
                      </a:r>
                      <a:endParaRPr lang="ru-RU"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36195" marR="36195" indent="450215" algn="l">
                        <a:spcAft>
                          <a:spcPts val="0"/>
                        </a:spcAft>
                      </a:pPr>
                      <a:r>
                        <a:rPr lang="ru-RU" sz="1400" b="0" dirty="0" smtClean="0">
                          <a:effectLst/>
                          <a:latin typeface="Times New Roman" panose="02020603050405020304" pitchFamily="18" charset="0"/>
                          <a:ea typeface="Calibri" panose="020F0502020204030204" pitchFamily="34" charset="0"/>
                          <a:cs typeface="Times New Roman" panose="02020603050405020304" pitchFamily="18" charset="0"/>
                        </a:rPr>
                        <a:t>0</a:t>
                      </a:r>
                      <a:endParaRPr lang="ru-RU"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r>
            </a:tbl>
          </a:graphicData>
        </a:graphic>
      </p:graphicFrame>
    </p:spTree>
    <p:extLst>
      <p:ext uri="{BB962C8B-B14F-4D97-AF65-F5344CB8AC3E}">
        <p14:creationId xmlns:p14="http://schemas.microsoft.com/office/powerpoint/2010/main" val="345413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graphicFrame>
        <p:nvGraphicFramePr>
          <p:cNvPr id="185588" name="Group 244"/>
          <p:cNvGraphicFramePr>
            <a:graphicFrameLocks noGrp="1"/>
          </p:cNvGraphicFramePr>
          <p:nvPr>
            <p:extLst>
              <p:ext uri="{D42A27DB-BD31-4B8C-83A1-F6EECF244321}">
                <p14:modId xmlns:p14="http://schemas.microsoft.com/office/powerpoint/2010/main" val="3179722570"/>
              </p:ext>
            </p:extLst>
          </p:nvPr>
        </p:nvGraphicFramePr>
        <p:xfrm>
          <a:off x="329184" y="316991"/>
          <a:ext cx="11716513" cy="6400521"/>
        </p:xfrm>
        <a:graphic>
          <a:graphicData uri="http://schemas.openxmlformats.org/drawingml/2006/table">
            <a:tbl>
              <a:tblPr/>
              <a:tblGrid>
                <a:gridCol w="4138369">
                  <a:extLst>
                    <a:ext uri="{9D8B030D-6E8A-4147-A177-3AD203B41FA5}">
                      <a16:colId xmlns="" xmlns:a16="http://schemas.microsoft.com/office/drawing/2014/main" val="20000"/>
                    </a:ext>
                  </a:extLst>
                </a:gridCol>
                <a:gridCol w="1205850">
                  <a:extLst>
                    <a:ext uri="{9D8B030D-6E8A-4147-A177-3AD203B41FA5}">
                      <a16:colId xmlns="" xmlns:a16="http://schemas.microsoft.com/office/drawing/2014/main" val="20001"/>
                    </a:ext>
                  </a:extLst>
                </a:gridCol>
                <a:gridCol w="1202885">
                  <a:extLst>
                    <a:ext uri="{9D8B030D-6E8A-4147-A177-3AD203B41FA5}">
                      <a16:colId xmlns="" xmlns:a16="http://schemas.microsoft.com/office/drawing/2014/main" val="20002"/>
                    </a:ext>
                  </a:extLst>
                </a:gridCol>
                <a:gridCol w="1682496">
                  <a:extLst>
                    <a:ext uri="{9D8B030D-6E8A-4147-A177-3AD203B41FA5}">
                      <a16:colId xmlns="" xmlns:a16="http://schemas.microsoft.com/office/drawing/2014/main" val="20003"/>
                    </a:ext>
                  </a:extLst>
                </a:gridCol>
                <a:gridCol w="1706880">
                  <a:extLst>
                    <a:ext uri="{9D8B030D-6E8A-4147-A177-3AD203B41FA5}">
                      <a16:colId xmlns="" xmlns:a16="http://schemas.microsoft.com/office/drawing/2014/main" val="20004"/>
                    </a:ext>
                  </a:extLst>
                </a:gridCol>
                <a:gridCol w="1780033">
                  <a:extLst>
                    <a:ext uri="{9D8B030D-6E8A-4147-A177-3AD203B41FA5}">
                      <a16:colId xmlns="" xmlns:a16="http://schemas.microsoft.com/office/drawing/2014/main" val="20005"/>
                    </a:ext>
                  </a:extLst>
                </a:gridCol>
              </a:tblGrid>
              <a:tr h="52619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chemeClr val="tx1"/>
                          </a:solidFill>
                          <a:effectLst/>
                          <a:latin typeface="Times New Roman" pitchFamily="18" charset="0"/>
                          <a:cs typeface="Times New Roman" pitchFamily="18" charset="0"/>
                        </a:rPr>
                        <a:t>Расходы по разделам и подразделам</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chemeClr val="tx1"/>
                          </a:solidFill>
                          <a:effectLst/>
                          <a:latin typeface="Times New Roman" pitchFamily="18" charset="0"/>
                          <a:cs typeface="Times New Roman" pitchFamily="18" charset="0"/>
                        </a:rPr>
                        <a:t> </a:t>
                      </a:r>
                    </a:p>
                  </a:txBody>
                  <a:tcPr marL="21554" marR="21554"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chemeClr val="tx1"/>
                          </a:solidFill>
                          <a:effectLst/>
                          <a:latin typeface="Times New Roman" pitchFamily="18" charset="0"/>
                          <a:cs typeface="Times New Roman" pitchFamily="18" charset="0"/>
                        </a:rPr>
                        <a:t> </a:t>
                      </a:r>
                      <a:r>
                        <a:rPr kumimoji="0" lang="ru-RU" sz="1600" b="0" i="0" u="none" strike="noStrike" cap="none" normalizeH="0" baseline="0" dirty="0" smtClean="0">
                          <a:ln>
                            <a:noFill/>
                          </a:ln>
                          <a:solidFill>
                            <a:schemeClr val="tx1"/>
                          </a:solidFill>
                          <a:effectLst/>
                          <a:latin typeface="Times New Roman" pitchFamily="18" charset="0"/>
                          <a:cs typeface="Times New Roman" pitchFamily="18" charset="0"/>
                        </a:rPr>
                        <a:t>2019 отчет</a:t>
                      </a:r>
                      <a:endParaRPr kumimoji="0" lang="ru-RU" sz="1600" b="0" i="0" u="none" strike="noStrike" cap="none" normalizeH="0" baseline="0" dirty="0">
                        <a:ln>
                          <a:noFill/>
                        </a:ln>
                        <a:solidFill>
                          <a:schemeClr val="tx1"/>
                        </a:solidFill>
                        <a:effectLst/>
                        <a:latin typeface="Times New Roman" pitchFamily="18" charset="0"/>
                        <a:cs typeface="Times New Roman" pitchFamily="18" charset="0"/>
                      </a:endParaRPr>
                    </a:p>
                  </a:txBody>
                  <a:tcPr marL="21554" marR="21554"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cs typeface="Times New Roman" pitchFamily="18" charset="0"/>
                        </a:rPr>
                        <a:t>2020 </a:t>
                      </a:r>
                      <a:r>
                        <a:rPr kumimoji="0" lang="ru-RU" sz="1600" b="0" i="0" u="none" strike="noStrike" cap="none" normalizeH="0" baseline="0" dirty="0">
                          <a:ln>
                            <a:noFill/>
                          </a:ln>
                          <a:solidFill>
                            <a:schemeClr val="tx1"/>
                          </a:solidFill>
                          <a:effectLst/>
                          <a:latin typeface="Times New Roman" pitchFamily="18" charset="0"/>
                          <a:cs typeface="Times New Roman" pitchFamily="18" charset="0"/>
                        </a:rPr>
                        <a:t>ожидаемое</a:t>
                      </a:r>
                    </a:p>
                  </a:txBody>
                  <a:tcPr marL="21554" marR="21554"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cs typeface="Times New Roman" pitchFamily="18" charset="0"/>
                        </a:rPr>
                        <a:t>2021</a:t>
                      </a:r>
                      <a:endParaRPr kumimoji="0" lang="ru-RU" sz="1600" b="0" i="0" u="none" strike="noStrike" cap="none" normalizeH="0" baseline="0" dirty="0">
                        <a:ln>
                          <a:noFill/>
                        </a:ln>
                        <a:solidFill>
                          <a:schemeClr val="tx1"/>
                        </a:solidFill>
                        <a:effectLst/>
                        <a:latin typeface="Times New Roman" pitchFamily="18" charset="0"/>
                        <a:cs typeface="Times New Roman" pitchFamily="18" charset="0"/>
                      </a:endParaRPr>
                    </a:p>
                  </a:txBody>
                  <a:tcPr marL="21554" marR="21554"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cs typeface="Times New Roman" pitchFamily="18" charset="0"/>
                        </a:rPr>
                        <a:t>2022</a:t>
                      </a:r>
                      <a:endParaRPr kumimoji="0" lang="ru-RU" sz="1600" b="0" i="0" u="none" strike="noStrike" cap="none" normalizeH="0" baseline="0" dirty="0">
                        <a:ln>
                          <a:noFill/>
                        </a:ln>
                        <a:solidFill>
                          <a:schemeClr val="tx1"/>
                        </a:solidFill>
                        <a:effectLst/>
                        <a:latin typeface="Times New Roman" pitchFamily="18" charset="0"/>
                        <a:cs typeface="Times New Roman" pitchFamily="18" charset="0"/>
                      </a:endParaRPr>
                    </a:p>
                  </a:txBody>
                  <a:tcPr marL="21554" marR="21554"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cs typeface="Times New Roman" pitchFamily="18" charset="0"/>
                        </a:rPr>
                        <a:t>2023</a:t>
                      </a:r>
                      <a:endParaRPr kumimoji="0" lang="ru-RU" sz="1600" b="0" i="0" u="none" strike="noStrike" cap="none" normalizeH="0" baseline="0" dirty="0">
                        <a:ln>
                          <a:noFill/>
                        </a:ln>
                        <a:solidFill>
                          <a:schemeClr val="tx1"/>
                        </a:solidFill>
                        <a:effectLst/>
                        <a:latin typeface="Times New Roman" pitchFamily="18" charset="0"/>
                        <a:cs typeface="Times New Roman" pitchFamily="18" charset="0"/>
                      </a:endParaRPr>
                    </a:p>
                  </a:txBody>
                  <a:tcPr marL="21554" marR="21554"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36234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a:ln>
                            <a:noFill/>
                          </a:ln>
                          <a:solidFill>
                            <a:schemeClr val="tx1"/>
                          </a:solidFill>
                          <a:effectLst/>
                          <a:latin typeface="Times New Roman" pitchFamily="18" charset="0"/>
                          <a:cs typeface="Times New Roman" pitchFamily="18" charset="0"/>
                        </a:rPr>
                        <a:t>10.Социальная политика</a:t>
                      </a:r>
                    </a:p>
                  </a:txBody>
                  <a:tcPr marL="46277" marR="4627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ctr"/>
                      <a:r>
                        <a:rPr lang="ru-RU" sz="1400" b="0" i="0" u="none" strike="noStrike" dirty="0">
                          <a:effectLst/>
                          <a:latin typeface="Times New Roman" panose="02020603050405020304" pitchFamily="18" charset="0"/>
                          <a:cs typeface="Times New Roman" panose="02020603050405020304" pitchFamily="18" charset="0"/>
                        </a:rPr>
                        <a:t>51 </a:t>
                      </a:r>
                      <a:r>
                        <a:rPr lang="ru-RU" sz="1400" b="0" i="0" u="none" strike="noStrike" dirty="0" smtClean="0">
                          <a:effectLst/>
                          <a:latin typeface="Times New Roman" panose="02020603050405020304" pitchFamily="18" charset="0"/>
                          <a:cs typeface="Times New Roman" panose="02020603050405020304" pitchFamily="18" charset="0"/>
                        </a:rPr>
                        <a:t>204,05</a:t>
                      </a:r>
                      <a:endParaRPr lang="ru-RU" sz="14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b"/>
                      <a:r>
                        <a:rPr lang="ru-RU" sz="1400" b="0" i="0" u="none" strike="noStrike" dirty="0">
                          <a:effectLst/>
                          <a:latin typeface="Times New Roman Cyr" panose="02020603050405020304" pitchFamily="18" charset="0"/>
                        </a:rPr>
                        <a:t>50 405,00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50 145,60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51 405,60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48 905,20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340372">
                <a:tc>
                  <a:txBody>
                    <a:bodyPr/>
                    <a:lstStyle/>
                    <a:p>
                      <a:pPr>
                        <a:spcAft>
                          <a:spcPts val="0"/>
                        </a:spcAft>
                      </a:pPr>
                      <a:r>
                        <a:rPr lang="ru-RU" sz="1400" i="0" dirty="0">
                          <a:effectLst/>
                          <a:latin typeface="Times New Roman" panose="02020603050405020304" pitchFamily="18" charset="0"/>
                          <a:ea typeface="Times New Roman" panose="02020603050405020304" pitchFamily="18" charset="0"/>
                        </a:rPr>
                        <a:t>1001 Пенсионное обеспечение</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ctr"/>
                      <a:r>
                        <a:rPr lang="ru-RU" sz="1400" b="0" i="0" u="none" strike="noStrike" dirty="0">
                          <a:effectLst/>
                          <a:latin typeface="Times New Roman" panose="02020603050405020304" pitchFamily="18" charset="0"/>
                          <a:cs typeface="Times New Roman" panose="02020603050405020304" pitchFamily="18" charset="0"/>
                        </a:rPr>
                        <a:t>5 </a:t>
                      </a:r>
                      <a:r>
                        <a:rPr lang="ru-RU" sz="1400" b="0" i="0" u="none" strike="noStrike" dirty="0" smtClean="0">
                          <a:effectLst/>
                          <a:latin typeface="Times New Roman" panose="02020603050405020304" pitchFamily="18" charset="0"/>
                          <a:cs typeface="Times New Roman" panose="02020603050405020304" pitchFamily="18" charset="0"/>
                        </a:rPr>
                        <a:t>272,16</a:t>
                      </a:r>
                      <a:endParaRPr lang="ru-RU" sz="14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b"/>
                      <a:r>
                        <a:rPr lang="ru-RU" sz="1400" b="0" i="0" u="none" strike="noStrike" dirty="0">
                          <a:effectLst/>
                          <a:latin typeface="Times New Roman Cyr" panose="02020603050405020304" pitchFamily="18" charset="0"/>
                        </a:rPr>
                        <a:t>5 420,00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a:effectLst/>
                          <a:latin typeface="Times New Roman" panose="02020603050405020304" pitchFamily="18" charset="0"/>
                          <a:ea typeface="Calibri" panose="020F0502020204030204" pitchFamily="34" charset="0"/>
                          <a:cs typeface="Times New Roman" panose="02020603050405020304" pitchFamily="18" charset="0"/>
                        </a:rPr>
                        <a:t>5 700,00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5 700,00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5 700,00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362344">
                <a:tc>
                  <a:txBody>
                    <a:bodyPr/>
                    <a:lstStyle/>
                    <a:p>
                      <a:pPr>
                        <a:spcAft>
                          <a:spcPts val="0"/>
                        </a:spcAft>
                      </a:pPr>
                      <a:r>
                        <a:rPr lang="ru-RU" sz="1400" i="0" dirty="0">
                          <a:effectLst/>
                          <a:latin typeface="Times New Roman" panose="02020603050405020304" pitchFamily="18" charset="0"/>
                          <a:ea typeface="Times New Roman" panose="02020603050405020304" pitchFamily="18" charset="0"/>
                        </a:rPr>
                        <a:t>1003 Социальное обеспечение населения</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ctr"/>
                      <a:r>
                        <a:rPr lang="ru-RU" sz="1400" b="0" i="0" u="none" strike="noStrike" dirty="0">
                          <a:effectLst/>
                          <a:latin typeface="Times New Roman" panose="02020603050405020304" pitchFamily="18" charset="0"/>
                          <a:cs typeface="Times New Roman" panose="02020603050405020304" pitchFamily="18" charset="0"/>
                        </a:rPr>
                        <a:t>34 </a:t>
                      </a:r>
                      <a:r>
                        <a:rPr lang="ru-RU" sz="1400" b="0" i="0" u="none" strike="noStrike" dirty="0" smtClean="0">
                          <a:effectLst/>
                          <a:latin typeface="Times New Roman" panose="02020603050405020304" pitchFamily="18" charset="0"/>
                          <a:cs typeface="Times New Roman" panose="02020603050405020304" pitchFamily="18" charset="0"/>
                        </a:rPr>
                        <a:t>710,70</a:t>
                      </a:r>
                      <a:endParaRPr lang="ru-RU" sz="14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b"/>
                      <a:r>
                        <a:rPr lang="ru-RU" sz="1400" b="0" i="0" u="none" strike="noStrike" dirty="0">
                          <a:effectLst/>
                          <a:latin typeface="Times New Roman Cyr" panose="02020603050405020304" pitchFamily="18" charset="0"/>
                        </a:rPr>
                        <a:t>34 053,00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a:effectLst/>
                          <a:latin typeface="Times New Roman" panose="02020603050405020304" pitchFamily="18" charset="0"/>
                          <a:ea typeface="Calibri" panose="020F0502020204030204" pitchFamily="34" charset="0"/>
                          <a:cs typeface="Times New Roman" panose="02020603050405020304" pitchFamily="18" charset="0"/>
                        </a:rPr>
                        <a:t>34 147,60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a:effectLst/>
                          <a:latin typeface="Times New Roman" panose="02020603050405020304" pitchFamily="18" charset="0"/>
                          <a:ea typeface="Calibri" panose="020F0502020204030204" pitchFamily="34" charset="0"/>
                          <a:cs typeface="Times New Roman" panose="02020603050405020304" pitchFamily="18" charset="0"/>
                        </a:rPr>
                        <a:t>36 877,60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37 318,20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422735">
                <a:tc>
                  <a:txBody>
                    <a:bodyPr/>
                    <a:lstStyle/>
                    <a:p>
                      <a:pPr>
                        <a:spcAft>
                          <a:spcPts val="0"/>
                        </a:spcAft>
                      </a:pPr>
                      <a:r>
                        <a:rPr lang="ru-RU" sz="1400" i="0" dirty="0">
                          <a:effectLst/>
                          <a:latin typeface="Times New Roman" panose="02020603050405020304" pitchFamily="18" charset="0"/>
                          <a:ea typeface="Times New Roman" panose="02020603050405020304" pitchFamily="18" charset="0"/>
                        </a:rPr>
                        <a:t>1004 Охрана семьи и детства</a:t>
                      </a:r>
                    </a:p>
                    <a:p>
                      <a:pPr>
                        <a:spcAft>
                          <a:spcPts val="0"/>
                        </a:spcAft>
                      </a:pPr>
                      <a:r>
                        <a:rPr lang="ru-RU" sz="1400" i="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ctr"/>
                      <a:r>
                        <a:rPr lang="ru-RU" sz="1400" b="0" i="0" u="none" strike="noStrike" dirty="0">
                          <a:effectLst/>
                          <a:latin typeface="Times New Roman" panose="02020603050405020304" pitchFamily="18" charset="0"/>
                          <a:cs typeface="Times New Roman" panose="02020603050405020304" pitchFamily="18" charset="0"/>
                        </a:rPr>
                        <a:t>11 </a:t>
                      </a:r>
                      <a:r>
                        <a:rPr lang="ru-RU" sz="1400" b="0" i="0" u="none" strike="noStrike" dirty="0" smtClean="0">
                          <a:effectLst/>
                          <a:latin typeface="Times New Roman" panose="02020603050405020304" pitchFamily="18" charset="0"/>
                          <a:cs typeface="Times New Roman" panose="02020603050405020304" pitchFamily="18" charset="0"/>
                        </a:rPr>
                        <a:t>221,18</a:t>
                      </a:r>
                      <a:endParaRPr lang="ru-RU" sz="14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b"/>
                      <a:r>
                        <a:rPr lang="ru-RU" sz="1400" b="0" i="0" u="none" strike="noStrike" dirty="0">
                          <a:effectLst/>
                          <a:latin typeface="Times New Roman Cyr" panose="02020603050405020304" pitchFamily="18" charset="0"/>
                        </a:rPr>
                        <a:t>10 932,00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a:effectLst/>
                          <a:latin typeface="Times New Roman" panose="02020603050405020304" pitchFamily="18" charset="0"/>
                          <a:ea typeface="Calibri" panose="020F0502020204030204" pitchFamily="34" charset="0"/>
                          <a:cs typeface="Times New Roman" panose="02020603050405020304" pitchFamily="18" charset="0"/>
                        </a:rPr>
                        <a:t>10 298,00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a:effectLst/>
                          <a:latin typeface="Times New Roman" panose="02020603050405020304" pitchFamily="18" charset="0"/>
                          <a:ea typeface="Calibri" panose="020F0502020204030204" pitchFamily="34" charset="0"/>
                          <a:cs typeface="Times New Roman" panose="02020603050405020304" pitchFamily="18" charset="0"/>
                        </a:rPr>
                        <a:t>8 828,00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5 887,00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36234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a:ln>
                            <a:noFill/>
                          </a:ln>
                          <a:solidFill>
                            <a:schemeClr val="tx1"/>
                          </a:solidFill>
                          <a:effectLst/>
                          <a:latin typeface="Times New Roman" pitchFamily="18" charset="0"/>
                          <a:cs typeface="Times New Roman" pitchFamily="18" charset="0"/>
                        </a:rPr>
                        <a:t>11.Физическая культура и спорт</a:t>
                      </a:r>
                    </a:p>
                  </a:txBody>
                  <a:tcPr marL="46277" marR="4627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ctr"/>
                      <a:r>
                        <a:rPr lang="ru-RU" sz="1400" b="0" i="0" u="none" strike="noStrike" dirty="0">
                          <a:effectLst/>
                          <a:latin typeface="Times New Roman" panose="02020603050405020304" pitchFamily="18" charset="0"/>
                          <a:cs typeface="Times New Roman" panose="02020603050405020304" pitchFamily="18" charset="0"/>
                        </a:rPr>
                        <a:t>112 </a:t>
                      </a:r>
                      <a:r>
                        <a:rPr lang="ru-RU" sz="1400" b="0" i="0" u="none" strike="noStrike" dirty="0" smtClean="0">
                          <a:effectLst/>
                          <a:latin typeface="Times New Roman" panose="02020603050405020304" pitchFamily="18" charset="0"/>
                          <a:cs typeface="Times New Roman" panose="02020603050405020304" pitchFamily="18" charset="0"/>
                        </a:rPr>
                        <a:t>711,61</a:t>
                      </a:r>
                      <a:endParaRPr lang="ru-RU" sz="14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b"/>
                      <a:r>
                        <a:rPr lang="ru-RU" sz="1400" b="0" i="0" u="none" strike="noStrike" dirty="0">
                          <a:effectLst/>
                          <a:latin typeface="Times New Roman Cyr" panose="02020603050405020304" pitchFamily="18" charset="0"/>
                        </a:rPr>
                        <a:t>87 634,61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101 415,50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101 435,50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101 435,50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r h="362344">
                <a:tc>
                  <a:txBody>
                    <a:bodyPr/>
                    <a:lstStyle/>
                    <a:p>
                      <a:pPr>
                        <a:spcAft>
                          <a:spcPts val="0"/>
                        </a:spcAft>
                      </a:pPr>
                      <a:r>
                        <a:rPr lang="ru-RU" sz="1400" i="0" dirty="0">
                          <a:effectLst/>
                          <a:latin typeface="Times New Roman" panose="02020603050405020304" pitchFamily="18" charset="0"/>
                          <a:ea typeface="Times New Roman" panose="02020603050405020304" pitchFamily="18" charset="0"/>
                        </a:rPr>
                        <a:t>1101 Физическая культура</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ctr"/>
                      <a:r>
                        <a:rPr lang="ru-RU" sz="1400" b="0" i="0" u="none" strike="noStrike" dirty="0">
                          <a:effectLst/>
                          <a:latin typeface="Times New Roman" panose="02020603050405020304" pitchFamily="18" charset="0"/>
                          <a:cs typeface="Times New Roman" panose="02020603050405020304" pitchFamily="18" charset="0"/>
                        </a:rPr>
                        <a:t>94 </a:t>
                      </a:r>
                      <a:r>
                        <a:rPr lang="ru-RU" sz="1400" b="0" i="0" u="none" strike="noStrike" dirty="0" smtClean="0">
                          <a:effectLst/>
                          <a:latin typeface="Times New Roman" panose="02020603050405020304" pitchFamily="18" charset="0"/>
                          <a:cs typeface="Times New Roman" panose="02020603050405020304" pitchFamily="18" charset="0"/>
                        </a:rPr>
                        <a:t>040,35</a:t>
                      </a:r>
                      <a:endParaRPr lang="ru-RU" sz="14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b"/>
                      <a:r>
                        <a:rPr lang="ru-RU" sz="1400" b="0" i="0" u="none" strike="noStrike" dirty="0">
                          <a:effectLst/>
                          <a:latin typeface="Times New Roman Cyr" panose="02020603050405020304" pitchFamily="18" charset="0"/>
                        </a:rPr>
                        <a:t>66 209,21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dirty="0" smtClean="0">
                          <a:effectLst/>
                          <a:latin typeface="Times New Roman" panose="02020603050405020304" pitchFamily="18" charset="0"/>
                          <a:ea typeface="Calibri" panose="020F0502020204030204" pitchFamily="34" charset="0"/>
                          <a:cs typeface="Times New Roman" panose="02020603050405020304" pitchFamily="18" charset="0"/>
                        </a:rPr>
                        <a:t>79782,10</a:t>
                      </a:r>
                      <a:endParaRPr lang="ru-RU"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79 782,10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79 782,10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8"/>
                  </a:ext>
                </a:extLst>
              </a:tr>
              <a:tr h="340372">
                <a:tc>
                  <a:txBody>
                    <a:bodyPr/>
                    <a:lstStyle/>
                    <a:p>
                      <a:pPr>
                        <a:spcAft>
                          <a:spcPts val="0"/>
                        </a:spcAft>
                      </a:pPr>
                      <a:r>
                        <a:rPr lang="ru-RU" sz="1400" i="0" dirty="0">
                          <a:effectLst/>
                          <a:latin typeface="Times New Roman" panose="02020603050405020304" pitchFamily="18" charset="0"/>
                          <a:ea typeface="Times New Roman" panose="02020603050405020304" pitchFamily="18" charset="0"/>
                        </a:rPr>
                        <a:t>1102 Массовый спорт</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ctr"/>
                      <a:r>
                        <a:rPr lang="ru-RU" sz="1400" b="0" i="0" u="none" strike="noStrike" dirty="0" smtClean="0">
                          <a:effectLst/>
                          <a:latin typeface="Times New Roman" panose="02020603050405020304" pitchFamily="18" charset="0"/>
                          <a:cs typeface="Times New Roman" panose="02020603050405020304" pitchFamily="18" charset="0"/>
                        </a:rPr>
                        <a:t>495,26</a:t>
                      </a:r>
                      <a:endParaRPr lang="ru-RU" sz="14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b"/>
                      <a:r>
                        <a:rPr lang="ru-RU" sz="1400" b="0" i="0" u="none" strike="noStrike" dirty="0">
                          <a:effectLst/>
                          <a:latin typeface="Times New Roman Cyr" panose="02020603050405020304" pitchFamily="18" charset="0"/>
                        </a:rPr>
                        <a:t>875,00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a:effectLst/>
                          <a:latin typeface="Times New Roman" panose="02020603050405020304" pitchFamily="18" charset="0"/>
                          <a:ea typeface="Calibri" panose="020F0502020204030204" pitchFamily="34" charset="0"/>
                          <a:cs typeface="Times New Roman" panose="02020603050405020304" pitchFamily="18" charset="0"/>
                        </a:rPr>
                        <a:t>1 038,00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1 058,00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1 058,00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9"/>
                  </a:ext>
                </a:extLst>
              </a:tr>
              <a:tr h="362344">
                <a:tc>
                  <a:txBody>
                    <a:bodyPr/>
                    <a:lstStyle/>
                    <a:p>
                      <a:pPr>
                        <a:spcAft>
                          <a:spcPts val="0"/>
                        </a:spcAft>
                      </a:pPr>
                      <a:r>
                        <a:rPr lang="ru-RU" sz="1400" i="0" dirty="0">
                          <a:effectLst/>
                          <a:latin typeface="Times New Roman" panose="02020603050405020304" pitchFamily="18" charset="0"/>
                          <a:ea typeface="Times New Roman" panose="02020603050405020304" pitchFamily="18" charset="0"/>
                        </a:rPr>
                        <a:t>1103 Спорт высших достижений</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ctr"/>
                      <a:r>
                        <a:rPr lang="ru-RU" sz="1400" b="0" i="0" u="none" strike="noStrike" dirty="0">
                          <a:effectLst/>
                          <a:latin typeface="Times New Roman" panose="02020603050405020304" pitchFamily="18" charset="0"/>
                          <a:cs typeface="Times New Roman" panose="02020603050405020304" pitchFamily="18" charset="0"/>
                        </a:rPr>
                        <a:t>15 </a:t>
                      </a:r>
                      <a:r>
                        <a:rPr lang="ru-RU" sz="1400" b="0" i="0" u="none" strike="noStrike" dirty="0" smtClean="0">
                          <a:effectLst/>
                          <a:latin typeface="Times New Roman" panose="02020603050405020304" pitchFamily="18" charset="0"/>
                          <a:cs typeface="Times New Roman" panose="02020603050405020304" pitchFamily="18" charset="0"/>
                        </a:rPr>
                        <a:t>008,50</a:t>
                      </a:r>
                      <a:endParaRPr lang="ru-RU" sz="14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b"/>
                      <a:r>
                        <a:rPr lang="ru-RU" sz="1400" b="0" i="0" u="none" strike="noStrike" dirty="0">
                          <a:effectLst/>
                          <a:latin typeface="Times New Roman Cyr" panose="02020603050405020304" pitchFamily="18" charset="0"/>
                        </a:rPr>
                        <a:t>17 593,90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a:effectLst/>
                          <a:latin typeface="Times New Roman" panose="02020603050405020304" pitchFamily="18" charset="0"/>
                          <a:ea typeface="Calibri" panose="020F0502020204030204" pitchFamily="34" charset="0"/>
                          <a:cs typeface="Times New Roman" panose="02020603050405020304" pitchFamily="18" charset="0"/>
                        </a:rPr>
                        <a:t>18 058,90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18 058,90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18 058,90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0"/>
                  </a:ext>
                </a:extLst>
              </a:tr>
              <a:tr h="719401">
                <a:tc>
                  <a:txBody>
                    <a:bodyPr/>
                    <a:lstStyle/>
                    <a:p>
                      <a:pPr>
                        <a:spcAft>
                          <a:spcPts val="0"/>
                        </a:spcAft>
                      </a:pPr>
                      <a:r>
                        <a:rPr lang="ru-RU" sz="1400" i="0" dirty="0">
                          <a:effectLst/>
                          <a:latin typeface="Times New Roman" panose="02020603050405020304" pitchFamily="18" charset="0"/>
                          <a:ea typeface="Times New Roman" panose="02020603050405020304" pitchFamily="18" charset="0"/>
                        </a:rPr>
                        <a:t>1105 Другие вопросы в области физической культуры и спорта</a:t>
                      </a:r>
                    </a:p>
                    <a:p>
                      <a:pPr>
                        <a:spcAft>
                          <a:spcPts val="0"/>
                        </a:spcAft>
                      </a:pPr>
                      <a:r>
                        <a:rPr lang="ru-RU" sz="1400" i="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ctr"/>
                      <a:r>
                        <a:rPr lang="ru-RU" sz="1400" b="0" i="0" u="none" strike="noStrike" dirty="0">
                          <a:effectLst/>
                          <a:latin typeface="Times New Roman" panose="02020603050405020304" pitchFamily="18" charset="0"/>
                          <a:cs typeface="Times New Roman" panose="02020603050405020304" pitchFamily="18" charset="0"/>
                        </a:rPr>
                        <a:t>3 </a:t>
                      </a:r>
                      <a:r>
                        <a:rPr lang="ru-RU" sz="1400" b="0" i="0" u="none" strike="noStrike" dirty="0" smtClean="0">
                          <a:effectLst/>
                          <a:latin typeface="Times New Roman" panose="02020603050405020304" pitchFamily="18" charset="0"/>
                          <a:cs typeface="Times New Roman" panose="02020603050405020304" pitchFamily="18" charset="0"/>
                        </a:rPr>
                        <a:t>167,49</a:t>
                      </a:r>
                      <a:endParaRPr lang="ru-RU" sz="14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b"/>
                      <a:r>
                        <a:rPr lang="ru-RU" sz="1400" b="0" i="0" u="none" strike="noStrike" dirty="0">
                          <a:effectLst/>
                          <a:latin typeface="Times New Roman Cyr" panose="02020603050405020304" pitchFamily="18" charset="0"/>
                        </a:rPr>
                        <a:t>2 956,50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a:effectLst/>
                          <a:latin typeface="Times New Roman" panose="02020603050405020304" pitchFamily="18" charset="0"/>
                          <a:ea typeface="Calibri" panose="020F0502020204030204" pitchFamily="34" charset="0"/>
                          <a:cs typeface="Times New Roman" panose="02020603050405020304" pitchFamily="18" charset="0"/>
                        </a:rPr>
                        <a:t>2 536,50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2 536,50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2 536,50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1"/>
                  </a:ext>
                </a:extLst>
              </a:tr>
              <a:tr h="41420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a:ln>
                            <a:noFill/>
                          </a:ln>
                          <a:solidFill>
                            <a:schemeClr val="tx1"/>
                          </a:solidFill>
                          <a:effectLst/>
                          <a:latin typeface="Times New Roman" pitchFamily="18" charset="0"/>
                          <a:cs typeface="Times New Roman" pitchFamily="18" charset="0"/>
                        </a:rPr>
                        <a:t>12. Средства массовой информации</a:t>
                      </a:r>
                    </a:p>
                  </a:txBody>
                  <a:tcPr marL="46277" marR="4627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ctr"/>
                      <a:r>
                        <a:rPr lang="ru-RU" sz="1400" b="0" i="0" u="none" strike="noStrike" dirty="0">
                          <a:effectLst/>
                          <a:latin typeface="Times New Roman" panose="02020603050405020304" pitchFamily="18" charset="0"/>
                          <a:cs typeface="Times New Roman" panose="02020603050405020304" pitchFamily="18" charset="0"/>
                        </a:rPr>
                        <a:t>4 </a:t>
                      </a:r>
                      <a:r>
                        <a:rPr lang="ru-RU" sz="1400" b="0" i="0" u="none" strike="noStrike" dirty="0" smtClean="0">
                          <a:effectLst/>
                          <a:latin typeface="Times New Roman" panose="02020603050405020304" pitchFamily="18" charset="0"/>
                          <a:cs typeface="Times New Roman" panose="02020603050405020304" pitchFamily="18" charset="0"/>
                        </a:rPr>
                        <a:t>047,73</a:t>
                      </a:r>
                      <a:endParaRPr lang="ru-RU" sz="14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b"/>
                      <a:r>
                        <a:rPr lang="ru-RU" sz="1400" b="0" i="0" u="none" strike="noStrike" dirty="0">
                          <a:effectLst/>
                          <a:latin typeface="Times New Roman Cyr" panose="02020603050405020304" pitchFamily="18" charset="0"/>
                        </a:rPr>
                        <a:t>6 011,00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a:effectLst/>
                          <a:latin typeface="Times New Roman" panose="02020603050405020304" pitchFamily="18" charset="0"/>
                          <a:ea typeface="Calibri" panose="020F0502020204030204" pitchFamily="34" charset="0"/>
                          <a:cs typeface="Times New Roman" panose="02020603050405020304" pitchFamily="18" charset="0"/>
                        </a:rPr>
                        <a:t>5 491,00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5 491,00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5 491,00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2"/>
                  </a:ext>
                </a:extLst>
              </a:tr>
              <a:tr h="42273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a:ln>
                            <a:noFill/>
                          </a:ln>
                          <a:solidFill>
                            <a:schemeClr val="tx1"/>
                          </a:solidFill>
                          <a:effectLst/>
                          <a:latin typeface="Times New Roman" pitchFamily="18" charset="0"/>
                          <a:cs typeface="Times New Roman" pitchFamily="18" charset="0"/>
                        </a:rPr>
                        <a:t>1204 Другие вопросы в области средств массовой информации</a:t>
                      </a:r>
                    </a:p>
                  </a:txBody>
                  <a:tcPr marL="46277" marR="4627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ctr"/>
                      <a:r>
                        <a:rPr lang="ru-RU" sz="1400" b="0" i="0" u="none" strike="noStrike" dirty="0">
                          <a:effectLst/>
                          <a:latin typeface="Times New Roman" panose="02020603050405020304" pitchFamily="18" charset="0"/>
                          <a:cs typeface="Times New Roman" panose="02020603050405020304" pitchFamily="18" charset="0"/>
                        </a:rPr>
                        <a:t>4 </a:t>
                      </a:r>
                      <a:r>
                        <a:rPr lang="ru-RU" sz="1400" b="0" i="0" u="none" strike="noStrike" dirty="0" smtClean="0">
                          <a:effectLst/>
                          <a:latin typeface="Times New Roman" panose="02020603050405020304" pitchFamily="18" charset="0"/>
                          <a:cs typeface="Times New Roman" panose="02020603050405020304" pitchFamily="18" charset="0"/>
                        </a:rPr>
                        <a:t>047,73</a:t>
                      </a:r>
                      <a:endParaRPr lang="ru-RU" sz="14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b"/>
                      <a:r>
                        <a:rPr lang="ru-RU" sz="1400" b="0" i="0" u="none" strike="noStrike" dirty="0">
                          <a:effectLst/>
                          <a:latin typeface="Times New Roman Cyr" panose="02020603050405020304" pitchFamily="18" charset="0"/>
                        </a:rPr>
                        <a:t>6 011,00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a:effectLst/>
                          <a:latin typeface="Times New Roman" panose="02020603050405020304" pitchFamily="18" charset="0"/>
                          <a:ea typeface="Calibri" panose="020F0502020204030204" pitchFamily="34" charset="0"/>
                          <a:cs typeface="Times New Roman" panose="02020603050405020304" pitchFamily="18" charset="0"/>
                        </a:rPr>
                        <a:t>5 491,00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5 491,00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5 491,00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3"/>
                  </a:ext>
                </a:extLst>
              </a:tr>
              <a:tr h="34037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a:ln>
                            <a:noFill/>
                          </a:ln>
                          <a:solidFill>
                            <a:schemeClr val="tx1"/>
                          </a:solidFill>
                          <a:effectLst/>
                          <a:latin typeface="Times New Roman" pitchFamily="18" charset="0"/>
                          <a:cs typeface="Times New Roman" pitchFamily="18" charset="0"/>
                        </a:rPr>
                        <a:t>13.Обслуживание муниципального долга</a:t>
                      </a:r>
                    </a:p>
                  </a:txBody>
                  <a:tcPr marL="46277" marR="4627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ctr"/>
                      <a:r>
                        <a:rPr lang="ru-RU" sz="1400" b="0" i="0" u="none" strike="noStrike" dirty="0">
                          <a:effectLst/>
                          <a:latin typeface="Times New Roman" panose="02020603050405020304" pitchFamily="18" charset="0"/>
                          <a:cs typeface="Times New Roman" panose="02020603050405020304" pitchFamily="18" charset="0"/>
                        </a:rPr>
                        <a:t>4 </a:t>
                      </a:r>
                      <a:r>
                        <a:rPr lang="ru-RU" sz="1400" b="0" i="0" u="none" strike="noStrike" dirty="0" smtClean="0">
                          <a:effectLst/>
                          <a:latin typeface="Times New Roman" panose="02020603050405020304" pitchFamily="18" charset="0"/>
                          <a:cs typeface="Times New Roman" panose="02020603050405020304" pitchFamily="18" charset="0"/>
                        </a:rPr>
                        <a:t>215,12</a:t>
                      </a:r>
                      <a:endParaRPr lang="ru-RU" sz="14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b"/>
                      <a:r>
                        <a:rPr lang="ru-RU" sz="1400" b="0" i="0" u="none" strike="noStrike" dirty="0">
                          <a:effectLst/>
                          <a:latin typeface="Times New Roman Cyr" panose="02020603050405020304" pitchFamily="18" charset="0"/>
                        </a:rPr>
                        <a:t>4 474,00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a:effectLst/>
                          <a:latin typeface="Times New Roman" panose="02020603050405020304" pitchFamily="18" charset="0"/>
                          <a:ea typeface="Calibri" panose="020F0502020204030204" pitchFamily="34" charset="0"/>
                          <a:cs typeface="Times New Roman" panose="02020603050405020304" pitchFamily="18" charset="0"/>
                        </a:rPr>
                        <a:t>3 621,00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3 364,00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3 364,00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4"/>
                  </a:ext>
                </a:extLst>
              </a:tr>
              <a:tr h="42273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a:ln>
                            <a:noFill/>
                          </a:ln>
                          <a:solidFill>
                            <a:schemeClr val="tx1"/>
                          </a:solidFill>
                          <a:effectLst/>
                          <a:latin typeface="Times New Roman" pitchFamily="18" charset="0"/>
                          <a:cs typeface="Times New Roman" pitchFamily="18" charset="0"/>
                        </a:rPr>
                        <a:t>1301 Обслуживание государственного внутреннего и муниципального долга</a:t>
                      </a:r>
                    </a:p>
                  </a:txBody>
                  <a:tcPr marL="46277" marR="4627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ctr"/>
                      <a:r>
                        <a:rPr lang="ru-RU" sz="1400" b="0" i="0" u="none" strike="noStrike" dirty="0">
                          <a:effectLst/>
                          <a:latin typeface="Times New Roman" panose="02020603050405020304" pitchFamily="18" charset="0"/>
                          <a:cs typeface="Times New Roman" panose="02020603050405020304" pitchFamily="18" charset="0"/>
                        </a:rPr>
                        <a:t>4 </a:t>
                      </a:r>
                      <a:r>
                        <a:rPr lang="ru-RU" sz="1400" b="0" i="0" u="none" strike="noStrike" dirty="0" smtClean="0">
                          <a:effectLst/>
                          <a:latin typeface="Times New Roman" panose="02020603050405020304" pitchFamily="18" charset="0"/>
                          <a:cs typeface="Times New Roman" panose="02020603050405020304" pitchFamily="18" charset="0"/>
                        </a:rPr>
                        <a:t>215,12</a:t>
                      </a:r>
                      <a:endParaRPr lang="ru-RU" sz="14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b"/>
                      <a:r>
                        <a:rPr lang="ru-RU" sz="1400" b="0" i="0" u="none" strike="noStrike" dirty="0">
                          <a:effectLst/>
                          <a:latin typeface="Times New Roman Cyr" panose="02020603050405020304" pitchFamily="18" charset="0"/>
                        </a:rPr>
                        <a:t>4 474,00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3 621,00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a:effectLst/>
                          <a:latin typeface="Times New Roman" panose="02020603050405020304" pitchFamily="18" charset="0"/>
                          <a:ea typeface="Calibri" panose="020F0502020204030204" pitchFamily="34" charset="0"/>
                          <a:cs typeface="Times New Roman" panose="02020603050405020304" pitchFamily="18" charset="0"/>
                        </a:rPr>
                        <a:t>3 364,00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6195" marR="36195" indent="450215" algn="ctr">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3 364,00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5"/>
                  </a:ext>
                </a:extLst>
              </a:tr>
              <a:tr h="302280">
                <a:tc>
                  <a:txBody>
                    <a:bodyPr/>
                    <a:lstStyle/>
                    <a:p>
                      <a:pPr>
                        <a:spcAft>
                          <a:spcPts val="0"/>
                        </a:spcAft>
                      </a:pPr>
                      <a:r>
                        <a:rPr lang="ru-RU" sz="1400" b="1" i="0" dirty="0">
                          <a:effectLst/>
                          <a:latin typeface="Times New Roman" panose="02020603050405020304" pitchFamily="18" charset="0"/>
                          <a:ea typeface="Times New Roman" panose="02020603050405020304" pitchFamily="18" charset="0"/>
                        </a:rPr>
                        <a:t>Условно утвержденные расходы</a:t>
                      </a:r>
                      <a:endParaRPr lang="ru-RU" sz="1400" i="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ru-RU" sz="1400" b="0" dirty="0" smtClean="0">
                          <a:latin typeface="Times New Roman" panose="02020603050405020304" pitchFamily="18" charset="0"/>
                          <a:cs typeface="Times New Roman" panose="02020603050405020304" pitchFamily="18" charset="0"/>
                        </a:rPr>
                        <a:t>0</a:t>
                      </a:r>
                      <a:endParaRPr lang="ru-RU" sz="1400" b="0" dirty="0">
                        <a:latin typeface="Times New Roman" panose="02020603050405020304" pitchFamily="18" charset="0"/>
                        <a:cs typeface="Times New Roman" panose="02020603050405020304" pitchFamily="18" charset="0"/>
                      </a:endParaRPr>
                    </a:p>
                  </a:txBody>
                  <a:tcPr marL="46277" marR="4627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ru-RU" sz="1400" b="0" dirty="0">
                        <a:latin typeface="Times New Roman" panose="02020603050405020304" pitchFamily="18" charset="0"/>
                        <a:cs typeface="Times New Roman" panose="02020603050405020304" pitchFamily="18" charset="0"/>
                      </a:endParaRPr>
                    </a:p>
                  </a:txBody>
                  <a:tcPr marL="46277" marR="4627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6195" marR="36195" indent="450215" algn="l">
                        <a:spcAft>
                          <a:spcPts val="0"/>
                        </a:spcAft>
                      </a:pPr>
                      <a:r>
                        <a:rPr lang="ru-RU" sz="1400" b="0">
                          <a:effectLst/>
                          <a:latin typeface="Times New Roman" panose="02020603050405020304" pitchFamily="18" charset="0"/>
                          <a:ea typeface="Calibri" panose="020F0502020204030204" pitchFamily="34" charset="0"/>
                          <a:cs typeface="Times New Roman" panose="02020603050405020304" pitchFamily="18" charset="0"/>
                        </a:rPr>
                        <a:t>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6195" marR="36195" indent="450215" algn="just">
                        <a:spcAft>
                          <a:spcPts val="0"/>
                        </a:spcAft>
                      </a:pPr>
                      <a:r>
                        <a:rPr lang="ru-RU" sz="1400" b="0">
                          <a:effectLst/>
                          <a:latin typeface="Times New Roman" panose="02020603050405020304" pitchFamily="18" charset="0"/>
                          <a:ea typeface="Calibri" panose="020F0502020204030204" pitchFamily="34" charset="0"/>
                          <a:cs typeface="Times New Roman" panose="02020603050405020304" pitchFamily="18" charset="0"/>
                        </a:rPr>
                        <a:t>24 764,00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6195" marR="36195" indent="450215" algn="just">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50 345,00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6"/>
                  </a:ext>
                </a:extLst>
              </a:tr>
              <a:tr h="325448">
                <a:tc>
                  <a:txBody>
                    <a:bodyPr/>
                    <a:lstStyle/>
                    <a:p>
                      <a:pPr>
                        <a:spcAft>
                          <a:spcPts val="0"/>
                        </a:spcAft>
                      </a:pPr>
                      <a:r>
                        <a:rPr lang="ru-RU" sz="1400" b="1" i="0" dirty="0">
                          <a:effectLst/>
                          <a:latin typeface="Times New Roman" panose="02020603050405020304" pitchFamily="18" charset="0"/>
                          <a:ea typeface="Times New Roman" panose="02020603050405020304" pitchFamily="18" charset="0"/>
                        </a:rPr>
                        <a:t>ИТОГО РАСХОДОВ</a:t>
                      </a:r>
                      <a:endParaRPr lang="ru-RU" sz="1400" i="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ctr"/>
                      <a:r>
                        <a:rPr lang="ru-RU" sz="1400" b="0" i="0" u="none" strike="noStrike" dirty="0">
                          <a:effectLst/>
                          <a:latin typeface="Times New Roman" panose="02020603050405020304" pitchFamily="18" charset="0"/>
                          <a:cs typeface="Times New Roman" panose="02020603050405020304" pitchFamily="18" charset="0"/>
                        </a:rPr>
                        <a:t>1 642 </a:t>
                      </a:r>
                      <a:r>
                        <a:rPr lang="ru-RU" sz="1400" b="0" i="0" u="none" strike="noStrike" dirty="0" smtClean="0">
                          <a:effectLst/>
                          <a:latin typeface="Times New Roman" panose="02020603050405020304" pitchFamily="18" charset="0"/>
                          <a:cs typeface="Times New Roman" panose="02020603050405020304" pitchFamily="18" charset="0"/>
                        </a:rPr>
                        <a:t>533,03</a:t>
                      </a:r>
                      <a:endParaRPr lang="ru-RU" sz="14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b"/>
                      <a:r>
                        <a:rPr lang="ru-RU" sz="1400" b="0" i="0" u="none" strike="noStrike" dirty="0">
                          <a:effectLst/>
                          <a:latin typeface="Times New Roman Cyr" panose="02020603050405020304" pitchFamily="18" charset="0"/>
                        </a:rPr>
                        <a:t>1 823 433,18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6195" marR="36195" indent="450215" algn="l">
                        <a:spcAft>
                          <a:spcPts val="0"/>
                        </a:spcAft>
                      </a:pPr>
                      <a:r>
                        <a:rPr lang="ru-RU" sz="1400" b="0">
                          <a:effectLst/>
                          <a:latin typeface="Times New Roman" panose="02020603050405020304" pitchFamily="18" charset="0"/>
                          <a:ea typeface="Calibri" panose="020F0502020204030204" pitchFamily="34" charset="0"/>
                          <a:cs typeface="Times New Roman" panose="02020603050405020304" pitchFamily="18" charset="0"/>
                        </a:rPr>
                        <a:t>1 638 471,64</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6195" marR="36195" indent="450215" algn="l">
                        <a:spcAft>
                          <a:spcPts val="0"/>
                        </a:spcAft>
                      </a:pPr>
                      <a:r>
                        <a:rPr lang="ru-RU" sz="1400" b="0">
                          <a:effectLst/>
                          <a:latin typeface="Times New Roman" panose="02020603050405020304" pitchFamily="18" charset="0"/>
                          <a:ea typeface="Calibri" panose="020F0502020204030204" pitchFamily="34" charset="0"/>
                          <a:cs typeface="Times New Roman" panose="02020603050405020304" pitchFamily="18" charset="0"/>
                        </a:rPr>
                        <a:t>1 681 740,17</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6195" marR="36195" indent="450215" algn="l">
                        <a:spcAft>
                          <a:spcPts val="0"/>
                        </a:spcAft>
                      </a:pPr>
                      <a:r>
                        <a:rPr lang="ru-RU" sz="1400" b="0" dirty="0">
                          <a:effectLst/>
                          <a:latin typeface="Times New Roman" panose="02020603050405020304" pitchFamily="18" charset="0"/>
                          <a:ea typeface="Calibri" panose="020F0502020204030204" pitchFamily="34" charset="0"/>
                          <a:cs typeface="Times New Roman" panose="02020603050405020304" pitchFamily="18" charset="0"/>
                        </a:rPr>
                        <a:t>1 472 348,04</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7"/>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11936" y="0"/>
            <a:ext cx="8262066" cy="1930400"/>
          </a:xfrm>
        </p:spPr>
        <p:txBody>
          <a:bodyPr/>
          <a:lstStyle/>
          <a:p>
            <a:r>
              <a:rPr lang="ru-RU" dirty="0"/>
              <a:t> </a:t>
            </a:r>
          </a:p>
        </p:txBody>
      </p:sp>
      <p:graphicFrame>
        <p:nvGraphicFramePr>
          <p:cNvPr id="4" name="Объект 3"/>
          <p:cNvGraphicFramePr>
            <a:graphicFrameLocks noGrp="1"/>
          </p:cNvGraphicFramePr>
          <p:nvPr>
            <p:ph idx="1"/>
            <p:extLst>
              <p:ext uri="{D42A27DB-BD31-4B8C-83A1-F6EECF244321}">
                <p14:modId xmlns:p14="http://schemas.microsoft.com/office/powerpoint/2010/main" val="391280404"/>
              </p:ext>
            </p:extLst>
          </p:nvPr>
        </p:nvGraphicFramePr>
        <p:xfrm>
          <a:off x="231648" y="219455"/>
          <a:ext cx="11753088" cy="5260590"/>
        </p:xfrm>
        <a:graphic>
          <a:graphicData uri="http://schemas.openxmlformats.org/drawingml/2006/table">
            <a:tbl>
              <a:tblPr firstRow="1" bandRow="1">
                <a:tableStyleId>{5C22544A-7EE6-4342-B048-85BDC9FD1C3A}</a:tableStyleId>
              </a:tblPr>
              <a:tblGrid>
                <a:gridCol w="2133600">
                  <a:extLst>
                    <a:ext uri="{9D8B030D-6E8A-4147-A177-3AD203B41FA5}">
                      <a16:colId xmlns="" xmlns:a16="http://schemas.microsoft.com/office/drawing/2014/main" val="20000"/>
                    </a:ext>
                  </a:extLst>
                </a:gridCol>
                <a:gridCol w="9619488">
                  <a:extLst>
                    <a:ext uri="{9D8B030D-6E8A-4147-A177-3AD203B41FA5}">
                      <a16:colId xmlns="" xmlns:a16="http://schemas.microsoft.com/office/drawing/2014/main" val="20001"/>
                    </a:ext>
                  </a:extLst>
                </a:gridCol>
              </a:tblGrid>
              <a:tr h="627630">
                <a:tc gridSpan="2">
                  <a:txBody>
                    <a:bodyPr/>
                    <a:lstStyle/>
                    <a:p>
                      <a:pPr algn="ctr"/>
                      <a:r>
                        <a:rPr lang="ru-RU" sz="2000" dirty="0">
                          <a:solidFill>
                            <a:schemeClr val="tx1"/>
                          </a:solidFill>
                          <a:latin typeface="Times New Roman" panose="02020603050405020304" pitchFamily="18" charset="0"/>
                          <a:cs typeface="Times New Roman" panose="02020603050405020304" pitchFamily="18" charset="0"/>
                        </a:rPr>
                        <a:t>Основные понятия</a:t>
                      </a:r>
                    </a:p>
                  </a:txBody>
                  <a:tcPr/>
                </a:tc>
                <a:tc hMerge="1">
                  <a:txBody>
                    <a:bodyPr/>
                    <a:lstStyle/>
                    <a:p>
                      <a:endParaRPr lang="ru-RU" dirty="0"/>
                    </a:p>
                  </a:txBody>
                  <a:tcPr/>
                </a:tc>
                <a:extLst>
                  <a:ext uri="{0D108BD9-81ED-4DB2-BD59-A6C34878D82A}">
                    <a16:rowId xmlns="" xmlns:a16="http://schemas.microsoft.com/office/drawing/2014/main" val="10000"/>
                  </a:ext>
                </a:extLst>
              </a:tr>
              <a:tr h="999151">
                <a:tc>
                  <a:txBody>
                    <a:bodyPr/>
                    <a:lstStyle/>
                    <a:p>
                      <a:r>
                        <a:rPr lang="ru-RU" sz="2000" b="1" dirty="0">
                          <a:latin typeface="Times New Roman" panose="02020603050405020304" pitchFamily="18" charset="0"/>
                          <a:cs typeface="Times New Roman" panose="02020603050405020304" pitchFamily="18" charset="0"/>
                        </a:rPr>
                        <a:t> Доходы бюджета </a:t>
                      </a:r>
                    </a:p>
                  </a:txBody>
                  <a:tcPr/>
                </a:tc>
                <a:tc>
                  <a:txBody>
                    <a:bodyPr/>
                    <a:lstStyle/>
                    <a:p>
                      <a:r>
                        <a:rPr lang="ru-RU" sz="2000" dirty="0">
                          <a:latin typeface="Times New Roman" panose="02020603050405020304" pitchFamily="18" charset="0"/>
                          <a:cs typeface="Times New Roman" panose="02020603050405020304" pitchFamily="18" charset="0"/>
                        </a:rPr>
                        <a:t>- поступающие в бюджет денежные средства, за исключением средств, являющихся в соответствии с Бюджетным Кодексом Российской Федерации источниками финансирования дефицита бюджета. </a:t>
                      </a:r>
                    </a:p>
                  </a:txBody>
                  <a:tcPr/>
                </a:tc>
                <a:extLst>
                  <a:ext uri="{0D108BD9-81ED-4DB2-BD59-A6C34878D82A}">
                    <a16:rowId xmlns="" xmlns:a16="http://schemas.microsoft.com/office/drawing/2014/main" val="10001"/>
                  </a:ext>
                </a:extLst>
              </a:tr>
              <a:tr h="999151">
                <a:tc>
                  <a:txBody>
                    <a:bodyPr/>
                    <a:lstStyle/>
                    <a:p>
                      <a:r>
                        <a:rPr lang="ru-RU" sz="2000" b="1" dirty="0">
                          <a:latin typeface="Times New Roman" panose="02020603050405020304" pitchFamily="18" charset="0"/>
                          <a:cs typeface="Times New Roman" panose="02020603050405020304" pitchFamily="18" charset="0"/>
                        </a:rPr>
                        <a:t> Расходы бюджета </a:t>
                      </a:r>
                    </a:p>
                  </a:txBody>
                  <a:tcPr/>
                </a:tc>
                <a:tc>
                  <a:txBody>
                    <a:bodyPr/>
                    <a:lstStyle/>
                    <a:p>
                      <a:r>
                        <a:rPr lang="ru-RU" sz="2000" dirty="0">
                          <a:latin typeface="Times New Roman" panose="02020603050405020304" pitchFamily="18" charset="0"/>
                          <a:cs typeface="Times New Roman" panose="02020603050405020304" pitchFamily="18" charset="0"/>
                        </a:rPr>
                        <a:t>- выплачиваемые из бюджета денежные средства, за исключением средств, являющихся в соответствии с Бюджетным Кодексом источниками финансирования дефицита бюджета</a:t>
                      </a:r>
                    </a:p>
                  </a:txBody>
                  <a:tcPr/>
                </a:tc>
                <a:extLst>
                  <a:ext uri="{0D108BD9-81ED-4DB2-BD59-A6C34878D82A}">
                    <a16:rowId xmlns="" xmlns:a16="http://schemas.microsoft.com/office/drawing/2014/main" val="10002"/>
                  </a:ext>
                </a:extLst>
              </a:tr>
              <a:tr h="999151">
                <a:tc>
                  <a:txBody>
                    <a:bodyPr/>
                    <a:lstStyle/>
                    <a:p>
                      <a:r>
                        <a:rPr lang="ru-RU" sz="2000" b="1" dirty="0">
                          <a:latin typeface="Times New Roman" panose="02020603050405020304" pitchFamily="18" charset="0"/>
                          <a:cs typeface="Times New Roman" panose="02020603050405020304" pitchFamily="18" charset="0"/>
                        </a:rPr>
                        <a:t> Межбюджетные трансферты </a:t>
                      </a:r>
                    </a:p>
                  </a:txBody>
                  <a:tcPr/>
                </a:tc>
                <a:tc>
                  <a:txBody>
                    <a:bodyPr/>
                    <a:lstStyle/>
                    <a:p>
                      <a:pPr marL="285750" indent="-285750">
                        <a:buFontTx/>
                        <a:buChar char="-"/>
                      </a:pPr>
                      <a:r>
                        <a:rPr lang="ru-RU" sz="2000" dirty="0">
                          <a:latin typeface="Times New Roman" panose="02020603050405020304" pitchFamily="18" charset="0"/>
                          <a:cs typeface="Times New Roman" panose="02020603050405020304" pitchFamily="18" charset="0"/>
                        </a:rPr>
                        <a:t>средства, предоставляемые одним бюджетом бюджетной системы Российской Федерации другому бюджету бюджетной системы Российской Федерации. </a:t>
                      </a:r>
                    </a:p>
                    <a:p>
                      <a:pPr marL="0" indent="0">
                        <a:buFontTx/>
                        <a:buNone/>
                      </a:pPr>
                      <a:endParaRPr lang="ru-RU" sz="2000" b="0" dirty="0">
                        <a:latin typeface="Times New Roman" panose="02020603050405020304" pitchFamily="18" charset="0"/>
                        <a:cs typeface="Times New Roman" panose="02020603050405020304" pitchFamily="18" charset="0"/>
                      </a:endParaRPr>
                    </a:p>
                    <a:p>
                      <a:pPr marL="0" indent="0">
                        <a:buFontTx/>
                        <a:buNone/>
                      </a:pPr>
                      <a:endParaRPr lang="ru-RU" sz="2000" b="1"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3"/>
                  </a:ext>
                </a:extLst>
              </a:tr>
              <a:tr h="1288294">
                <a:tc>
                  <a:txBody>
                    <a:bodyPr/>
                    <a:lstStyle/>
                    <a:p>
                      <a:r>
                        <a:rPr lang="ru-RU" sz="2000" b="1" dirty="0">
                          <a:latin typeface="Times New Roman" panose="02020603050405020304" pitchFamily="18" charset="0"/>
                          <a:cs typeface="Times New Roman" panose="02020603050405020304" pitchFamily="18" charset="0"/>
                        </a:rPr>
                        <a:t> Иные межбюджетные трансферты </a:t>
                      </a:r>
                    </a:p>
                  </a:txBody>
                  <a:tcPr/>
                </a:tc>
                <a:tc>
                  <a:txBody>
                    <a:bodyPr/>
                    <a:lstStyle/>
                    <a:p>
                      <a:r>
                        <a:rPr lang="ru-RU" sz="2000" dirty="0">
                          <a:latin typeface="Times New Roman" panose="02020603050405020304" pitchFamily="18" charset="0"/>
                          <a:cs typeface="Times New Roman" panose="02020603050405020304" pitchFamily="18" charset="0"/>
                        </a:rPr>
                        <a:t> это целевые трансферты направление использования </a:t>
                      </a:r>
                    </a:p>
                    <a:p>
                      <a:r>
                        <a:rPr lang="ru-RU" sz="2000" dirty="0">
                          <a:latin typeface="Times New Roman" panose="02020603050405020304" pitchFamily="18" charset="0"/>
                          <a:cs typeface="Times New Roman" panose="02020603050405020304" pitchFamily="18" charset="0"/>
                        </a:rPr>
                        <a:t>которых не ограничено, но получение которых может </a:t>
                      </a:r>
                    </a:p>
                    <a:p>
                      <a:r>
                        <a:rPr lang="ru-RU" sz="2000" dirty="0">
                          <a:latin typeface="Times New Roman" panose="02020603050405020304" pitchFamily="18" charset="0"/>
                          <a:cs typeface="Times New Roman" panose="02020603050405020304" pitchFamily="18" charset="0"/>
                        </a:rPr>
                        <a:t>быть связано с выполнением определенных условий</a:t>
                      </a:r>
                    </a:p>
                    <a:p>
                      <a:r>
                        <a:rPr lang="ru-RU" sz="2000" dirty="0">
                          <a:latin typeface="Times New Roman" panose="02020603050405020304" pitchFamily="18" charset="0"/>
                          <a:cs typeface="Times New Roman" panose="02020603050405020304" pitchFamily="18" charset="0"/>
                        </a:rPr>
                        <a:t> (требований)</a:t>
                      </a:r>
                    </a:p>
                  </a:txBody>
                  <a:tcPr/>
                </a:tc>
                <a:extLst>
                  <a:ext uri="{0D108BD9-81ED-4DB2-BD59-A6C34878D82A}">
                    <a16:rowId xmlns="" xmlns:a16="http://schemas.microsoft.com/office/drawing/2014/main" val="10004"/>
                  </a:ext>
                </a:extLst>
              </a:tr>
            </a:tbl>
          </a:graphicData>
        </a:graphic>
      </p:graphicFrame>
      <p:pic>
        <p:nvPicPr>
          <p:cNvPr id="5" name="Рисунок 4"/>
          <p:cNvPicPr>
            <a:picLocks noChangeAspect="1"/>
          </p:cNvPicPr>
          <p:nvPr/>
        </p:nvPicPr>
        <p:blipFill>
          <a:blip r:embed="rId3"/>
          <a:stretch>
            <a:fillRect/>
          </a:stretch>
        </p:blipFill>
        <p:spPr>
          <a:xfrm>
            <a:off x="8936624" y="3959268"/>
            <a:ext cx="2584928" cy="1938696"/>
          </a:xfrm>
          <a:prstGeom prst="rect">
            <a:avLst/>
          </a:prstGeom>
        </p:spPr>
      </p:pic>
    </p:spTree>
    <p:extLst>
      <p:ext uri="{BB962C8B-B14F-4D97-AF65-F5344CB8AC3E}">
        <p14:creationId xmlns:p14="http://schemas.microsoft.com/office/powerpoint/2010/main" val="1540566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65760" y="137161"/>
            <a:ext cx="10988040" cy="1553528"/>
          </a:xfrm>
        </p:spPr>
        <p:txBody>
          <a:bodyPr>
            <a:normAutofit/>
          </a:bodyPr>
          <a:lstStyle/>
          <a:p>
            <a:pPr algn="ctr"/>
            <a:r>
              <a:rPr lang="ru-RU" sz="2400" b="1" dirty="0">
                <a:solidFill>
                  <a:schemeClr val="tx1"/>
                </a:solidFill>
                <a:latin typeface="Times New Roman" panose="02020603050405020304" pitchFamily="18" charset="0"/>
                <a:cs typeface="Times New Roman" panose="02020603050405020304" pitchFamily="18" charset="0"/>
              </a:rPr>
              <a:t>Информация о расходах бюджета с учетом интересов целевых групп пользователей</a:t>
            </a:r>
          </a:p>
        </p:txBody>
      </p:sp>
      <p:graphicFrame>
        <p:nvGraphicFramePr>
          <p:cNvPr id="4" name="Объект 3"/>
          <p:cNvGraphicFramePr>
            <a:graphicFrameLocks noGrp="1"/>
          </p:cNvGraphicFramePr>
          <p:nvPr>
            <p:ph idx="1"/>
            <p:extLst>
              <p:ext uri="{D42A27DB-BD31-4B8C-83A1-F6EECF244321}">
                <p14:modId xmlns:p14="http://schemas.microsoft.com/office/powerpoint/2010/main" val="3059880873"/>
              </p:ext>
            </p:extLst>
          </p:nvPr>
        </p:nvGraphicFramePr>
        <p:xfrm>
          <a:off x="240024" y="950976"/>
          <a:ext cx="11817864" cy="5718048"/>
        </p:xfrm>
        <a:graphic>
          <a:graphicData uri="http://schemas.openxmlformats.org/drawingml/2006/table">
            <a:tbl>
              <a:tblPr firstRow="1" bandRow="1">
                <a:tableStyleId>{5C22544A-7EE6-4342-B048-85BDC9FD1C3A}</a:tableStyleId>
              </a:tblPr>
              <a:tblGrid>
                <a:gridCol w="963931">
                  <a:extLst>
                    <a:ext uri="{9D8B030D-6E8A-4147-A177-3AD203B41FA5}">
                      <a16:colId xmlns="" xmlns:a16="http://schemas.microsoft.com/office/drawing/2014/main" val="20000"/>
                    </a:ext>
                  </a:extLst>
                </a:gridCol>
                <a:gridCol w="963931">
                  <a:extLst>
                    <a:ext uri="{9D8B030D-6E8A-4147-A177-3AD203B41FA5}">
                      <a16:colId xmlns="" xmlns:a16="http://schemas.microsoft.com/office/drawing/2014/main" val="20001"/>
                    </a:ext>
                  </a:extLst>
                </a:gridCol>
                <a:gridCol w="963931">
                  <a:extLst>
                    <a:ext uri="{9D8B030D-6E8A-4147-A177-3AD203B41FA5}">
                      <a16:colId xmlns="" xmlns:a16="http://schemas.microsoft.com/office/drawing/2014/main" val="20002"/>
                    </a:ext>
                  </a:extLst>
                </a:gridCol>
                <a:gridCol w="1371603">
                  <a:extLst>
                    <a:ext uri="{9D8B030D-6E8A-4147-A177-3AD203B41FA5}">
                      <a16:colId xmlns="" xmlns:a16="http://schemas.microsoft.com/office/drawing/2014/main" val="20003"/>
                    </a:ext>
                  </a:extLst>
                </a:gridCol>
                <a:gridCol w="1287780">
                  <a:extLst>
                    <a:ext uri="{9D8B030D-6E8A-4147-A177-3AD203B41FA5}">
                      <a16:colId xmlns="" xmlns:a16="http://schemas.microsoft.com/office/drawing/2014/main" val="20004"/>
                    </a:ext>
                  </a:extLst>
                </a:gridCol>
                <a:gridCol w="694944">
                  <a:extLst>
                    <a:ext uri="{9D8B030D-6E8A-4147-A177-3AD203B41FA5}">
                      <a16:colId xmlns="" xmlns:a16="http://schemas.microsoft.com/office/drawing/2014/main" val="20005"/>
                    </a:ext>
                  </a:extLst>
                </a:gridCol>
                <a:gridCol w="1036320">
                  <a:extLst>
                    <a:ext uri="{9D8B030D-6E8A-4147-A177-3AD203B41FA5}">
                      <a16:colId xmlns="" xmlns:a16="http://schemas.microsoft.com/office/drawing/2014/main" val="20006"/>
                    </a:ext>
                  </a:extLst>
                </a:gridCol>
                <a:gridCol w="1061466">
                  <a:extLst>
                    <a:ext uri="{9D8B030D-6E8A-4147-A177-3AD203B41FA5}">
                      <a16:colId xmlns="" xmlns:a16="http://schemas.microsoft.com/office/drawing/2014/main" val="20007"/>
                    </a:ext>
                  </a:extLst>
                </a:gridCol>
                <a:gridCol w="891540">
                  <a:extLst>
                    <a:ext uri="{9D8B030D-6E8A-4147-A177-3AD203B41FA5}">
                      <a16:colId xmlns="" xmlns:a16="http://schemas.microsoft.com/office/drawing/2014/main" val="20008"/>
                    </a:ext>
                  </a:extLst>
                </a:gridCol>
                <a:gridCol w="778002">
                  <a:extLst>
                    <a:ext uri="{9D8B030D-6E8A-4147-A177-3AD203B41FA5}">
                      <a16:colId xmlns="" xmlns:a16="http://schemas.microsoft.com/office/drawing/2014/main" val="20009"/>
                    </a:ext>
                  </a:extLst>
                </a:gridCol>
                <a:gridCol w="890778">
                  <a:extLst>
                    <a:ext uri="{9D8B030D-6E8A-4147-A177-3AD203B41FA5}">
                      <a16:colId xmlns="" xmlns:a16="http://schemas.microsoft.com/office/drawing/2014/main" val="20010"/>
                    </a:ext>
                  </a:extLst>
                </a:gridCol>
                <a:gridCol w="913638">
                  <a:extLst>
                    <a:ext uri="{9D8B030D-6E8A-4147-A177-3AD203B41FA5}">
                      <a16:colId xmlns="" xmlns:a16="http://schemas.microsoft.com/office/drawing/2014/main" val="20011"/>
                    </a:ext>
                  </a:extLst>
                </a:gridCol>
              </a:tblGrid>
              <a:tr h="2304288">
                <a:tc>
                  <a:txBody>
                    <a:bodyPr/>
                    <a:lstStyle/>
                    <a:p>
                      <a:pPr algn="ctr">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rPr>
                        <a:t>Наименование муниципальной программы</a:t>
                      </a:r>
                    </a:p>
                  </a:txBody>
                  <a:tcPr marL="68580" marR="68580" marT="0" marB="0"/>
                </a:tc>
                <a:tc>
                  <a:txBody>
                    <a:bodyPr/>
                    <a:lstStyle/>
                    <a:p>
                      <a:pPr algn="ctr">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rPr>
                        <a:t>Наименование подпрограммы</a:t>
                      </a:r>
                    </a:p>
                  </a:txBody>
                  <a:tcPr marL="68580" marR="68580" marT="0" marB="0"/>
                </a:tc>
                <a:tc>
                  <a:txBody>
                    <a:bodyPr/>
                    <a:lstStyle/>
                    <a:p>
                      <a:pPr algn="ctr">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rPr>
                        <a:t>Целевая группа</a:t>
                      </a:r>
                    </a:p>
                  </a:txBody>
                  <a:tcPr marL="68580" marR="68580" marT="0" marB="0"/>
                </a:tc>
                <a:tc>
                  <a:txBody>
                    <a:bodyPr/>
                    <a:lstStyle/>
                    <a:p>
                      <a:pPr algn="ctr">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rPr>
                        <a:t>НПА, по которым установлены меры социальной поддержки</a:t>
                      </a:r>
                    </a:p>
                  </a:txBody>
                  <a:tcPr marL="68580" marR="68580" marT="0" marB="0"/>
                </a:tc>
                <a:tc>
                  <a:txBody>
                    <a:bodyPr/>
                    <a:lstStyle/>
                    <a:p>
                      <a:pPr algn="ctr">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rPr>
                        <a:t>Наименование меры социальной поддержки</a:t>
                      </a:r>
                    </a:p>
                  </a:txBody>
                  <a:tcPr marL="68580" marR="68580" marT="0" marB="0"/>
                </a:tc>
                <a:tc>
                  <a:txBody>
                    <a:bodyPr/>
                    <a:lstStyle/>
                    <a:p>
                      <a:pPr algn="ctr">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rPr>
                        <a:t>Размер поддержки (руб.)</a:t>
                      </a:r>
                    </a:p>
                  </a:txBody>
                  <a:tcPr marL="68580" marR="68580" marT="0" marB="0"/>
                </a:tc>
                <a:tc>
                  <a:txBody>
                    <a:bodyPr/>
                    <a:lstStyle/>
                    <a:p>
                      <a:pPr algn="ctr">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rPr>
                        <a:t>Количество получателей (человек)</a:t>
                      </a:r>
                    </a:p>
                  </a:txBody>
                  <a:tcPr marL="68580" marR="68580" marT="0" marB="0"/>
                </a:tc>
                <a:tc>
                  <a:txBody>
                    <a:bodyPr/>
                    <a:lstStyle/>
                    <a:p>
                      <a:pPr algn="ctr">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rPr>
                        <a:t>Плановые назначения на </a:t>
                      </a:r>
                      <a:r>
                        <a:rPr lang="ru-RU" sz="1400" b="0" dirty="0" smtClean="0">
                          <a:solidFill>
                            <a:schemeClr val="tx1"/>
                          </a:solidFill>
                          <a:effectLst/>
                          <a:latin typeface="Times New Roman" panose="02020603050405020304" pitchFamily="18" charset="0"/>
                          <a:ea typeface="Times New Roman" panose="02020603050405020304" pitchFamily="18" charset="0"/>
                        </a:rPr>
                        <a:t>2020г</a:t>
                      </a:r>
                      <a:r>
                        <a:rPr lang="ru-RU" sz="1400" b="0" dirty="0">
                          <a:solidFill>
                            <a:schemeClr val="tx1"/>
                          </a:solidFill>
                          <a:effectLst/>
                          <a:latin typeface="Times New Roman" panose="02020603050405020304" pitchFamily="18" charset="0"/>
                          <a:ea typeface="Times New Roman" panose="02020603050405020304" pitchFamily="18" charset="0"/>
                        </a:rPr>
                        <a:t>. (</a:t>
                      </a:r>
                      <a:r>
                        <a:rPr lang="ru-RU" sz="1400" b="0" dirty="0" err="1">
                          <a:solidFill>
                            <a:schemeClr val="tx1"/>
                          </a:solidFill>
                          <a:effectLst/>
                          <a:latin typeface="Times New Roman" panose="02020603050405020304" pitchFamily="18" charset="0"/>
                          <a:ea typeface="Times New Roman" panose="02020603050405020304" pitchFamily="18" charset="0"/>
                        </a:rPr>
                        <a:t>тыс.руб</a:t>
                      </a:r>
                      <a:r>
                        <a:rPr lang="ru-RU" sz="1400" b="0" dirty="0">
                          <a:solidFill>
                            <a:schemeClr val="tx1"/>
                          </a:solidFill>
                          <a:effectLst/>
                          <a:latin typeface="Times New Roman" panose="02020603050405020304" pitchFamily="18" charset="0"/>
                          <a:ea typeface="Times New Roman" panose="02020603050405020304" pitchFamily="18" charset="0"/>
                        </a:rPr>
                        <a:t>.)</a:t>
                      </a:r>
                    </a:p>
                  </a:txBody>
                  <a:tcPr marL="68580" marR="68580" marT="0" marB="0"/>
                </a:tc>
                <a:tc>
                  <a:txBody>
                    <a:bodyPr/>
                    <a:lstStyle/>
                    <a:p>
                      <a:pPr algn="ctr">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rPr>
                        <a:t>Ожидаемое исполнение за </a:t>
                      </a:r>
                      <a:r>
                        <a:rPr lang="ru-RU" sz="1400" b="0" dirty="0" smtClean="0">
                          <a:solidFill>
                            <a:schemeClr val="tx1"/>
                          </a:solidFill>
                          <a:effectLst/>
                          <a:latin typeface="Times New Roman" panose="02020603050405020304" pitchFamily="18" charset="0"/>
                          <a:ea typeface="Times New Roman" panose="02020603050405020304" pitchFamily="18" charset="0"/>
                        </a:rPr>
                        <a:t>2020г</a:t>
                      </a:r>
                    </a:p>
                    <a:p>
                      <a:pPr algn="ctr">
                        <a:spcAft>
                          <a:spcPts val="0"/>
                        </a:spcAft>
                      </a:pPr>
                      <a:r>
                        <a:rPr lang="ru-RU" sz="1400" b="0" dirty="0" smtClean="0">
                          <a:solidFill>
                            <a:schemeClr val="tx1"/>
                          </a:solidFill>
                          <a:effectLst/>
                          <a:latin typeface="Times New Roman" panose="02020603050405020304" pitchFamily="18" charset="0"/>
                          <a:ea typeface="Times New Roman" panose="02020603050405020304" pitchFamily="18" charset="0"/>
                        </a:rPr>
                        <a:t>(</a:t>
                      </a:r>
                      <a:r>
                        <a:rPr lang="ru-RU" sz="1400" b="0" dirty="0" err="1" smtClean="0">
                          <a:solidFill>
                            <a:schemeClr val="tx1"/>
                          </a:solidFill>
                          <a:effectLst/>
                          <a:latin typeface="Times New Roman" panose="02020603050405020304" pitchFamily="18" charset="0"/>
                          <a:ea typeface="Times New Roman" panose="02020603050405020304" pitchFamily="18" charset="0"/>
                        </a:rPr>
                        <a:t>тыс.руб</a:t>
                      </a:r>
                      <a:r>
                        <a:rPr lang="ru-RU" sz="1400" b="0" dirty="0">
                          <a:solidFill>
                            <a:schemeClr val="tx1"/>
                          </a:solidFill>
                          <a:effectLst/>
                          <a:latin typeface="Times New Roman" panose="02020603050405020304" pitchFamily="18" charset="0"/>
                          <a:ea typeface="Times New Roman" panose="02020603050405020304" pitchFamily="18" charset="0"/>
                        </a:rPr>
                        <a:t>.)</a:t>
                      </a:r>
                    </a:p>
                  </a:txBody>
                  <a:tcPr marL="68580" marR="68580" marT="0" marB="0"/>
                </a:tc>
                <a:tc>
                  <a:txBody>
                    <a:bodyPr/>
                    <a:lstStyle/>
                    <a:p>
                      <a:pPr algn="ctr">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rPr>
                        <a:t>Плановые назначения на </a:t>
                      </a:r>
                      <a:r>
                        <a:rPr lang="ru-RU" sz="1400" b="0" dirty="0" smtClean="0">
                          <a:solidFill>
                            <a:schemeClr val="tx1"/>
                          </a:solidFill>
                          <a:effectLst/>
                          <a:latin typeface="Times New Roman" panose="02020603050405020304" pitchFamily="18" charset="0"/>
                          <a:ea typeface="Times New Roman" panose="02020603050405020304" pitchFamily="18" charset="0"/>
                        </a:rPr>
                        <a:t>2021г</a:t>
                      </a:r>
                      <a:r>
                        <a:rPr lang="ru-RU" sz="1400" b="0" dirty="0">
                          <a:solidFill>
                            <a:schemeClr val="tx1"/>
                          </a:solidFill>
                          <a:effectLst/>
                          <a:latin typeface="Times New Roman" panose="02020603050405020304" pitchFamily="18" charset="0"/>
                          <a:ea typeface="Times New Roman" panose="02020603050405020304" pitchFamily="18" charset="0"/>
                        </a:rPr>
                        <a:t>. (</a:t>
                      </a:r>
                      <a:r>
                        <a:rPr lang="ru-RU" sz="1400" b="0" dirty="0" err="1">
                          <a:solidFill>
                            <a:schemeClr val="tx1"/>
                          </a:solidFill>
                          <a:effectLst/>
                          <a:latin typeface="Times New Roman" panose="02020603050405020304" pitchFamily="18" charset="0"/>
                          <a:ea typeface="Times New Roman" panose="02020603050405020304" pitchFamily="18" charset="0"/>
                        </a:rPr>
                        <a:t>тыс.руб</a:t>
                      </a:r>
                      <a:r>
                        <a:rPr lang="ru-RU" sz="1400" b="0" dirty="0">
                          <a:solidFill>
                            <a:schemeClr val="tx1"/>
                          </a:solidFill>
                          <a:effectLst/>
                          <a:latin typeface="Times New Roman" panose="02020603050405020304" pitchFamily="18" charset="0"/>
                          <a:ea typeface="Times New Roman" panose="02020603050405020304" pitchFamily="18" charset="0"/>
                        </a:rPr>
                        <a:t>.)</a:t>
                      </a:r>
                    </a:p>
                  </a:txBody>
                  <a:tcPr marL="68580" marR="68580" marT="0" marB="0"/>
                </a:tc>
                <a:tc>
                  <a:txBody>
                    <a:bodyPr/>
                    <a:lstStyle/>
                    <a:p>
                      <a:pPr algn="ctr">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rPr>
                        <a:t>Плановые назначения на </a:t>
                      </a:r>
                      <a:r>
                        <a:rPr lang="ru-RU" sz="1400" b="0" dirty="0" smtClean="0">
                          <a:solidFill>
                            <a:schemeClr val="tx1"/>
                          </a:solidFill>
                          <a:effectLst/>
                          <a:latin typeface="Times New Roman" panose="02020603050405020304" pitchFamily="18" charset="0"/>
                          <a:ea typeface="Times New Roman" panose="02020603050405020304" pitchFamily="18" charset="0"/>
                        </a:rPr>
                        <a:t>2022г</a:t>
                      </a:r>
                      <a:r>
                        <a:rPr lang="ru-RU" sz="1400" b="0" dirty="0">
                          <a:solidFill>
                            <a:schemeClr val="tx1"/>
                          </a:solidFill>
                          <a:effectLst/>
                          <a:latin typeface="Times New Roman" panose="02020603050405020304" pitchFamily="18" charset="0"/>
                          <a:ea typeface="Times New Roman" panose="02020603050405020304" pitchFamily="18" charset="0"/>
                        </a:rPr>
                        <a:t>. (</a:t>
                      </a:r>
                      <a:r>
                        <a:rPr lang="ru-RU" sz="1400" b="0" dirty="0" err="1">
                          <a:solidFill>
                            <a:schemeClr val="tx1"/>
                          </a:solidFill>
                          <a:effectLst/>
                          <a:latin typeface="Times New Roman" panose="02020603050405020304" pitchFamily="18" charset="0"/>
                          <a:ea typeface="Times New Roman" panose="02020603050405020304" pitchFamily="18" charset="0"/>
                        </a:rPr>
                        <a:t>тыс.руб</a:t>
                      </a:r>
                      <a:r>
                        <a:rPr lang="ru-RU" sz="1400" b="0" dirty="0">
                          <a:solidFill>
                            <a:schemeClr val="tx1"/>
                          </a:solidFill>
                          <a:effectLst/>
                          <a:latin typeface="Times New Roman" panose="02020603050405020304" pitchFamily="18" charset="0"/>
                          <a:ea typeface="Times New Roman" panose="02020603050405020304" pitchFamily="18" charset="0"/>
                        </a:rPr>
                        <a:t>.)</a:t>
                      </a:r>
                    </a:p>
                  </a:txBody>
                  <a:tcPr marL="68580" marR="68580" marT="0" marB="0"/>
                </a:tc>
                <a:tc>
                  <a:txBody>
                    <a:bodyPr/>
                    <a:lstStyle/>
                    <a:p>
                      <a:pPr algn="ctr">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rPr>
                        <a:t>Плановые назначения на </a:t>
                      </a:r>
                      <a:r>
                        <a:rPr lang="ru-RU" sz="1400" b="0" dirty="0" smtClean="0">
                          <a:solidFill>
                            <a:schemeClr val="tx1"/>
                          </a:solidFill>
                          <a:effectLst/>
                          <a:latin typeface="Times New Roman" panose="02020603050405020304" pitchFamily="18" charset="0"/>
                          <a:ea typeface="Times New Roman" panose="02020603050405020304" pitchFamily="18" charset="0"/>
                        </a:rPr>
                        <a:t>2023г</a:t>
                      </a:r>
                      <a:r>
                        <a:rPr lang="ru-RU" sz="1400" b="0" dirty="0">
                          <a:solidFill>
                            <a:schemeClr val="tx1"/>
                          </a:solidFill>
                          <a:effectLst/>
                          <a:latin typeface="Times New Roman" panose="02020603050405020304" pitchFamily="18" charset="0"/>
                          <a:ea typeface="Times New Roman" panose="02020603050405020304" pitchFamily="18" charset="0"/>
                        </a:rPr>
                        <a:t>. (</a:t>
                      </a:r>
                      <a:r>
                        <a:rPr lang="ru-RU" sz="1400" b="0" dirty="0" err="1">
                          <a:solidFill>
                            <a:schemeClr val="tx1"/>
                          </a:solidFill>
                          <a:effectLst/>
                          <a:latin typeface="Times New Roman" panose="02020603050405020304" pitchFamily="18" charset="0"/>
                          <a:ea typeface="Times New Roman" panose="02020603050405020304" pitchFamily="18" charset="0"/>
                        </a:rPr>
                        <a:t>тыс.руб</a:t>
                      </a:r>
                      <a:r>
                        <a:rPr lang="ru-RU" sz="1400" b="0" dirty="0">
                          <a:solidFill>
                            <a:schemeClr val="tx1"/>
                          </a:solidFill>
                          <a:effectLst/>
                          <a:latin typeface="Times New Roman" panose="02020603050405020304" pitchFamily="18" charset="0"/>
                          <a:ea typeface="Times New Roman" panose="02020603050405020304" pitchFamily="18" charset="0"/>
                        </a:rPr>
                        <a:t>.)</a:t>
                      </a:r>
                    </a:p>
                  </a:txBody>
                  <a:tcPr marL="68580" marR="68580" marT="0" marB="0"/>
                </a:tc>
                <a:extLst>
                  <a:ext uri="{0D108BD9-81ED-4DB2-BD59-A6C34878D82A}">
                    <a16:rowId xmlns="" xmlns:a16="http://schemas.microsoft.com/office/drawing/2014/main" val="10000"/>
                  </a:ext>
                </a:extLst>
              </a:tr>
              <a:tr h="407541">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«Образование»</a:t>
                      </a:r>
                    </a:p>
                  </a:txBody>
                  <a:tcPr marL="68580" marR="68580" marT="0" marB="0"/>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Дошкольное образование</a:t>
                      </a:r>
                    </a:p>
                  </a:txBody>
                  <a:tcPr marL="68580" marR="68580" marT="0" marB="0"/>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Родитель (законный представитель) ребенка (детей), посещающего(их) образовательную организацию</a:t>
                      </a:r>
                    </a:p>
                  </a:txBody>
                  <a:tcPr marL="68580" marR="68580" marT="0" marB="0"/>
                </a:tc>
                <a:tc>
                  <a:txBody>
                    <a:bodyPr/>
                    <a:lstStyle/>
                    <a:p>
                      <a:pPr algn="ctr">
                        <a:lnSpc>
                          <a:spcPts val="1500"/>
                        </a:lnSpc>
                        <a:spcBef>
                          <a:spcPts val="1200"/>
                        </a:spcBef>
                        <a:spcAft>
                          <a:spcPts val="1200"/>
                        </a:spcAft>
                      </a:pPr>
                      <a:r>
                        <a:rPr lang="ru-RU" sz="1400" b="0" dirty="0">
                          <a:effectLst/>
                          <a:latin typeface="Times New Roman" panose="02020603050405020304" pitchFamily="18" charset="0"/>
                        </a:rPr>
                        <a:t>Решение Совета Депутатов  от 25.04.2016 г. №769/75 «Об утверждении Порядка обращения за компенсацией родительской платы за присмотр и уход за детьми» с изменениями от 24.01.2018 № 68/10</a:t>
                      </a:r>
                      <a:endParaRPr lang="ru-RU" sz="1400" b="1" dirty="0">
                        <a:effectLst/>
                        <a:latin typeface="Times New Roman" panose="02020603050405020304" pitchFamily="18" charset="0"/>
                      </a:endParaRPr>
                    </a:p>
                    <a:p>
                      <a:pPr algn="ctr">
                        <a:spcAft>
                          <a:spcPts val="0"/>
                        </a:spcAft>
                      </a:pPr>
                      <a:r>
                        <a:rPr lang="ru-RU" sz="1400" dirty="0">
                          <a:effectLst/>
                          <a:latin typeface="Times New Roman" panose="02020603050405020304" pitchFamily="18" charset="0"/>
                          <a:ea typeface="Times New Roman" panose="02020603050405020304" pitchFamily="18" charset="0"/>
                        </a:rPr>
                        <a:t> </a:t>
                      </a:r>
                    </a:p>
                  </a:txBody>
                  <a:tcPr marL="68580" marR="68580" marT="0" marB="0"/>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Компенсация родительской платы за присмотр и уход за детьми</a:t>
                      </a:r>
                    </a:p>
                  </a:txBody>
                  <a:tcPr marL="68580" marR="68580" marT="0" marB="0"/>
                </a:tc>
                <a:tc>
                  <a:txBody>
                    <a:bodyPr/>
                    <a:lstStyle/>
                    <a:p>
                      <a:pPr algn="ctr">
                        <a:spcAft>
                          <a:spcPts val="0"/>
                        </a:spcAft>
                      </a:pPr>
                      <a:r>
                        <a:rPr lang="ru-RU" sz="1400" dirty="0" smtClean="0">
                          <a:effectLst/>
                          <a:latin typeface="Times New Roman" panose="02020603050405020304" pitchFamily="18" charset="0"/>
                          <a:ea typeface="Times New Roman" panose="02020603050405020304" pitchFamily="18" charset="0"/>
                        </a:rPr>
                        <a:t>867</a:t>
                      </a:r>
                      <a:endParaRPr lang="ru-RU"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ru-RU" sz="1400" dirty="0" smtClean="0">
                          <a:effectLst/>
                          <a:latin typeface="Times New Roman" panose="02020603050405020304" pitchFamily="18" charset="0"/>
                          <a:ea typeface="Times New Roman" panose="02020603050405020304" pitchFamily="18" charset="0"/>
                        </a:rPr>
                        <a:t>1012</a:t>
                      </a:r>
                      <a:endParaRPr lang="ru-RU"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ru-RU" sz="1400" dirty="0" smtClean="0">
                          <a:effectLst/>
                          <a:latin typeface="Times New Roman" panose="02020603050405020304" pitchFamily="18" charset="0"/>
                          <a:ea typeface="Times New Roman" panose="02020603050405020304" pitchFamily="18" charset="0"/>
                        </a:rPr>
                        <a:t>6458</a:t>
                      </a:r>
                      <a:endParaRPr lang="ru-RU"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ru-RU" sz="1400" dirty="0" smtClean="0">
                          <a:effectLst/>
                          <a:latin typeface="Times New Roman" panose="02020603050405020304" pitchFamily="18" charset="0"/>
                          <a:ea typeface="Times New Roman" panose="02020603050405020304" pitchFamily="18" charset="0"/>
                        </a:rPr>
                        <a:t>6404,6</a:t>
                      </a:r>
                      <a:endParaRPr lang="ru-RU"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ru-RU" sz="1400" dirty="0" smtClean="0">
                          <a:effectLst/>
                          <a:latin typeface="Times New Roman" panose="02020603050405020304" pitchFamily="18" charset="0"/>
                          <a:ea typeface="Times New Roman" panose="02020603050405020304" pitchFamily="18" charset="0"/>
                        </a:rPr>
                        <a:t>6136</a:t>
                      </a:r>
                      <a:endParaRPr lang="ru-RU"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ru-RU" sz="1400" dirty="0" smtClean="0">
                          <a:effectLst/>
                          <a:latin typeface="Times New Roman" panose="02020603050405020304" pitchFamily="18" charset="0"/>
                          <a:ea typeface="Times New Roman" panose="02020603050405020304" pitchFamily="18" charset="0"/>
                        </a:rPr>
                        <a:t>6136</a:t>
                      </a:r>
                      <a:endParaRPr lang="ru-RU"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ru-RU" sz="1400" dirty="0" smtClean="0">
                          <a:effectLst/>
                          <a:latin typeface="Times New Roman" panose="02020603050405020304" pitchFamily="18" charset="0"/>
                          <a:ea typeface="Times New Roman" panose="02020603050405020304" pitchFamily="18" charset="0"/>
                        </a:rPr>
                        <a:t>6136</a:t>
                      </a:r>
                      <a:endParaRPr lang="ru-RU" sz="1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20695151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92480" y="170688"/>
            <a:ext cx="11009376" cy="1255776"/>
          </a:xfrm>
        </p:spPr>
        <p:txBody>
          <a:bodyPr>
            <a:normAutofit/>
          </a:bodyPr>
          <a:lstStyle/>
          <a:p>
            <a:pPr algn="ctr"/>
            <a:r>
              <a:rPr lang="ru-RU" sz="2400" b="1" dirty="0">
                <a:solidFill>
                  <a:schemeClr val="tx1"/>
                </a:solidFill>
                <a:latin typeface="Times New Roman" panose="02020603050405020304" pitchFamily="18" charset="0"/>
                <a:cs typeface="Times New Roman" panose="02020603050405020304" pitchFamily="18" charset="0"/>
              </a:rPr>
              <a:t>Информация о расходах бюджета с учетом интересов целевых групп пользователей</a:t>
            </a:r>
          </a:p>
        </p:txBody>
      </p:sp>
      <p:graphicFrame>
        <p:nvGraphicFramePr>
          <p:cNvPr id="5" name="Объект 4"/>
          <p:cNvGraphicFramePr>
            <a:graphicFrameLocks noGrp="1"/>
          </p:cNvGraphicFramePr>
          <p:nvPr>
            <p:ph idx="1"/>
            <p:extLst>
              <p:ext uri="{D42A27DB-BD31-4B8C-83A1-F6EECF244321}">
                <p14:modId xmlns:p14="http://schemas.microsoft.com/office/powerpoint/2010/main" val="2693608883"/>
              </p:ext>
            </p:extLst>
          </p:nvPr>
        </p:nvGraphicFramePr>
        <p:xfrm>
          <a:off x="44197" y="609600"/>
          <a:ext cx="12038075" cy="6126480"/>
        </p:xfrm>
        <a:graphic>
          <a:graphicData uri="http://schemas.openxmlformats.org/drawingml/2006/table">
            <a:tbl>
              <a:tblPr firstRow="1" bandRow="1">
                <a:tableStyleId>{5C22544A-7EE6-4342-B048-85BDC9FD1C3A}</a:tableStyleId>
              </a:tblPr>
              <a:tblGrid>
                <a:gridCol w="853438">
                  <a:extLst>
                    <a:ext uri="{9D8B030D-6E8A-4147-A177-3AD203B41FA5}">
                      <a16:colId xmlns="" xmlns:a16="http://schemas.microsoft.com/office/drawing/2014/main" val="20000"/>
                    </a:ext>
                  </a:extLst>
                </a:gridCol>
                <a:gridCol w="536448">
                  <a:extLst>
                    <a:ext uri="{9D8B030D-6E8A-4147-A177-3AD203B41FA5}">
                      <a16:colId xmlns="" xmlns:a16="http://schemas.microsoft.com/office/drawing/2014/main" val="20001"/>
                    </a:ext>
                  </a:extLst>
                </a:gridCol>
                <a:gridCol w="1806145">
                  <a:extLst>
                    <a:ext uri="{9D8B030D-6E8A-4147-A177-3AD203B41FA5}">
                      <a16:colId xmlns="" xmlns:a16="http://schemas.microsoft.com/office/drawing/2014/main" val="20002"/>
                    </a:ext>
                  </a:extLst>
                </a:gridCol>
                <a:gridCol w="2156255">
                  <a:extLst>
                    <a:ext uri="{9D8B030D-6E8A-4147-A177-3AD203B41FA5}">
                      <a16:colId xmlns="" xmlns:a16="http://schemas.microsoft.com/office/drawing/2014/main" val="20003"/>
                    </a:ext>
                  </a:extLst>
                </a:gridCol>
                <a:gridCol w="829816">
                  <a:extLst>
                    <a:ext uri="{9D8B030D-6E8A-4147-A177-3AD203B41FA5}">
                      <a16:colId xmlns="" xmlns:a16="http://schemas.microsoft.com/office/drawing/2014/main" val="20004"/>
                    </a:ext>
                  </a:extLst>
                </a:gridCol>
                <a:gridCol w="755144">
                  <a:extLst>
                    <a:ext uri="{9D8B030D-6E8A-4147-A177-3AD203B41FA5}">
                      <a16:colId xmlns="" xmlns:a16="http://schemas.microsoft.com/office/drawing/2014/main" val="20005"/>
                    </a:ext>
                  </a:extLst>
                </a:gridCol>
                <a:gridCol w="889528">
                  <a:extLst>
                    <a:ext uri="{9D8B030D-6E8A-4147-A177-3AD203B41FA5}">
                      <a16:colId xmlns="" xmlns:a16="http://schemas.microsoft.com/office/drawing/2014/main" val="20006"/>
                    </a:ext>
                  </a:extLst>
                </a:gridCol>
                <a:gridCol w="902696">
                  <a:extLst>
                    <a:ext uri="{9D8B030D-6E8A-4147-A177-3AD203B41FA5}">
                      <a16:colId xmlns="" xmlns:a16="http://schemas.microsoft.com/office/drawing/2014/main" val="20007"/>
                    </a:ext>
                  </a:extLst>
                </a:gridCol>
                <a:gridCol w="743712">
                  <a:extLst>
                    <a:ext uri="{9D8B030D-6E8A-4147-A177-3AD203B41FA5}">
                      <a16:colId xmlns="" xmlns:a16="http://schemas.microsoft.com/office/drawing/2014/main" val="20008"/>
                    </a:ext>
                  </a:extLst>
                </a:gridCol>
                <a:gridCol w="896420">
                  <a:extLst>
                    <a:ext uri="{9D8B030D-6E8A-4147-A177-3AD203B41FA5}">
                      <a16:colId xmlns="" xmlns:a16="http://schemas.microsoft.com/office/drawing/2014/main" val="20009"/>
                    </a:ext>
                  </a:extLst>
                </a:gridCol>
                <a:gridCol w="769847">
                  <a:extLst>
                    <a:ext uri="{9D8B030D-6E8A-4147-A177-3AD203B41FA5}">
                      <a16:colId xmlns="" xmlns:a16="http://schemas.microsoft.com/office/drawing/2014/main" val="20010"/>
                    </a:ext>
                  </a:extLst>
                </a:gridCol>
                <a:gridCol w="898626">
                  <a:extLst>
                    <a:ext uri="{9D8B030D-6E8A-4147-A177-3AD203B41FA5}">
                      <a16:colId xmlns="" xmlns:a16="http://schemas.microsoft.com/office/drawing/2014/main" val="20011"/>
                    </a:ext>
                  </a:extLst>
                </a:gridCol>
              </a:tblGrid>
              <a:tr h="1441542">
                <a:tc>
                  <a:txBody>
                    <a:bodyPr/>
                    <a:lstStyle/>
                    <a:p>
                      <a:pPr algn="ctr">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rPr>
                        <a:t>Наименование муниципальной программы</a:t>
                      </a:r>
                    </a:p>
                  </a:txBody>
                  <a:tcPr marL="68580" marR="68580" marT="0" marB="0"/>
                </a:tc>
                <a:tc>
                  <a:txBody>
                    <a:bodyPr/>
                    <a:lstStyle/>
                    <a:p>
                      <a:pPr algn="ctr">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rPr>
                        <a:t>Наименование подпрограммы</a:t>
                      </a:r>
                    </a:p>
                  </a:txBody>
                  <a:tcPr marL="68580" marR="68580" marT="0" marB="0"/>
                </a:tc>
                <a:tc>
                  <a:txBody>
                    <a:bodyPr/>
                    <a:lstStyle/>
                    <a:p>
                      <a:pPr algn="ctr">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rPr>
                        <a:t>Целевая группа</a:t>
                      </a:r>
                    </a:p>
                  </a:txBody>
                  <a:tcPr marL="68580" marR="68580" marT="0" marB="0"/>
                </a:tc>
                <a:tc>
                  <a:txBody>
                    <a:bodyPr/>
                    <a:lstStyle/>
                    <a:p>
                      <a:pPr algn="ctr">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rPr>
                        <a:t>НПА, по которым установлены меры социальной поддержки</a:t>
                      </a:r>
                    </a:p>
                  </a:txBody>
                  <a:tcPr marL="68580" marR="68580" marT="0" marB="0"/>
                </a:tc>
                <a:tc>
                  <a:txBody>
                    <a:bodyPr/>
                    <a:lstStyle/>
                    <a:p>
                      <a:pPr algn="ctr">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rPr>
                        <a:t>Наименование меры социальной поддержки</a:t>
                      </a:r>
                    </a:p>
                  </a:txBody>
                  <a:tcPr marL="68580" marR="68580" marT="0" marB="0"/>
                </a:tc>
                <a:tc>
                  <a:txBody>
                    <a:bodyPr/>
                    <a:lstStyle/>
                    <a:p>
                      <a:pPr algn="ctr">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rPr>
                        <a:t>Размер поддержки (руб.)</a:t>
                      </a:r>
                    </a:p>
                  </a:txBody>
                  <a:tcPr marL="68580" marR="68580" marT="0" marB="0"/>
                </a:tc>
                <a:tc>
                  <a:txBody>
                    <a:bodyPr/>
                    <a:lstStyle/>
                    <a:p>
                      <a:pPr algn="ctr">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rPr>
                        <a:t>Количество получателей (человек)</a:t>
                      </a:r>
                    </a:p>
                  </a:txBody>
                  <a:tcPr marL="68580" marR="68580" marT="0" marB="0"/>
                </a:tc>
                <a:tc>
                  <a:txBody>
                    <a:bodyPr/>
                    <a:lstStyle/>
                    <a:p>
                      <a:pPr algn="ctr">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rPr>
                        <a:t>Плановые назначения на </a:t>
                      </a:r>
                      <a:r>
                        <a:rPr lang="ru-RU" sz="1400" b="0" dirty="0" smtClean="0">
                          <a:solidFill>
                            <a:schemeClr val="tx1"/>
                          </a:solidFill>
                          <a:effectLst/>
                          <a:latin typeface="Times New Roman" panose="02020603050405020304" pitchFamily="18" charset="0"/>
                          <a:ea typeface="Times New Roman" panose="02020603050405020304" pitchFamily="18" charset="0"/>
                        </a:rPr>
                        <a:t>2020г</a:t>
                      </a:r>
                      <a:r>
                        <a:rPr lang="ru-RU" sz="1400" b="0" dirty="0">
                          <a:solidFill>
                            <a:schemeClr val="tx1"/>
                          </a:solidFill>
                          <a:effectLst/>
                          <a:latin typeface="Times New Roman" panose="02020603050405020304" pitchFamily="18" charset="0"/>
                          <a:ea typeface="Times New Roman" panose="02020603050405020304" pitchFamily="18" charset="0"/>
                        </a:rPr>
                        <a:t>. (</a:t>
                      </a:r>
                      <a:r>
                        <a:rPr lang="ru-RU" sz="1400" b="0" dirty="0" err="1">
                          <a:solidFill>
                            <a:schemeClr val="tx1"/>
                          </a:solidFill>
                          <a:effectLst/>
                          <a:latin typeface="Times New Roman" panose="02020603050405020304" pitchFamily="18" charset="0"/>
                          <a:ea typeface="Times New Roman" panose="02020603050405020304" pitchFamily="18" charset="0"/>
                        </a:rPr>
                        <a:t>тыс.руб</a:t>
                      </a:r>
                      <a:r>
                        <a:rPr lang="ru-RU" sz="1400" b="0" dirty="0">
                          <a:solidFill>
                            <a:schemeClr val="tx1"/>
                          </a:solidFill>
                          <a:effectLst/>
                          <a:latin typeface="Times New Roman" panose="02020603050405020304" pitchFamily="18" charset="0"/>
                          <a:ea typeface="Times New Roman" panose="02020603050405020304" pitchFamily="18" charset="0"/>
                        </a:rPr>
                        <a:t>.)</a:t>
                      </a:r>
                    </a:p>
                  </a:txBody>
                  <a:tcPr marL="68580" marR="68580" marT="0" marB="0"/>
                </a:tc>
                <a:tc>
                  <a:txBody>
                    <a:bodyPr/>
                    <a:lstStyle/>
                    <a:p>
                      <a:pPr algn="ctr">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rPr>
                        <a:t>Ожидаемое исполнение за </a:t>
                      </a:r>
                      <a:r>
                        <a:rPr lang="ru-RU" sz="1400" b="0" dirty="0" smtClean="0">
                          <a:solidFill>
                            <a:schemeClr val="tx1"/>
                          </a:solidFill>
                          <a:effectLst/>
                          <a:latin typeface="Times New Roman" panose="02020603050405020304" pitchFamily="18" charset="0"/>
                          <a:ea typeface="Times New Roman" panose="02020603050405020304" pitchFamily="18" charset="0"/>
                        </a:rPr>
                        <a:t>2020г</a:t>
                      </a:r>
                      <a:endParaRPr lang="ru-RU" sz="1400" b="0" dirty="0">
                        <a:solidFill>
                          <a:schemeClr val="tx1"/>
                        </a:solidFill>
                        <a:effectLst/>
                        <a:latin typeface="Times New Roman" panose="02020603050405020304" pitchFamily="18" charset="0"/>
                        <a:ea typeface="Times New Roman" panose="02020603050405020304" pitchFamily="18" charset="0"/>
                      </a:endParaRPr>
                    </a:p>
                    <a:p>
                      <a:pPr algn="ctr">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rPr>
                        <a:t>(</a:t>
                      </a:r>
                      <a:r>
                        <a:rPr lang="ru-RU" sz="1400" b="0" dirty="0" err="1">
                          <a:solidFill>
                            <a:schemeClr val="tx1"/>
                          </a:solidFill>
                          <a:effectLst/>
                          <a:latin typeface="Times New Roman" panose="02020603050405020304" pitchFamily="18" charset="0"/>
                          <a:ea typeface="Times New Roman" panose="02020603050405020304" pitchFamily="18" charset="0"/>
                        </a:rPr>
                        <a:t>тыс.руб</a:t>
                      </a:r>
                      <a:r>
                        <a:rPr lang="ru-RU" sz="1400" b="0" dirty="0">
                          <a:solidFill>
                            <a:schemeClr val="tx1"/>
                          </a:solidFill>
                          <a:effectLst/>
                          <a:latin typeface="Times New Roman" panose="02020603050405020304" pitchFamily="18" charset="0"/>
                          <a:ea typeface="Times New Roman" panose="02020603050405020304" pitchFamily="18" charset="0"/>
                        </a:rPr>
                        <a:t>.)</a:t>
                      </a:r>
                    </a:p>
                  </a:txBody>
                  <a:tcPr marL="68580" marR="68580" marT="0" marB="0"/>
                </a:tc>
                <a:tc>
                  <a:txBody>
                    <a:bodyPr/>
                    <a:lstStyle/>
                    <a:p>
                      <a:pPr algn="ctr">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rPr>
                        <a:t>Плановые назначения на </a:t>
                      </a:r>
                      <a:r>
                        <a:rPr lang="ru-RU" sz="1400" b="0" dirty="0" smtClean="0">
                          <a:solidFill>
                            <a:schemeClr val="tx1"/>
                          </a:solidFill>
                          <a:effectLst/>
                          <a:latin typeface="Times New Roman" panose="02020603050405020304" pitchFamily="18" charset="0"/>
                          <a:ea typeface="Times New Roman" panose="02020603050405020304" pitchFamily="18" charset="0"/>
                        </a:rPr>
                        <a:t>2021г</a:t>
                      </a:r>
                      <a:r>
                        <a:rPr lang="ru-RU" sz="1400" b="0" dirty="0">
                          <a:solidFill>
                            <a:schemeClr val="tx1"/>
                          </a:solidFill>
                          <a:effectLst/>
                          <a:latin typeface="Times New Roman" panose="02020603050405020304" pitchFamily="18" charset="0"/>
                          <a:ea typeface="Times New Roman" panose="02020603050405020304" pitchFamily="18" charset="0"/>
                        </a:rPr>
                        <a:t>. (тыс</a:t>
                      </a:r>
                      <a:r>
                        <a:rPr lang="ru-RU" sz="1400" b="0" dirty="0" smtClean="0">
                          <a:solidFill>
                            <a:schemeClr val="tx1"/>
                          </a:solidFill>
                          <a:effectLst/>
                          <a:latin typeface="Times New Roman" panose="02020603050405020304" pitchFamily="18" charset="0"/>
                          <a:ea typeface="Times New Roman" panose="02020603050405020304" pitchFamily="18" charset="0"/>
                        </a:rPr>
                        <a:t>.</a:t>
                      </a:r>
                    </a:p>
                    <a:p>
                      <a:pPr algn="ctr">
                        <a:spcAft>
                          <a:spcPts val="0"/>
                        </a:spcAft>
                      </a:pPr>
                      <a:r>
                        <a:rPr lang="ru-RU" sz="1400" b="0" dirty="0" smtClean="0">
                          <a:solidFill>
                            <a:schemeClr val="tx1"/>
                          </a:solidFill>
                          <a:effectLst/>
                          <a:latin typeface="Times New Roman" panose="02020603050405020304" pitchFamily="18" charset="0"/>
                          <a:ea typeface="Times New Roman" panose="02020603050405020304" pitchFamily="18" charset="0"/>
                        </a:rPr>
                        <a:t>руб</a:t>
                      </a:r>
                      <a:r>
                        <a:rPr lang="ru-RU" sz="1400" b="0" dirty="0">
                          <a:solidFill>
                            <a:schemeClr val="tx1"/>
                          </a:solidFill>
                          <a:effectLst/>
                          <a:latin typeface="Times New Roman" panose="02020603050405020304" pitchFamily="18" charset="0"/>
                          <a:ea typeface="Times New Roman" panose="02020603050405020304" pitchFamily="18" charset="0"/>
                        </a:rPr>
                        <a:t>.)</a:t>
                      </a:r>
                    </a:p>
                  </a:txBody>
                  <a:tcPr marL="68580" marR="68580" marT="0" marB="0"/>
                </a:tc>
                <a:tc>
                  <a:txBody>
                    <a:bodyPr/>
                    <a:lstStyle/>
                    <a:p>
                      <a:pPr algn="ctr">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rPr>
                        <a:t>Плановые назначения на </a:t>
                      </a:r>
                      <a:r>
                        <a:rPr lang="ru-RU" sz="1400" b="0" dirty="0" smtClean="0">
                          <a:solidFill>
                            <a:schemeClr val="tx1"/>
                          </a:solidFill>
                          <a:effectLst/>
                          <a:latin typeface="Times New Roman" panose="02020603050405020304" pitchFamily="18" charset="0"/>
                          <a:ea typeface="Times New Roman" panose="02020603050405020304" pitchFamily="18" charset="0"/>
                        </a:rPr>
                        <a:t>2022г</a:t>
                      </a:r>
                      <a:r>
                        <a:rPr lang="ru-RU" sz="1400" b="0" dirty="0">
                          <a:solidFill>
                            <a:schemeClr val="tx1"/>
                          </a:solidFill>
                          <a:effectLst/>
                          <a:latin typeface="Times New Roman" panose="02020603050405020304" pitchFamily="18" charset="0"/>
                          <a:ea typeface="Times New Roman" panose="02020603050405020304" pitchFamily="18" charset="0"/>
                        </a:rPr>
                        <a:t>. (</a:t>
                      </a:r>
                      <a:r>
                        <a:rPr lang="ru-RU" sz="1400" b="0" dirty="0" err="1">
                          <a:solidFill>
                            <a:schemeClr val="tx1"/>
                          </a:solidFill>
                          <a:effectLst/>
                          <a:latin typeface="Times New Roman" panose="02020603050405020304" pitchFamily="18" charset="0"/>
                          <a:ea typeface="Times New Roman" panose="02020603050405020304" pitchFamily="18" charset="0"/>
                        </a:rPr>
                        <a:t>тыс.руб</a:t>
                      </a:r>
                      <a:r>
                        <a:rPr lang="ru-RU" sz="1400" b="0" dirty="0">
                          <a:solidFill>
                            <a:schemeClr val="tx1"/>
                          </a:solidFill>
                          <a:effectLst/>
                          <a:latin typeface="Times New Roman" panose="02020603050405020304" pitchFamily="18" charset="0"/>
                          <a:ea typeface="Times New Roman" panose="02020603050405020304" pitchFamily="18" charset="0"/>
                        </a:rPr>
                        <a:t>.)</a:t>
                      </a:r>
                    </a:p>
                  </a:txBody>
                  <a:tcPr marL="68580" marR="68580" marT="0" marB="0"/>
                </a:tc>
                <a:tc>
                  <a:txBody>
                    <a:bodyPr/>
                    <a:lstStyle/>
                    <a:p>
                      <a:pPr algn="ctr">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rPr>
                        <a:t>Плановые назначения на </a:t>
                      </a:r>
                      <a:r>
                        <a:rPr lang="ru-RU" sz="1400" b="0" dirty="0" smtClean="0">
                          <a:solidFill>
                            <a:schemeClr val="tx1"/>
                          </a:solidFill>
                          <a:effectLst/>
                          <a:latin typeface="Times New Roman" panose="02020603050405020304" pitchFamily="18" charset="0"/>
                          <a:ea typeface="Times New Roman" panose="02020603050405020304" pitchFamily="18" charset="0"/>
                        </a:rPr>
                        <a:t>2023г</a:t>
                      </a:r>
                      <a:r>
                        <a:rPr lang="ru-RU" sz="1400" b="0" dirty="0">
                          <a:solidFill>
                            <a:schemeClr val="tx1"/>
                          </a:solidFill>
                          <a:effectLst/>
                          <a:latin typeface="Times New Roman" panose="02020603050405020304" pitchFamily="18" charset="0"/>
                          <a:ea typeface="Times New Roman" panose="02020603050405020304" pitchFamily="18" charset="0"/>
                        </a:rPr>
                        <a:t>. (</a:t>
                      </a:r>
                      <a:r>
                        <a:rPr lang="ru-RU" sz="1400" b="0" dirty="0" err="1">
                          <a:solidFill>
                            <a:schemeClr val="tx1"/>
                          </a:solidFill>
                          <a:effectLst/>
                          <a:latin typeface="Times New Roman" panose="02020603050405020304" pitchFamily="18" charset="0"/>
                          <a:ea typeface="Times New Roman" panose="02020603050405020304" pitchFamily="18" charset="0"/>
                        </a:rPr>
                        <a:t>тыс.руб</a:t>
                      </a:r>
                      <a:r>
                        <a:rPr lang="ru-RU" sz="1400" b="0" dirty="0">
                          <a:solidFill>
                            <a:schemeClr val="tx1"/>
                          </a:solidFill>
                          <a:effectLst/>
                          <a:latin typeface="Times New Roman" panose="02020603050405020304" pitchFamily="18" charset="0"/>
                          <a:ea typeface="Times New Roman" panose="02020603050405020304" pitchFamily="18" charset="0"/>
                        </a:rPr>
                        <a:t>.)</a:t>
                      </a:r>
                    </a:p>
                  </a:txBody>
                  <a:tcPr marL="68580" marR="68580" marT="0" marB="0"/>
                </a:tc>
                <a:extLst>
                  <a:ext uri="{0D108BD9-81ED-4DB2-BD59-A6C34878D82A}">
                    <a16:rowId xmlns="" xmlns:a16="http://schemas.microsoft.com/office/drawing/2014/main" val="10000"/>
                  </a:ext>
                </a:extLst>
              </a:tr>
              <a:tr h="3272938">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«Образование»</a:t>
                      </a:r>
                    </a:p>
                  </a:txBody>
                  <a:tcPr marL="68580" marR="68580" marT="0" marB="0"/>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Общее образование</a:t>
                      </a:r>
                    </a:p>
                  </a:txBody>
                  <a:tcPr marL="68580" marR="68580" marT="0" marB="0"/>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дети из малообеспеченных семей; дети из многодетных семей; обучающиеся с ограниченными возможностями здоровья; дети-инвалиды; обучающиеся 1-х - 11-х классов муниципальных общеобразовательных учреждений (по очной форме обучения)</a:t>
                      </a:r>
                    </a:p>
                  </a:txBody>
                  <a:tcPr marL="68580" marR="68580" marT="0" marB="0"/>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Решение Совета депутатов  от 05.08.2019 №242/42 «Об утверждении категорий получателей дотации на питание и утверждении Положения о предоставлении дотации на питание и Порядка предоставления денежной компенсации вместо дотации на питание обучающимся в муниципальных общеобразовательных учреждениях городского округа Серебряные Пруды Московской области»</a:t>
                      </a:r>
                    </a:p>
                  </a:txBody>
                  <a:tcPr marL="68580" marR="68580" marT="0" marB="0"/>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Дотации на питание обучающихся (завтраки, обеды)</a:t>
                      </a:r>
                    </a:p>
                  </a:txBody>
                  <a:tcPr marL="68580" marR="68580" marT="0" marB="0"/>
                </a:tc>
                <a:tc>
                  <a:txBody>
                    <a:bodyPr/>
                    <a:lstStyle/>
                    <a:p>
                      <a:pPr algn="ctr">
                        <a:spcAft>
                          <a:spcPts val="0"/>
                        </a:spcAft>
                      </a:pPr>
                      <a:r>
                        <a:rPr lang="ru-RU" sz="1400" dirty="0" smtClean="0">
                          <a:effectLst/>
                          <a:latin typeface="Times New Roman" panose="02020603050405020304" pitchFamily="18" charset="0"/>
                          <a:ea typeface="Times New Roman" panose="02020603050405020304" pitchFamily="18" charset="0"/>
                        </a:rPr>
                        <a:t>95,46 </a:t>
                      </a:r>
                      <a:r>
                        <a:rPr lang="ru-RU" sz="1400" dirty="0">
                          <a:effectLst/>
                          <a:latin typeface="Times New Roman" panose="02020603050405020304" pitchFamily="18" charset="0"/>
                          <a:ea typeface="Times New Roman" panose="02020603050405020304" pitchFamily="18" charset="0"/>
                        </a:rPr>
                        <a:t>в день</a:t>
                      </a:r>
                    </a:p>
                  </a:txBody>
                  <a:tcPr marL="68580" marR="68580" marT="0" marB="0"/>
                </a:tc>
                <a:tc>
                  <a:txBody>
                    <a:bodyPr/>
                    <a:lstStyle/>
                    <a:p>
                      <a:pPr algn="ctr">
                        <a:spcAft>
                          <a:spcPts val="0"/>
                        </a:spcAft>
                      </a:pPr>
                      <a:r>
                        <a:rPr lang="ru-RU" sz="1400" dirty="0" smtClean="0">
                          <a:effectLst/>
                          <a:latin typeface="Times New Roman" panose="02020603050405020304" pitchFamily="18" charset="0"/>
                          <a:ea typeface="Times New Roman" panose="02020603050405020304" pitchFamily="18" charset="0"/>
                        </a:rPr>
                        <a:t>2207</a:t>
                      </a:r>
                      <a:endParaRPr lang="ru-RU"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ru-RU" sz="1400" dirty="0" smtClean="0">
                          <a:effectLst/>
                          <a:latin typeface="Times New Roman" panose="02020603050405020304" pitchFamily="18" charset="0"/>
                          <a:ea typeface="Times New Roman" panose="02020603050405020304" pitchFamily="18" charset="0"/>
                        </a:rPr>
                        <a:t>15365,6</a:t>
                      </a:r>
                      <a:endParaRPr lang="ru-RU"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ru-RU" sz="1400" dirty="0" smtClean="0">
                          <a:effectLst/>
                          <a:latin typeface="Times New Roman" panose="02020603050405020304" pitchFamily="18" charset="0"/>
                          <a:ea typeface="Times New Roman" panose="02020603050405020304" pitchFamily="18" charset="0"/>
                        </a:rPr>
                        <a:t>15365,6</a:t>
                      </a:r>
                      <a:endParaRPr lang="ru-RU"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ru-RU" sz="1400" dirty="0" smtClean="0">
                          <a:effectLst/>
                          <a:latin typeface="Times New Roman" panose="02020603050405020304" pitchFamily="18" charset="0"/>
                          <a:ea typeface="Times New Roman" panose="02020603050405020304" pitchFamily="18" charset="0"/>
                        </a:rPr>
                        <a:t>19712</a:t>
                      </a:r>
                      <a:endParaRPr lang="ru-RU"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ru-RU" sz="1400" dirty="0" smtClean="0">
                          <a:effectLst/>
                          <a:latin typeface="Times New Roman" panose="02020603050405020304" pitchFamily="18" charset="0"/>
                          <a:ea typeface="Times New Roman" panose="02020603050405020304" pitchFamily="18" charset="0"/>
                        </a:rPr>
                        <a:t>20475</a:t>
                      </a:r>
                      <a:endParaRPr lang="ru-RU"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11430" indent="-11430" algn="ctr">
                        <a:spcAft>
                          <a:spcPts val="0"/>
                        </a:spcAft>
                      </a:pPr>
                      <a:r>
                        <a:rPr lang="ru-RU" sz="1400" dirty="0" smtClean="0">
                          <a:effectLst/>
                          <a:latin typeface="Times New Roman" panose="02020603050405020304" pitchFamily="18" charset="0"/>
                          <a:ea typeface="Times New Roman" panose="02020603050405020304" pitchFamily="18" charset="0"/>
                        </a:rPr>
                        <a:t>20475</a:t>
                      </a:r>
                      <a:endParaRPr lang="ru-RU" sz="1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10001"/>
                  </a:ext>
                </a:extLst>
              </a:tr>
              <a:tr h="321805">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dirty="0"/>
                    </a:p>
                  </a:txBody>
                  <a:tcPr/>
                </a:tc>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dirty="0"/>
                    </a:p>
                  </a:txBody>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35438227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168" y="85344"/>
            <a:ext cx="10984992" cy="1267968"/>
          </a:xfrm>
        </p:spPr>
        <p:txBody>
          <a:bodyPr>
            <a:normAutofit/>
          </a:bodyPr>
          <a:lstStyle/>
          <a:p>
            <a:pPr algn="ctr"/>
            <a:r>
              <a:rPr lang="ru-RU" sz="2400" b="1" dirty="0">
                <a:solidFill>
                  <a:schemeClr val="tx1"/>
                </a:solidFill>
                <a:latin typeface="Times New Roman" panose="02020603050405020304" pitchFamily="18" charset="0"/>
                <a:cs typeface="Times New Roman" panose="02020603050405020304" pitchFamily="18" charset="0"/>
              </a:rPr>
              <a:t>Информация о расходах бюджета с учетом интересов целевых групп пользователей</a:t>
            </a:r>
          </a:p>
        </p:txBody>
      </p:sp>
      <p:graphicFrame>
        <p:nvGraphicFramePr>
          <p:cNvPr id="4" name="Объект 3"/>
          <p:cNvGraphicFramePr>
            <a:graphicFrameLocks noGrp="1"/>
          </p:cNvGraphicFramePr>
          <p:nvPr>
            <p:ph idx="1"/>
            <p:extLst>
              <p:ext uri="{D42A27DB-BD31-4B8C-83A1-F6EECF244321}">
                <p14:modId xmlns:p14="http://schemas.microsoft.com/office/powerpoint/2010/main" val="3870817335"/>
              </p:ext>
            </p:extLst>
          </p:nvPr>
        </p:nvGraphicFramePr>
        <p:xfrm>
          <a:off x="109729" y="1024128"/>
          <a:ext cx="12009119" cy="5413248"/>
        </p:xfrm>
        <a:graphic>
          <a:graphicData uri="http://schemas.openxmlformats.org/drawingml/2006/table">
            <a:tbl>
              <a:tblPr firstRow="1" bandRow="1">
                <a:tableStyleId>{5C22544A-7EE6-4342-B048-85BDC9FD1C3A}</a:tableStyleId>
              </a:tblPr>
              <a:tblGrid>
                <a:gridCol w="986536">
                  <a:extLst>
                    <a:ext uri="{9D8B030D-6E8A-4147-A177-3AD203B41FA5}">
                      <a16:colId xmlns="" xmlns:a16="http://schemas.microsoft.com/office/drawing/2014/main" val="20000"/>
                    </a:ext>
                  </a:extLst>
                </a:gridCol>
                <a:gridCol w="756919">
                  <a:extLst>
                    <a:ext uri="{9D8B030D-6E8A-4147-A177-3AD203B41FA5}">
                      <a16:colId xmlns="" xmlns:a16="http://schemas.microsoft.com/office/drawing/2014/main" val="20001"/>
                    </a:ext>
                  </a:extLst>
                </a:gridCol>
                <a:gridCol w="1121664">
                  <a:extLst>
                    <a:ext uri="{9D8B030D-6E8A-4147-A177-3AD203B41FA5}">
                      <a16:colId xmlns="" xmlns:a16="http://schemas.microsoft.com/office/drawing/2014/main" val="20002"/>
                    </a:ext>
                  </a:extLst>
                </a:gridCol>
                <a:gridCol w="1974796">
                  <a:extLst>
                    <a:ext uri="{9D8B030D-6E8A-4147-A177-3AD203B41FA5}">
                      <a16:colId xmlns="" xmlns:a16="http://schemas.microsoft.com/office/drawing/2014/main" val="20003"/>
                    </a:ext>
                  </a:extLst>
                </a:gridCol>
                <a:gridCol w="1406802">
                  <a:extLst>
                    <a:ext uri="{9D8B030D-6E8A-4147-A177-3AD203B41FA5}">
                      <a16:colId xmlns="" xmlns:a16="http://schemas.microsoft.com/office/drawing/2014/main" val="20004"/>
                    </a:ext>
                  </a:extLst>
                </a:gridCol>
                <a:gridCol w="942170">
                  <a:extLst>
                    <a:ext uri="{9D8B030D-6E8A-4147-A177-3AD203B41FA5}">
                      <a16:colId xmlns="" xmlns:a16="http://schemas.microsoft.com/office/drawing/2014/main" val="20005"/>
                    </a:ext>
                  </a:extLst>
                </a:gridCol>
                <a:gridCol w="662760">
                  <a:extLst>
                    <a:ext uri="{9D8B030D-6E8A-4147-A177-3AD203B41FA5}">
                      <a16:colId xmlns="" xmlns:a16="http://schemas.microsoft.com/office/drawing/2014/main" val="20006"/>
                    </a:ext>
                  </a:extLst>
                </a:gridCol>
                <a:gridCol w="808574">
                  <a:extLst>
                    <a:ext uri="{9D8B030D-6E8A-4147-A177-3AD203B41FA5}">
                      <a16:colId xmlns="" xmlns:a16="http://schemas.microsoft.com/office/drawing/2014/main" val="20007"/>
                    </a:ext>
                  </a:extLst>
                </a:gridCol>
                <a:gridCol w="800770">
                  <a:extLst>
                    <a:ext uri="{9D8B030D-6E8A-4147-A177-3AD203B41FA5}">
                      <a16:colId xmlns="" xmlns:a16="http://schemas.microsoft.com/office/drawing/2014/main" val="20008"/>
                    </a:ext>
                  </a:extLst>
                </a:gridCol>
                <a:gridCol w="890016">
                  <a:extLst>
                    <a:ext uri="{9D8B030D-6E8A-4147-A177-3AD203B41FA5}">
                      <a16:colId xmlns="" xmlns:a16="http://schemas.microsoft.com/office/drawing/2014/main" val="20009"/>
                    </a:ext>
                  </a:extLst>
                </a:gridCol>
                <a:gridCol w="865632">
                  <a:extLst>
                    <a:ext uri="{9D8B030D-6E8A-4147-A177-3AD203B41FA5}">
                      <a16:colId xmlns="" xmlns:a16="http://schemas.microsoft.com/office/drawing/2014/main" val="20010"/>
                    </a:ext>
                  </a:extLst>
                </a:gridCol>
                <a:gridCol w="792480">
                  <a:extLst>
                    <a:ext uri="{9D8B030D-6E8A-4147-A177-3AD203B41FA5}">
                      <a16:colId xmlns="" xmlns:a16="http://schemas.microsoft.com/office/drawing/2014/main" val="20011"/>
                    </a:ext>
                  </a:extLst>
                </a:gridCol>
              </a:tblGrid>
              <a:tr h="1572768">
                <a:tc>
                  <a:txBody>
                    <a:bodyPr/>
                    <a:lstStyle/>
                    <a:p>
                      <a:pPr algn="ctr">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rPr>
                        <a:t>Наименование муниципальной программы</a:t>
                      </a:r>
                    </a:p>
                  </a:txBody>
                  <a:tcPr marL="68580" marR="68580" marT="0" marB="0"/>
                </a:tc>
                <a:tc>
                  <a:txBody>
                    <a:bodyPr/>
                    <a:lstStyle/>
                    <a:p>
                      <a:pPr algn="ctr">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rPr>
                        <a:t>Наименование подпрограммы</a:t>
                      </a:r>
                    </a:p>
                  </a:txBody>
                  <a:tcPr marL="68580" marR="68580" marT="0" marB="0"/>
                </a:tc>
                <a:tc>
                  <a:txBody>
                    <a:bodyPr/>
                    <a:lstStyle/>
                    <a:p>
                      <a:pPr algn="ctr">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rPr>
                        <a:t>Целевая группа</a:t>
                      </a:r>
                    </a:p>
                  </a:txBody>
                  <a:tcPr marL="68580" marR="68580" marT="0" marB="0"/>
                </a:tc>
                <a:tc>
                  <a:txBody>
                    <a:bodyPr/>
                    <a:lstStyle/>
                    <a:p>
                      <a:pPr algn="ctr">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rPr>
                        <a:t>НПА, по которым установлены меры социальной поддержки</a:t>
                      </a:r>
                    </a:p>
                  </a:txBody>
                  <a:tcPr marL="68580" marR="68580" marT="0" marB="0"/>
                </a:tc>
                <a:tc>
                  <a:txBody>
                    <a:bodyPr/>
                    <a:lstStyle/>
                    <a:p>
                      <a:pPr algn="ctr">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rPr>
                        <a:t>Наименование меры социальной поддержки</a:t>
                      </a:r>
                    </a:p>
                  </a:txBody>
                  <a:tcPr marL="68580" marR="68580" marT="0" marB="0"/>
                </a:tc>
                <a:tc>
                  <a:txBody>
                    <a:bodyPr/>
                    <a:lstStyle/>
                    <a:p>
                      <a:pPr algn="ctr">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rPr>
                        <a:t>Размер поддержки (руб.)</a:t>
                      </a:r>
                    </a:p>
                  </a:txBody>
                  <a:tcPr marL="68580" marR="68580" marT="0" marB="0"/>
                </a:tc>
                <a:tc>
                  <a:txBody>
                    <a:bodyPr/>
                    <a:lstStyle/>
                    <a:p>
                      <a:pPr algn="ctr">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rPr>
                        <a:t>Количество получателей (</a:t>
                      </a:r>
                      <a:r>
                        <a:rPr lang="ru-RU" sz="1400" b="0" dirty="0" smtClean="0">
                          <a:solidFill>
                            <a:schemeClr val="tx1"/>
                          </a:solidFill>
                          <a:effectLst/>
                          <a:latin typeface="Times New Roman" panose="02020603050405020304" pitchFamily="18" charset="0"/>
                          <a:ea typeface="Times New Roman" panose="02020603050405020304" pitchFamily="18" charset="0"/>
                        </a:rPr>
                        <a:t>чел.)</a:t>
                      </a:r>
                      <a:endParaRPr lang="ru-RU" sz="14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ru-RU" sz="1200" b="0" dirty="0">
                          <a:solidFill>
                            <a:schemeClr val="tx1"/>
                          </a:solidFill>
                          <a:effectLst/>
                          <a:latin typeface="Times New Roman" panose="02020603050405020304" pitchFamily="18" charset="0"/>
                          <a:ea typeface="Times New Roman" panose="02020603050405020304" pitchFamily="18" charset="0"/>
                        </a:rPr>
                        <a:t>Плановые назначения на </a:t>
                      </a:r>
                      <a:r>
                        <a:rPr lang="ru-RU" sz="1200" b="0" dirty="0" smtClean="0">
                          <a:solidFill>
                            <a:schemeClr val="tx1"/>
                          </a:solidFill>
                          <a:effectLst/>
                          <a:latin typeface="Times New Roman" panose="02020603050405020304" pitchFamily="18" charset="0"/>
                          <a:ea typeface="Times New Roman" panose="02020603050405020304" pitchFamily="18" charset="0"/>
                        </a:rPr>
                        <a:t>2020г</a:t>
                      </a:r>
                      <a:r>
                        <a:rPr lang="ru-RU" sz="1200" b="0" dirty="0">
                          <a:solidFill>
                            <a:schemeClr val="tx1"/>
                          </a:solidFill>
                          <a:effectLst/>
                          <a:latin typeface="Times New Roman" panose="02020603050405020304" pitchFamily="18" charset="0"/>
                          <a:ea typeface="Times New Roman" panose="02020603050405020304" pitchFamily="18" charset="0"/>
                        </a:rPr>
                        <a:t>. (</a:t>
                      </a:r>
                      <a:r>
                        <a:rPr lang="ru-RU" sz="1200" b="0" dirty="0" err="1">
                          <a:solidFill>
                            <a:schemeClr val="tx1"/>
                          </a:solidFill>
                          <a:effectLst/>
                          <a:latin typeface="Times New Roman" panose="02020603050405020304" pitchFamily="18" charset="0"/>
                          <a:ea typeface="Times New Roman" panose="02020603050405020304" pitchFamily="18" charset="0"/>
                        </a:rPr>
                        <a:t>тыс.руб</a:t>
                      </a:r>
                      <a:r>
                        <a:rPr lang="ru-RU" sz="1200" b="0" dirty="0">
                          <a:solidFill>
                            <a:schemeClr val="tx1"/>
                          </a:solidFill>
                          <a:effectLst/>
                          <a:latin typeface="Times New Roman" panose="02020603050405020304" pitchFamily="18" charset="0"/>
                          <a:ea typeface="Times New Roman" panose="02020603050405020304" pitchFamily="18" charset="0"/>
                        </a:rPr>
                        <a:t>.)</a:t>
                      </a:r>
                    </a:p>
                  </a:txBody>
                  <a:tcPr marL="68580" marR="68580" marT="0" marB="0"/>
                </a:tc>
                <a:tc>
                  <a:txBody>
                    <a:bodyPr/>
                    <a:lstStyle/>
                    <a:p>
                      <a:pPr algn="ctr">
                        <a:spcAft>
                          <a:spcPts val="0"/>
                        </a:spcAft>
                      </a:pPr>
                      <a:r>
                        <a:rPr lang="ru-RU" sz="1200" b="0" dirty="0">
                          <a:solidFill>
                            <a:schemeClr val="tx1"/>
                          </a:solidFill>
                          <a:effectLst/>
                          <a:latin typeface="Times New Roman" panose="02020603050405020304" pitchFamily="18" charset="0"/>
                          <a:ea typeface="Times New Roman" panose="02020603050405020304" pitchFamily="18" charset="0"/>
                        </a:rPr>
                        <a:t>Ожидаемое исполнение за </a:t>
                      </a:r>
                      <a:r>
                        <a:rPr lang="ru-RU" sz="1200" b="0" dirty="0" smtClean="0">
                          <a:solidFill>
                            <a:schemeClr val="tx1"/>
                          </a:solidFill>
                          <a:effectLst/>
                          <a:latin typeface="Times New Roman" panose="02020603050405020304" pitchFamily="18" charset="0"/>
                          <a:ea typeface="Times New Roman" panose="02020603050405020304" pitchFamily="18" charset="0"/>
                        </a:rPr>
                        <a:t>2020г</a:t>
                      </a:r>
                      <a:endParaRPr lang="ru-RU" sz="1200" b="0" dirty="0">
                        <a:solidFill>
                          <a:schemeClr val="tx1"/>
                        </a:solidFill>
                        <a:effectLst/>
                        <a:latin typeface="Times New Roman" panose="02020603050405020304" pitchFamily="18" charset="0"/>
                        <a:ea typeface="Times New Roman" panose="02020603050405020304" pitchFamily="18" charset="0"/>
                      </a:endParaRPr>
                    </a:p>
                    <a:p>
                      <a:pPr algn="ctr">
                        <a:spcAft>
                          <a:spcPts val="0"/>
                        </a:spcAft>
                      </a:pPr>
                      <a:r>
                        <a:rPr lang="ru-RU" sz="1200" b="0" dirty="0">
                          <a:solidFill>
                            <a:schemeClr val="tx1"/>
                          </a:solidFill>
                          <a:effectLst/>
                          <a:latin typeface="Times New Roman" panose="02020603050405020304" pitchFamily="18" charset="0"/>
                          <a:ea typeface="Times New Roman" panose="02020603050405020304" pitchFamily="18" charset="0"/>
                        </a:rPr>
                        <a:t>(</a:t>
                      </a:r>
                      <a:r>
                        <a:rPr lang="ru-RU" sz="1200" b="0" dirty="0" err="1">
                          <a:solidFill>
                            <a:schemeClr val="tx1"/>
                          </a:solidFill>
                          <a:effectLst/>
                          <a:latin typeface="Times New Roman" panose="02020603050405020304" pitchFamily="18" charset="0"/>
                          <a:ea typeface="Times New Roman" panose="02020603050405020304" pitchFamily="18" charset="0"/>
                        </a:rPr>
                        <a:t>тыс.руб</a:t>
                      </a:r>
                      <a:r>
                        <a:rPr lang="ru-RU" sz="1200" b="0" dirty="0">
                          <a:solidFill>
                            <a:schemeClr val="tx1"/>
                          </a:solidFill>
                          <a:effectLst/>
                          <a:latin typeface="Times New Roman" panose="02020603050405020304" pitchFamily="18" charset="0"/>
                          <a:ea typeface="Times New Roman" panose="02020603050405020304" pitchFamily="18" charset="0"/>
                        </a:rPr>
                        <a:t>.)</a:t>
                      </a:r>
                    </a:p>
                  </a:txBody>
                  <a:tcPr marL="68580" marR="68580" marT="0" marB="0"/>
                </a:tc>
                <a:tc>
                  <a:txBody>
                    <a:bodyPr/>
                    <a:lstStyle/>
                    <a:p>
                      <a:pPr algn="ctr">
                        <a:spcAft>
                          <a:spcPts val="0"/>
                        </a:spcAft>
                      </a:pPr>
                      <a:r>
                        <a:rPr lang="ru-RU" sz="1200" b="0" dirty="0">
                          <a:solidFill>
                            <a:schemeClr val="tx1"/>
                          </a:solidFill>
                          <a:effectLst/>
                          <a:latin typeface="Times New Roman" panose="02020603050405020304" pitchFamily="18" charset="0"/>
                          <a:ea typeface="Times New Roman" panose="02020603050405020304" pitchFamily="18" charset="0"/>
                        </a:rPr>
                        <a:t>Плановые назначения на </a:t>
                      </a:r>
                      <a:r>
                        <a:rPr lang="ru-RU" sz="1200" b="0" dirty="0" smtClean="0">
                          <a:solidFill>
                            <a:schemeClr val="tx1"/>
                          </a:solidFill>
                          <a:effectLst/>
                          <a:latin typeface="Times New Roman" panose="02020603050405020304" pitchFamily="18" charset="0"/>
                          <a:ea typeface="Times New Roman" panose="02020603050405020304" pitchFamily="18" charset="0"/>
                        </a:rPr>
                        <a:t>2021г</a:t>
                      </a:r>
                      <a:r>
                        <a:rPr lang="ru-RU" sz="1200" b="0" dirty="0">
                          <a:solidFill>
                            <a:schemeClr val="tx1"/>
                          </a:solidFill>
                          <a:effectLst/>
                          <a:latin typeface="Times New Roman" panose="02020603050405020304" pitchFamily="18" charset="0"/>
                          <a:ea typeface="Times New Roman" panose="02020603050405020304" pitchFamily="18" charset="0"/>
                        </a:rPr>
                        <a:t>. (</a:t>
                      </a:r>
                      <a:r>
                        <a:rPr lang="ru-RU" sz="1200" b="0" dirty="0" err="1">
                          <a:solidFill>
                            <a:schemeClr val="tx1"/>
                          </a:solidFill>
                          <a:effectLst/>
                          <a:latin typeface="Times New Roman" panose="02020603050405020304" pitchFamily="18" charset="0"/>
                          <a:ea typeface="Times New Roman" panose="02020603050405020304" pitchFamily="18" charset="0"/>
                        </a:rPr>
                        <a:t>тыс.руб</a:t>
                      </a:r>
                      <a:r>
                        <a:rPr lang="ru-RU" sz="1200" b="0" dirty="0">
                          <a:solidFill>
                            <a:schemeClr val="tx1"/>
                          </a:solidFill>
                          <a:effectLst/>
                          <a:latin typeface="Times New Roman" panose="02020603050405020304" pitchFamily="18" charset="0"/>
                          <a:ea typeface="Times New Roman" panose="02020603050405020304" pitchFamily="18" charset="0"/>
                        </a:rPr>
                        <a:t>.)</a:t>
                      </a:r>
                    </a:p>
                  </a:txBody>
                  <a:tcPr marL="68580" marR="68580" marT="0" marB="0"/>
                </a:tc>
                <a:tc>
                  <a:txBody>
                    <a:bodyPr/>
                    <a:lstStyle/>
                    <a:p>
                      <a:pPr algn="ctr">
                        <a:spcAft>
                          <a:spcPts val="0"/>
                        </a:spcAft>
                      </a:pPr>
                      <a:r>
                        <a:rPr lang="ru-RU" sz="1200" b="0" dirty="0">
                          <a:solidFill>
                            <a:schemeClr val="tx1"/>
                          </a:solidFill>
                          <a:effectLst/>
                          <a:latin typeface="Times New Roman" panose="02020603050405020304" pitchFamily="18" charset="0"/>
                          <a:ea typeface="Times New Roman" panose="02020603050405020304" pitchFamily="18" charset="0"/>
                        </a:rPr>
                        <a:t>Плановые назначения на </a:t>
                      </a:r>
                      <a:r>
                        <a:rPr lang="ru-RU" sz="1200" b="0" dirty="0" smtClean="0">
                          <a:solidFill>
                            <a:schemeClr val="tx1"/>
                          </a:solidFill>
                          <a:effectLst/>
                          <a:latin typeface="Times New Roman" panose="02020603050405020304" pitchFamily="18" charset="0"/>
                          <a:ea typeface="Times New Roman" panose="02020603050405020304" pitchFamily="18" charset="0"/>
                        </a:rPr>
                        <a:t>2022г</a:t>
                      </a:r>
                      <a:r>
                        <a:rPr lang="ru-RU" sz="1200" b="0" dirty="0">
                          <a:solidFill>
                            <a:schemeClr val="tx1"/>
                          </a:solidFill>
                          <a:effectLst/>
                          <a:latin typeface="Times New Roman" panose="02020603050405020304" pitchFamily="18" charset="0"/>
                          <a:ea typeface="Times New Roman" panose="02020603050405020304" pitchFamily="18" charset="0"/>
                        </a:rPr>
                        <a:t>. (</a:t>
                      </a:r>
                      <a:r>
                        <a:rPr lang="ru-RU" sz="1200" b="0" dirty="0" err="1">
                          <a:solidFill>
                            <a:schemeClr val="tx1"/>
                          </a:solidFill>
                          <a:effectLst/>
                          <a:latin typeface="Times New Roman" panose="02020603050405020304" pitchFamily="18" charset="0"/>
                          <a:ea typeface="Times New Roman" panose="02020603050405020304" pitchFamily="18" charset="0"/>
                        </a:rPr>
                        <a:t>тыс.руб</a:t>
                      </a:r>
                      <a:r>
                        <a:rPr lang="ru-RU" sz="1200" b="0" dirty="0">
                          <a:solidFill>
                            <a:schemeClr val="tx1"/>
                          </a:solidFill>
                          <a:effectLst/>
                          <a:latin typeface="Times New Roman" panose="02020603050405020304" pitchFamily="18" charset="0"/>
                          <a:ea typeface="Times New Roman" panose="02020603050405020304" pitchFamily="18" charset="0"/>
                        </a:rPr>
                        <a:t>.)</a:t>
                      </a:r>
                    </a:p>
                  </a:txBody>
                  <a:tcPr marL="68580" marR="68580" marT="0" marB="0"/>
                </a:tc>
                <a:tc>
                  <a:txBody>
                    <a:bodyPr/>
                    <a:lstStyle/>
                    <a:p>
                      <a:pPr algn="ctr">
                        <a:spcAft>
                          <a:spcPts val="0"/>
                        </a:spcAft>
                      </a:pPr>
                      <a:r>
                        <a:rPr lang="ru-RU" sz="1200" b="0" dirty="0">
                          <a:solidFill>
                            <a:schemeClr val="tx1"/>
                          </a:solidFill>
                          <a:effectLst/>
                          <a:latin typeface="Times New Roman" panose="02020603050405020304" pitchFamily="18" charset="0"/>
                          <a:ea typeface="Times New Roman" panose="02020603050405020304" pitchFamily="18" charset="0"/>
                        </a:rPr>
                        <a:t>Плановые назначения на </a:t>
                      </a:r>
                      <a:r>
                        <a:rPr lang="ru-RU" sz="1200" b="0" dirty="0" smtClean="0">
                          <a:solidFill>
                            <a:schemeClr val="tx1"/>
                          </a:solidFill>
                          <a:effectLst/>
                          <a:latin typeface="Times New Roman" panose="02020603050405020304" pitchFamily="18" charset="0"/>
                          <a:ea typeface="Times New Roman" panose="02020603050405020304" pitchFamily="18" charset="0"/>
                        </a:rPr>
                        <a:t>2023г</a:t>
                      </a:r>
                      <a:r>
                        <a:rPr lang="ru-RU" sz="1200" b="0" dirty="0">
                          <a:solidFill>
                            <a:schemeClr val="tx1"/>
                          </a:solidFill>
                          <a:effectLst/>
                          <a:latin typeface="Times New Roman" panose="02020603050405020304" pitchFamily="18" charset="0"/>
                          <a:ea typeface="Times New Roman" panose="02020603050405020304" pitchFamily="18" charset="0"/>
                        </a:rPr>
                        <a:t>. (</a:t>
                      </a:r>
                      <a:r>
                        <a:rPr lang="ru-RU" sz="1200" b="0" dirty="0" err="1">
                          <a:solidFill>
                            <a:schemeClr val="tx1"/>
                          </a:solidFill>
                          <a:effectLst/>
                          <a:latin typeface="Times New Roman" panose="02020603050405020304" pitchFamily="18" charset="0"/>
                          <a:ea typeface="Times New Roman" panose="02020603050405020304" pitchFamily="18" charset="0"/>
                        </a:rPr>
                        <a:t>тыс.руб</a:t>
                      </a:r>
                      <a:r>
                        <a:rPr lang="ru-RU" sz="1200" b="0" dirty="0">
                          <a:solidFill>
                            <a:schemeClr val="tx1"/>
                          </a:solidFill>
                          <a:effectLst/>
                          <a:latin typeface="Times New Roman" panose="02020603050405020304" pitchFamily="18" charset="0"/>
                          <a:ea typeface="Times New Roman" panose="02020603050405020304" pitchFamily="18" charset="0"/>
                        </a:rPr>
                        <a:t>.)</a:t>
                      </a:r>
                    </a:p>
                  </a:txBody>
                  <a:tcPr marL="68580" marR="68580" marT="0" marB="0"/>
                </a:tc>
                <a:extLst>
                  <a:ext uri="{0D108BD9-81ED-4DB2-BD59-A6C34878D82A}">
                    <a16:rowId xmlns="" xmlns:a16="http://schemas.microsoft.com/office/drawing/2014/main" val="10000"/>
                  </a:ext>
                </a:extLst>
              </a:tr>
              <a:tr h="3048001">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"Развитие институтов гражданского общества, повышение эффективности местного самоуправления и реализации молодежной политики"</a:t>
                      </a:r>
                    </a:p>
                  </a:txBody>
                  <a:tcPr marL="68580" marR="68580" marT="0" marB="0"/>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Молодежь Подмосковья</a:t>
                      </a:r>
                    </a:p>
                  </a:txBody>
                  <a:tcPr marL="68580" marR="68580" marT="0" marB="0"/>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Дети и подростки, проявившие выдающиеся способности в области науки, спорта и молодежной политике</a:t>
                      </a:r>
                    </a:p>
                  </a:txBody>
                  <a:tcPr marL="68580" marR="68580" marT="0" marB="0"/>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Распоряжение Администрации городского округа  от 18.12.2018 №947/р «О присуждении именной стипендии главы городского округа Серебряные Пруды Московской области для детей и подростков, проявивших выдающиеся способности в области науки, спорта и молодежной политике и об установлении размера ежемесячной стипендии»</a:t>
                      </a:r>
                    </a:p>
                  </a:txBody>
                  <a:tcPr marL="68580" marR="68580" marT="0" marB="0"/>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Именная стипендия главы городского округа Серебряные Пруды Московской области для детей и подростков, проявивших выдающиеся способности в области науки, спорта и молодежной политике</a:t>
                      </a:r>
                    </a:p>
                  </a:txBody>
                  <a:tcPr marL="68580" marR="68580" marT="0" marB="0"/>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600 в месяц</a:t>
                      </a:r>
                    </a:p>
                  </a:txBody>
                  <a:tcPr marL="68580" marR="68580" marT="0" marB="0"/>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600</a:t>
                      </a:r>
                    </a:p>
                  </a:txBody>
                  <a:tcPr marL="68580" marR="68580" marT="0" marB="0"/>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432,0</a:t>
                      </a:r>
                    </a:p>
                  </a:txBody>
                  <a:tcPr marL="68580" marR="68580" marT="0" marB="0"/>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432,00</a:t>
                      </a:r>
                    </a:p>
                  </a:txBody>
                  <a:tcPr marL="68580" marR="68580" marT="0" marB="0"/>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432,00</a:t>
                      </a:r>
                    </a:p>
                  </a:txBody>
                  <a:tcPr marL="68580" marR="68580" marT="0" marB="0"/>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432,00</a:t>
                      </a:r>
                    </a:p>
                  </a:txBody>
                  <a:tcPr marL="68580" marR="68580" marT="0" marB="0"/>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432,00</a:t>
                      </a:r>
                    </a:p>
                  </a:txBody>
                  <a:tcPr marL="68580" marR="68580" marT="0" marB="0"/>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31595989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158496"/>
            <a:ext cx="11161098" cy="1771904"/>
          </a:xfrm>
        </p:spPr>
        <p:txBody>
          <a:bodyPr>
            <a:normAutofit/>
          </a:bodyPr>
          <a:lstStyle/>
          <a:p>
            <a:pPr algn="ctr" fontAlgn="t">
              <a:spcBef>
                <a:spcPts val="0"/>
              </a:spcBef>
            </a:pPr>
            <a:r>
              <a:rPr lang="ru-RU" sz="2400" b="1" dirty="0">
                <a:solidFill>
                  <a:schemeClr val="tx1"/>
                </a:solidFill>
                <a:latin typeface="Times New Roman" panose="02020603050405020304" pitchFamily="18" charset="0"/>
                <a:cs typeface="Times New Roman" panose="02020603050405020304" pitchFamily="18" charset="0"/>
              </a:rPr>
              <a:t>Информация о расходах бюджета с учетом интересов целевых групп пользователей</a:t>
            </a:r>
          </a:p>
        </p:txBody>
      </p:sp>
      <p:graphicFrame>
        <p:nvGraphicFramePr>
          <p:cNvPr id="4" name="Объект 3"/>
          <p:cNvGraphicFramePr>
            <a:graphicFrameLocks noGrp="1"/>
          </p:cNvGraphicFramePr>
          <p:nvPr>
            <p:ph idx="1"/>
            <p:extLst>
              <p:ext uri="{D42A27DB-BD31-4B8C-83A1-F6EECF244321}">
                <p14:modId xmlns:p14="http://schemas.microsoft.com/office/powerpoint/2010/main" val="3398481132"/>
              </p:ext>
            </p:extLst>
          </p:nvPr>
        </p:nvGraphicFramePr>
        <p:xfrm>
          <a:off x="292607" y="1341120"/>
          <a:ext cx="11801857" cy="5364480"/>
        </p:xfrm>
        <a:graphic>
          <a:graphicData uri="http://schemas.openxmlformats.org/drawingml/2006/table">
            <a:tbl>
              <a:tblPr firstRow="1" bandRow="1">
                <a:tableStyleId>{5C22544A-7EE6-4342-B048-85BDC9FD1C3A}</a:tableStyleId>
              </a:tblPr>
              <a:tblGrid>
                <a:gridCol w="983488">
                  <a:extLst>
                    <a:ext uri="{9D8B030D-6E8A-4147-A177-3AD203B41FA5}">
                      <a16:colId xmlns="" xmlns:a16="http://schemas.microsoft.com/office/drawing/2014/main" val="20000"/>
                    </a:ext>
                  </a:extLst>
                </a:gridCol>
                <a:gridCol w="983488">
                  <a:extLst>
                    <a:ext uri="{9D8B030D-6E8A-4147-A177-3AD203B41FA5}">
                      <a16:colId xmlns="" xmlns:a16="http://schemas.microsoft.com/office/drawing/2014/main" val="20001"/>
                    </a:ext>
                  </a:extLst>
                </a:gridCol>
                <a:gridCol w="983488">
                  <a:extLst>
                    <a:ext uri="{9D8B030D-6E8A-4147-A177-3AD203B41FA5}">
                      <a16:colId xmlns="" xmlns:a16="http://schemas.microsoft.com/office/drawing/2014/main" val="20002"/>
                    </a:ext>
                  </a:extLst>
                </a:gridCol>
                <a:gridCol w="2170177">
                  <a:extLst>
                    <a:ext uri="{9D8B030D-6E8A-4147-A177-3AD203B41FA5}">
                      <a16:colId xmlns="" xmlns:a16="http://schemas.microsoft.com/office/drawing/2014/main" val="20003"/>
                    </a:ext>
                  </a:extLst>
                </a:gridCol>
                <a:gridCol w="762094">
                  <a:extLst>
                    <a:ext uri="{9D8B030D-6E8A-4147-A177-3AD203B41FA5}">
                      <a16:colId xmlns="" xmlns:a16="http://schemas.microsoft.com/office/drawing/2014/main" val="20004"/>
                    </a:ext>
                  </a:extLst>
                </a:gridCol>
                <a:gridCol w="970347">
                  <a:extLst>
                    <a:ext uri="{9D8B030D-6E8A-4147-A177-3AD203B41FA5}">
                      <a16:colId xmlns="" xmlns:a16="http://schemas.microsoft.com/office/drawing/2014/main" val="20005"/>
                    </a:ext>
                  </a:extLst>
                </a:gridCol>
                <a:gridCol w="824796">
                  <a:extLst>
                    <a:ext uri="{9D8B030D-6E8A-4147-A177-3AD203B41FA5}">
                      <a16:colId xmlns="" xmlns:a16="http://schemas.microsoft.com/office/drawing/2014/main" val="20006"/>
                    </a:ext>
                  </a:extLst>
                </a:gridCol>
                <a:gridCol w="795563">
                  <a:extLst>
                    <a:ext uri="{9D8B030D-6E8A-4147-A177-3AD203B41FA5}">
                      <a16:colId xmlns="" xmlns:a16="http://schemas.microsoft.com/office/drawing/2014/main" val="20007"/>
                    </a:ext>
                  </a:extLst>
                </a:gridCol>
                <a:gridCol w="841900">
                  <a:extLst>
                    <a:ext uri="{9D8B030D-6E8A-4147-A177-3AD203B41FA5}">
                      <a16:colId xmlns="" xmlns:a16="http://schemas.microsoft.com/office/drawing/2014/main" val="20008"/>
                    </a:ext>
                  </a:extLst>
                </a:gridCol>
                <a:gridCol w="816212">
                  <a:extLst>
                    <a:ext uri="{9D8B030D-6E8A-4147-A177-3AD203B41FA5}">
                      <a16:colId xmlns="" xmlns:a16="http://schemas.microsoft.com/office/drawing/2014/main" val="20009"/>
                    </a:ext>
                  </a:extLst>
                </a:gridCol>
                <a:gridCol w="857637">
                  <a:extLst>
                    <a:ext uri="{9D8B030D-6E8A-4147-A177-3AD203B41FA5}">
                      <a16:colId xmlns="" xmlns:a16="http://schemas.microsoft.com/office/drawing/2014/main" val="20010"/>
                    </a:ext>
                  </a:extLst>
                </a:gridCol>
                <a:gridCol w="812667">
                  <a:extLst>
                    <a:ext uri="{9D8B030D-6E8A-4147-A177-3AD203B41FA5}">
                      <a16:colId xmlns="" xmlns:a16="http://schemas.microsoft.com/office/drawing/2014/main" val="20011"/>
                    </a:ext>
                  </a:extLst>
                </a:gridCol>
              </a:tblGrid>
              <a:tr h="1524000">
                <a:tc>
                  <a:txBody>
                    <a:bodyPr/>
                    <a:lstStyle/>
                    <a:p>
                      <a:pPr algn="ctr">
                        <a:spcAft>
                          <a:spcPts val="0"/>
                        </a:spcAft>
                      </a:pPr>
                      <a:r>
                        <a:rPr lang="ru-RU" sz="1200" b="0" dirty="0">
                          <a:solidFill>
                            <a:schemeClr val="tx1"/>
                          </a:solidFill>
                          <a:effectLst/>
                          <a:latin typeface="Times New Roman" panose="02020603050405020304" pitchFamily="18" charset="0"/>
                          <a:ea typeface="Times New Roman" panose="02020603050405020304" pitchFamily="18" charset="0"/>
                        </a:rPr>
                        <a:t>Наименование муниципальной программы</a:t>
                      </a:r>
                    </a:p>
                  </a:txBody>
                  <a:tcPr marL="68580" marR="68580" marT="0" marB="0"/>
                </a:tc>
                <a:tc>
                  <a:txBody>
                    <a:bodyPr/>
                    <a:lstStyle/>
                    <a:p>
                      <a:pPr algn="ctr">
                        <a:spcAft>
                          <a:spcPts val="0"/>
                        </a:spcAft>
                      </a:pPr>
                      <a:r>
                        <a:rPr lang="ru-RU" sz="1200" b="0" dirty="0">
                          <a:solidFill>
                            <a:schemeClr val="tx1"/>
                          </a:solidFill>
                          <a:effectLst/>
                          <a:latin typeface="Times New Roman" panose="02020603050405020304" pitchFamily="18" charset="0"/>
                          <a:ea typeface="Times New Roman" panose="02020603050405020304" pitchFamily="18" charset="0"/>
                        </a:rPr>
                        <a:t>Наименование подпрограммы</a:t>
                      </a:r>
                    </a:p>
                  </a:txBody>
                  <a:tcPr marL="68580" marR="68580" marT="0" marB="0"/>
                </a:tc>
                <a:tc>
                  <a:txBody>
                    <a:bodyPr/>
                    <a:lstStyle/>
                    <a:p>
                      <a:pPr algn="ctr">
                        <a:spcAft>
                          <a:spcPts val="0"/>
                        </a:spcAft>
                      </a:pPr>
                      <a:r>
                        <a:rPr lang="ru-RU" sz="1200" b="0" dirty="0">
                          <a:solidFill>
                            <a:schemeClr val="tx1"/>
                          </a:solidFill>
                          <a:effectLst/>
                          <a:latin typeface="Times New Roman" panose="02020603050405020304" pitchFamily="18" charset="0"/>
                          <a:ea typeface="Times New Roman" panose="02020603050405020304" pitchFamily="18" charset="0"/>
                        </a:rPr>
                        <a:t>Целевая группа</a:t>
                      </a:r>
                    </a:p>
                  </a:txBody>
                  <a:tcPr marL="68580" marR="68580" marT="0" marB="0"/>
                </a:tc>
                <a:tc>
                  <a:txBody>
                    <a:bodyPr/>
                    <a:lstStyle/>
                    <a:p>
                      <a:pPr algn="ctr">
                        <a:spcAft>
                          <a:spcPts val="0"/>
                        </a:spcAft>
                      </a:pPr>
                      <a:r>
                        <a:rPr lang="ru-RU" sz="1200" b="0" dirty="0">
                          <a:solidFill>
                            <a:schemeClr val="tx1"/>
                          </a:solidFill>
                          <a:effectLst/>
                          <a:latin typeface="Times New Roman" panose="02020603050405020304" pitchFamily="18" charset="0"/>
                          <a:ea typeface="Times New Roman" panose="02020603050405020304" pitchFamily="18" charset="0"/>
                        </a:rPr>
                        <a:t>НПА, по которым установлены меры социальной поддержки</a:t>
                      </a:r>
                    </a:p>
                  </a:txBody>
                  <a:tcPr marL="68580" marR="68580" marT="0" marB="0"/>
                </a:tc>
                <a:tc>
                  <a:txBody>
                    <a:bodyPr/>
                    <a:lstStyle/>
                    <a:p>
                      <a:pPr algn="ctr">
                        <a:spcAft>
                          <a:spcPts val="0"/>
                        </a:spcAft>
                      </a:pPr>
                      <a:r>
                        <a:rPr lang="ru-RU" sz="1200" b="0" dirty="0">
                          <a:solidFill>
                            <a:schemeClr val="tx1"/>
                          </a:solidFill>
                          <a:effectLst/>
                          <a:latin typeface="Times New Roman" panose="02020603050405020304" pitchFamily="18" charset="0"/>
                          <a:ea typeface="Times New Roman" panose="02020603050405020304" pitchFamily="18" charset="0"/>
                        </a:rPr>
                        <a:t>Наименование меры социальной поддержки</a:t>
                      </a:r>
                    </a:p>
                  </a:txBody>
                  <a:tcPr marL="68580" marR="68580" marT="0" marB="0"/>
                </a:tc>
                <a:tc>
                  <a:txBody>
                    <a:bodyPr/>
                    <a:lstStyle/>
                    <a:p>
                      <a:pPr algn="ctr">
                        <a:spcAft>
                          <a:spcPts val="0"/>
                        </a:spcAft>
                      </a:pPr>
                      <a:r>
                        <a:rPr lang="ru-RU" sz="1200" b="0" dirty="0">
                          <a:solidFill>
                            <a:schemeClr val="tx1"/>
                          </a:solidFill>
                          <a:effectLst/>
                          <a:latin typeface="Times New Roman" panose="02020603050405020304" pitchFamily="18" charset="0"/>
                          <a:ea typeface="Times New Roman" panose="02020603050405020304" pitchFamily="18" charset="0"/>
                        </a:rPr>
                        <a:t>Размер поддержки (руб.)</a:t>
                      </a:r>
                    </a:p>
                  </a:txBody>
                  <a:tcPr marL="68580" marR="68580" marT="0" marB="0"/>
                </a:tc>
                <a:tc>
                  <a:txBody>
                    <a:bodyPr/>
                    <a:lstStyle/>
                    <a:p>
                      <a:pPr algn="ctr">
                        <a:spcAft>
                          <a:spcPts val="0"/>
                        </a:spcAft>
                      </a:pPr>
                      <a:r>
                        <a:rPr lang="ru-RU" sz="1200" b="0" dirty="0">
                          <a:solidFill>
                            <a:schemeClr val="tx1"/>
                          </a:solidFill>
                          <a:effectLst/>
                          <a:latin typeface="Times New Roman" panose="02020603050405020304" pitchFamily="18" charset="0"/>
                          <a:ea typeface="Times New Roman" panose="02020603050405020304" pitchFamily="18" charset="0"/>
                        </a:rPr>
                        <a:t>Количество получателей (человек)</a:t>
                      </a:r>
                    </a:p>
                  </a:txBody>
                  <a:tcPr marL="68580" marR="68580" marT="0" marB="0"/>
                </a:tc>
                <a:tc>
                  <a:txBody>
                    <a:bodyPr/>
                    <a:lstStyle/>
                    <a:p>
                      <a:pPr algn="ctr">
                        <a:spcAft>
                          <a:spcPts val="0"/>
                        </a:spcAft>
                      </a:pPr>
                      <a:r>
                        <a:rPr lang="ru-RU" sz="1200" b="0" dirty="0">
                          <a:solidFill>
                            <a:schemeClr val="tx1"/>
                          </a:solidFill>
                          <a:effectLst/>
                          <a:latin typeface="Times New Roman" panose="02020603050405020304" pitchFamily="18" charset="0"/>
                          <a:ea typeface="Times New Roman" panose="02020603050405020304" pitchFamily="18" charset="0"/>
                        </a:rPr>
                        <a:t>Плановые назначения на </a:t>
                      </a:r>
                      <a:r>
                        <a:rPr lang="ru-RU" sz="1200" b="0" dirty="0" smtClean="0">
                          <a:solidFill>
                            <a:schemeClr val="tx1"/>
                          </a:solidFill>
                          <a:effectLst/>
                          <a:latin typeface="Times New Roman" panose="02020603050405020304" pitchFamily="18" charset="0"/>
                          <a:ea typeface="Times New Roman" panose="02020603050405020304" pitchFamily="18" charset="0"/>
                        </a:rPr>
                        <a:t>2020г</a:t>
                      </a:r>
                      <a:r>
                        <a:rPr lang="ru-RU" sz="1200" b="0" dirty="0">
                          <a:solidFill>
                            <a:schemeClr val="tx1"/>
                          </a:solidFill>
                          <a:effectLst/>
                          <a:latin typeface="Times New Roman" panose="02020603050405020304" pitchFamily="18" charset="0"/>
                          <a:ea typeface="Times New Roman" panose="02020603050405020304" pitchFamily="18" charset="0"/>
                        </a:rPr>
                        <a:t>. (</a:t>
                      </a:r>
                      <a:r>
                        <a:rPr lang="ru-RU" sz="1200" b="0" dirty="0" err="1">
                          <a:solidFill>
                            <a:schemeClr val="tx1"/>
                          </a:solidFill>
                          <a:effectLst/>
                          <a:latin typeface="Times New Roman" panose="02020603050405020304" pitchFamily="18" charset="0"/>
                          <a:ea typeface="Times New Roman" panose="02020603050405020304" pitchFamily="18" charset="0"/>
                        </a:rPr>
                        <a:t>тыс.руб</a:t>
                      </a:r>
                      <a:r>
                        <a:rPr lang="ru-RU" sz="1200" b="0" dirty="0">
                          <a:solidFill>
                            <a:schemeClr val="tx1"/>
                          </a:solidFill>
                          <a:effectLst/>
                          <a:latin typeface="Times New Roman" panose="02020603050405020304" pitchFamily="18" charset="0"/>
                          <a:ea typeface="Times New Roman" panose="02020603050405020304" pitchFamily="18" charset="0"/>
                        </a:rPr>
                        <a:t>.)</a:t>
                      </a:r>
                    </a:p>
                  </a:txBody>
                  <a:tcPr marL="68580" marR="68580" marT="0" marB="0"/>
                </a:tc>
                <a:tc>
                  <a:txBody>
                    <a:bodyPr/>
                    <a:lstStyle/>
                    <a:p>
                      <a:pPr algn="ctr">
                        <a:spcAft>
                          <a:spcPts val="0"/>
                        </a:spcAft>
                      </a:pPr>
                      <a:r>
                        <a:rPr lang="ru-RU" sz="1200" b="0" dirty="0">
                          <a:solidFill>
                            <a:schemeClr val="tx1"/>
                          </a:solidFill>
                          <a:effectLst/>
                          <a:latin typeface="Times New Roman" panose="02020603050405020304" pitchFamily="18" charset="0"/>
                          <a:ea typeface="Times New Roman" panose="02020603050405020304" pitchFamily="18" charset="0"/>
                        </a:rPr>
                        <a:t>Ожидаемое исполнение за </a:t>
                      </a:r>
                      <a:r>
                        <a:rPr lang="ru-RU" sz="1200" b="0" dirty="0" smtClean="0">
                          <a:solidFill>
                            <a:schemeClr val="tx1"/>
                          </a:solidFill>
                          <a:effectLst/>
                          <a:latin typeface="Times New Roman" panose="02020603050405020304" pitchFamily="18" charset="0"/>
                          <a:ea typeface="Times New Roman" panose="02020603050405020304" pitchFamily="18" charset="0"/>
                        </a:rPr>
                        <a:t>2020г</a:t>
                      </a:r>
                      <a:endParaRPr lang="ru-RU" sz="1200" b="0" dirty="0">
                        <a:solidFill>
                          <a:schemeClr val="tx1"/>
                        </a:solidFill>
                        <a:effectLst/>
                        <a:latin typeface="Times New Roman" panose="02020603050405020304" pitchFamily="18" charset="0"/>
                        <a:ea typeface="Times New Roman" panose="02020603050405020304" pitchFamily="18" charset="0"/>
                      </a:endParaRPr>
                    </a:p>
                    <a:p>
                      <a:pPr algn="ctr">
                        <a:spcAft>
                          <a:spcPts val="0"/>
                        </a:spcAft>
                      </a:pPr>
                      <a:r>
                        <a:rPr lang="ru-RU" sz="1200" b="0" dirty="0">
                          <a:solidFill>
                            <a:schemeClr val="tx1"/>
                          </a:solidFill>
                          <a:effectLst/>
                          <a:latin typeface="Times New Roman" panose="02020603050405020304" pitchFamily="18" charset="0"/>
                          <a:ea typeface="Times New Roman" panose="02020603050405020304" pitchFamily="18" charset="0"/>
                        </a:rPr>
                        <a:t>(</a:t>
                      </a:r>
                      <a:r>
                        <a:rPr lang="ru-RU" sz="1200" b="0" dirty="0" err="1">
                          <a:solidFill>
                            <a:schemeClr val="tx1"/>
                          </a:solidFill>
                          <a:effectLst/>
                          <a:latin typeface="Times New Roman" panose="02020603050405020304" pitchFamily="18" charset="0"/>
                          <a:ea typeface="Times New Roman" panose="02020603050405020304" pitchFamily="18" charset="0"/>
                        </a:rPr>
                        <a:t>тыс.руб</a:t>
                      </a:r>
                      <a:r>
                        <a:rPr lang="ru-RU" sz="1200" b="0" dirty="0">
                          <a:solidFill>
                            <a:schemeClr val="tx1"/>
                          </a:solidFill>
                          <a:effectLst/>
                          <a:latin typeface="Times New Roman" panose="02020603050405020304" pitchFamily="18" charset="0"/>
                          <a:ea typeface="Times New Roman" panose="02020603050405020304" pitchFamily="18" charset="0"/>
                        </a:rPr>
                        <a:t>.)</a:t>
                      </a:r>
                    </a:p>
                  </a:txBody>
                  <a:tcPr marL="68580" marR="68580" marT="0" marB="0"/>
                </a:tc>
                <a:tc>
                  <a:txBody>
                    <a:bodyPr/>
                    <a:lstStyle/>
                    <a:p>
                      <a:pPr algn="ctr">
                        <a:spcAft>
                          <a:spcPts val="0"/>
                        </a:spcAft>
                      </a:pPr>
                      <a:r>
                        <a:rPr lang="ru-RU" sz="1200" b="0" dirty="0">
                          <a:solidFill>
                            <a:schemeClr val="tx1"/>
                          </a:solidFill>
                          <a:effectLst/>
                          <a:latin typeface="Times New Roman" panose="02020603050405020304" pitchFamily="18" charset="0"/>
                          <a:ea typeface="Times New Roman" panose="02020603050405020304" pitchFamily="18" charset="0"/>
                        </a:rPr>
                        <a:t>Плановые назначения на </a:t>
                      </a:r>
                      <a:r>
                        <a:rPr lang="ru-RU" sz="1200" b="0" dirty="0" smtClean="0">
                          <a:solidFill>
                            <a:schemeClr val="tx1"/>
                          </a:solidFill>
                          <a:effectLst/>
                          <a:latin typeface="Times New Roman" panose="02020603050405020304" pitchFamily="18" charset="0"/>
                          <a:ea typeface="Times New Roman" panose="02020603050405020304" pitchFamily="18" charset="0"/>
                        </a:rPr>
                        <a:t>2021г</a:t>
                      </a:r>
                      <a:r>
                        <a:rPr lang="ru-RU" sz="1200" b="0" dirty="0">
                          <a:solidFill>
                            <a:schemeClr val="tx1"/>
                          </a:solidFill>
                          <a:effectLst/>
                          <a:latin typeface="Times New Roman" panose="02020603050405020304" pitchFamily="18" charset="0"/>
                          <a:ea typeface="Times New Roman" panose="02020603050405020304" pitchFamily="18" charset="0"/>
                        </a:rPr>
                        <a:t>. (</a:t>
                      </a:r>
                      <a:r>
                        <a:rPr lang="ru-RU" sz="1200" b="0" dirty="0" err="1">
                          <a:solidFill>
                            <a:schemeClr val="tx1"/>
                          </a:solidFill>
                          <a:effectLst/>
                          <a:latin typeface="Times New Roman" panose="02020603050405020304" pitchFamily="18" charset="0"/>
                          <a:ea typeface="Times New Roman" panose="02020603050405020304" pitchFamily="18" charset="0"/>
                        </a:rPr>
                        <a:t>тыс.руб</a:t>
                      </a:r>
                      <a:r>
                        <a:rPr lang="ru-RU" sz="1200" b="0" dirty="0">
                          <a:solidFill>
                            <a:schemeClr val="tx1"/>
                          </a:solidFill>
                          <a:effectLst/>
                          <a:latin typeface="Times New Roman" panose="02020603050405020304" pitchFamily="18" charset="0"/>
                          <a:ea typeface="Times New Roman" panose="02020603050405020304" pitchFamily="18" charset="0"/>
                        </a:rPr>
                        <a:t>.)</a:t>
                      </a:r>
                    </a:p>
                  </a:txBody>
                  <a:tcPr marL="68580" marR="68580" marT="0" marB="0"/>
                </a:tc>
                <a:tc>
                  <a:txBody>
                    <a:bodyPr/>
                    <a:lstStyle/>
                    <a:p>
                      <a:pPr algn="ctr">
                        <a:spcAft>
                          <a:spcPts val="0"/>
                        </a:spcAft>
                      </a:pPr>
                      <a:r>
                        <a:rPr lang="ru-RU" sz="1200" b="0" dirty="0">
                          <a:solidFill>
                            <a:schemeClr val="tx1"/>
                          </a:solidFill>
                          <a:effectLst/>
                          <a:latin typeface="Times New Roman" panose="02020603050405020304" pitchFamily="18" charset="0"/>
                          <a:ea typeface="Times New Roman" panose="02020603050405020304" pitchFamily="18" charset="0"/>
                        </a:rPr>
                        <a:t>Плановые назначения на </a:t>
                      </a:r>
                      <a:r>
                        <a:rPr lang="ru-RU" sz="1200" b="0" dirty="0" smtClean="0">
                          <a:solidFill>
                            <a:schemeClr val="tx1"/>
                          </a:solidFill>
                          <a:effectLst/>
                          <a:latin typeface="Times New Roman" panose="02020603050405020304" pitchFamily="18" charset="0"/>
                          <a:ea typeface="Times New Roman" panose="02020603050405020304" pitchFamily="18" charset="0"/>
                        </a:rPr>
                        <a:t>2022г</a:t>
                      </a:r>
                      <a:r>
                        <a:rPr lang="ru-RU" sz="1200" b="0" dirty="0">
                          <a:solidFill>
                            <a:schemeClr val="tx1"/>
                          </a:solidFill>
                          <a:effectLst/>
                          <a:latin typeface="Times New Roman" panose="02020603050405020304" pitchFamily="18" charset="0"/>
                          <a:ea typeface="Times New Roman" panose="02020603050405020304" pitchFamily="18" charset="0"/>
                        </a:rPr>
                        <a:t>. (</a:t>
                      </a:r>
                      <a:r>
                        <a:rPr lang="ru-RU" sz="1200" b="0" dirty="0" err="1">
                          <a:solidFill>
                            <a:schemeClr val="tx1"/>
                          </a:solidFill>
                          <a:effectLst/>
                          <a:latin typeface="Times New Roman" panose="02020603050405020304" pitchFamily="18" charset="0"/>
                          <a:ea typeface="Times New Roman" panose="02020603050405020304" pitchFamily="18" charset="0"/>
                        </a:rPr>
                        <a:t>тыс.руб</a:t>
                      </a:r>
                      <a:r>
                        <a:rPr lang="ru-RU" sz="1200" b="0" dirty="0">
                          <a:solidFill>
                            <a:schemeClr val="tx1"/>
                          </a:solidFill>
                          <a:effectLst/>
                          <a:latin typeface="Times New Roman" panose="02020603050405020304" pitchFamily="18" charset="0"/>
                          <a:ea typeface="Times New Roman" panose="02020603050405020304" pitchFamily="18" charset="0"/>
                        </a:rPr>
                        <a:t>.)</a:t>
                      </a:r>
                    </a:p>
                  </a:txBody>
                  <a:tcPr marL="68580" marR="68580" marT="0" marB="0"/>
                </a:tc>
                <a:tc>
                  <a:txBody>
                    <a:bodyPr/>
                    <a:lstStyle/>
                    <a:p>
                      <a:pPr algn="ctr">
                        <a:spcAft>
                          <a:spcPts val="0"/>
                        </a:spcAft>
                      </a:pPr>
                      <a:r>
                        <a:rPr lang="ru-RU" sz="1200" b="0" dirty="0">
                          <a:solidFill>
                            <a:schemeClr val="tx1"/>
                          </a:solidFill>
                          <a:effectLst/>
                          <a:latin typeface="Times New Roman" panose="02020603050405020304" pitchFamily="18" charset="0"/>
                          <a:ea typeface="Times New Roman" panose="02020603050405020304" pitchFamily="18" charset="0"/>
                        </a:rPr>
                        <a:t>Плановые назначения на </a:t>
                      </a:r>
                      <a:r>
                        <a:rPr lang="ru-RU" sz="1200" b="0" dirty="0" smtClean="0">
                          <a:solidFill>
                            <a:schemeClr val="tx1"/>
                          </a:solidFill>
                          <a:effectLst/>
                          <a:latin typeface="Times New Roman" panose="02020603050405020304" pitchFamily="18" charset="0"/>
                          <a:ea typeface="Times New Roman" panose="02020603050405020304" pitchFamily="18" charset="0"/>
                        </a:rPr>
                        <a:t>2023г</a:t>
                      </a:r>
                      <a:r>
                        <a:rPr lang="ru-RU" sz="1200" b="0" dirty="0">
                          <a:solidFill>
                            <a:schemeClr val="tx1"/>
                          </a:solidFill>
                          <a:effectLst/>
                          <a:latin typeface="Times New Roman" panose="02020603050405020304" pitchFamily="18" charset="0"/>
                          <a:ea typeface="Times New Roman" panose="02020603050405020304" pitchFamily="18" charset="0"/>
                        </a:rPr>
                        <a:t>. (</a:t>
                      </a:r>
                      <a:r>
                        <a:rPr lang="ru-RU" sz="1200" b="0" dirty="0" err="1">
                          <a:solidFill>
                            <a:schemeClr val="tx1"/>
                          </a:solidFill>
                          <a:effectLst/>
                          <a:latin typeface="Times New Roman" panose="02020603050405020304" pitchFamily="18" charset="0"/>
                          <a:ea typeface="Times New Roman" panose="02020603050405020304" pitchFamily="18" charset="0"/>
                        </a:rPr>
                        <a:t>тыс.руб</a:t>
                      </a:r>
                      <a:r>
                        <a:rPr lang="ru-RU" sz="1200" b="0" dirty="0">
                          <a:solidFill>
                            <a:schemeClr val="tx1"/>
                          </a:solidFill>
                          <a:effectLst/>
                          <a:latin typeface="Times New Roman" panose="02020603050405020304" pitchFamily="18" charset="0"/>
                          <a:ea typeface="Times New Roman" panose="02020603050405020304" pitchFamily="18" charset="0"/>
                        </a:rPr>
                        <a:t>.)</a:t>
                      </a:r>
                    </a:p>
                  </a:txBody>
                  <a:tcPr marL="68580" marR="68580" marT="0" marB="0"/>
                </a:tc>
                <a:extLst>
                  <a:ext uri="{0D108BD9-81ED-4DB2-BD59-A6C34878D82A}">
                    <a16:rowId xmlns="" xmlns:a16="http://schemas.microsoft.com/office/drawing/2014/main" val="10000"/>
                  </a:ext>
                </a:extLst>
              </a:tr>
              <a:tr h="3380783">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«Жилище»</a:t>
                      </a:r>
                    </a:p>
                  </a:txBody>
                  <a:tcPr marL="68580" marR="68580" marT="0" marB="0"/>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Обеспечение жильем детей-сирот и детей, оставшихся без попечения родителей, лиц из числа детей-сирот и детей, оставшихся без попечения родителей</a:t>
                      </a:r>
                    </a:p>
                  </a:txBody>
                  <a:tcPr marL="68580" marR="68580" marT="0" marB="0"/>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Дети-сироты и дети, оставшиеся без попечения родителей</a:t>
                      </a:r>
                    </a:p>
                  </a:txBody>
                  <a:tcPr marL="68580" marR="68580" marT="0" marB="0"/>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Федеральный закон от 21.12.1996 N 159-ФЗ "О дополнительных гарантиях по социальной поддержке детей-сирот и детей, оставшихся без попечения родителей, </a:t>
                      </a:r>
                      <a:r>
                        <a:rPr lang="ru-RU" sz="1400" dirty="0" smtClean="0">
                          <a:effectLst/>
                          <a:latin typeface="Times New Roman" panose="02020603050405020304" pitchFamily="18" charset="0"/>
                          <a:ea typeface="Times New Roman" panose="02020603050405020304" pitchFamily="18" charset="0"/>
                        </a:rPr>
                        <a:t>закон </a:t>
                      </a:r>
                      <a:r>
                        <a:rPr lang="ru-RU" sz="1400" dirty="0">
                          <a:effectLst/>
                          <a:latin typeface="Times New Roman" panose="02020603050405020304" pitchFamily="18" charset="0"/>
                          <a:ea typeface="Times New Roman" panose="02020603050405020304" pitchFamily="18" charset="0"/>
                        </a:rPr>
                        <a:t>Московской области от 29.12.2007 N 248/2007-ОЗ "О предоставлении полного государственного обеспечения и дополнительных гарантий при социальной поддержке детям-сиротам и детям, оставшимся без попечения родителей"</a:t>
                      </a:r>
                    </a:p>
                  </a:txBody>
                  <a:tcPr marL="68580" marR="68580" marT="0" marB="0"/>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Предоставление жилых помещений</a:t>
                      </a:r>
                    </a:p>
                  </a:txBody>
                  <a:tcPr marL="68580" marR="68580" marT="0" marB="0"/>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х</a:t>
                      </a:r>
                    </a:p>
                  </a:txBody>
                  <a:tcPr marL="68580" marR="68580" marT="0" marB="0"/>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4</a:t>
                      </a:r>
                    </a:p>
                  </a:txBody>
                  <a:tcPr marL="68580" marR="68580" marT="0" marB="0"/>
                </a:tc>
                <a:tc>
                  <a:txBody>
                    <a:bodyPr/>
                    <a:lstStyle/>
                    <a:p>
                      <a:pPr algn="ctr">
                        <a:spcAft>
                          <a:spcPts val="0"/>
                        </a:spcAft>
                      </a:pPr>
                      <a:r>
                        <a:rPr lang="ru-RU" sz="1400" dirty="0" smtClean="0">
                          <a:effectLst/>
                          <a:latin typeface="Times New Roman" panose="02020603050405020304" pitchFamily="18" charset="0"/>
                          <a:ea typeface="Times New Roman" panose="02020603050405020304" pitchFamily="18" charset="0"/>
                        </a:rPr>
                        <a:t>5551,00</a:t>
                      </a:r>
                      <a:endParaRPr lang="ru-RU"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ru-RU" sz="1400" dirty="0" smtClean="0">
                          <a:effectLst/>
                          <a:latin typeface="Times New Roman" panose="02020603050405020304" pitchFamily="18" charset="0"/>
                          <a:ea typeface="Times New Roman" panose="02020603050405020304" pitchFamily="18" charset="0"/>
                        </a:rPr>
                        <a:t>4526,9</a:t>
                      </a:r>
                      <a:endParaRPr lang="ru-RU"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ru-RU" sz="1400" dirty="0" smtClean="0">
                          <a:effectLst/>
                          <a:latin typeface="Times New Roman" panose="02020603050405020304" pitchFamily="18" charset="0"/>
                          <a:ea typeface="Times New Roman" panose="02020603050405020304" pitchFamily="18" charset="0"/>
                        </a:rPr>
                        <a:t>4411</a:t>
                      </a:r>
                      <a:endParaRPr lang="ru-RU"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ru-RU" sz="1400" dirty="0" smtClean="0">
                          <a:effectLst/>
                          <a:latin typeface="Times New Roman" panose="02020603050405020304" pitchFamily="18" charset="0"/>
                          <a:ea typeface="Times New Roman" panose="02020603050405020304" pitchFamily="18" charset="0"/>
                        </a:rPr>
                        <a:t>2941</a:t>
                      </a:r>
                      <a:endParaRPr lang="ru-RU"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0,00</a:t>
                      </a:r>
                    </a:p>
                  </a:txBody>
                  <a:tcPr marL="68580" marR="68580" marT="0" marB="0"/>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6947705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11258634" cy="682752"/>
          </a:xfrm>
        </p:spPr>
        <p:txBody>
          <a:bodyPr>
            <a:normAutofit fontScale="90000"/>
          </a:bodyPr>
          <a:lstStyle/>
          <a:p>
            <a:pPr algn="ctr"/>
            <a:r>
              <a:rPr lang="ru-RU" sz="2400" b="1" dirty="0">
                <a:solidFill>
                  <a:schemeClr val="tx1"/>
                </a:solidFill>
                <a:latin typeface="Times New Roman" panose="02020603050405020304" pitchFamily="18" charset="0"/>
                <a:cs typeface="Times New Roman" panose="02020603050405020304" pitchFamily="18" charset="0"/>
              </a:rPr>
              <a:t>Информация о расходах бюджета с учетом интересов целевых групп пользователей</a:t>
            </a:r>
          </a:p>
        </p:txBody>
      </p:sp>
      <p:graphicFrame>
        <p:nvGraphicFramePr>
          <p:cNvPr id="4" name="Объект 3"/>
          <p:cNvGraphicFramePr>
            <a:graphicFrameLocks noGrp="1"/>
          </p:cNvGraphicFramePr>
          <p:nvPr>
            <p:ph idx="1"/>
            <p:extLst>
              <p:ext uri="{D42A27DB-BD31-4B8C-83A1-F6EECF244321}">
                <p14:modId xmlns:p14="http://schemas.microsoft.com/office/powerpoint/2010/main" val="2595366292"/>
              </p:ext>
            </p:extLst>
          </p:nvPr>
        </p:nvGraphicFramePr>
        <p:xfrm>
          <a:off x="390144" y="1267968"/>
          <a:ext cx="11545824" cy="5132832"/>
        </p:xfrm>
        <a:graphic>
          <a:graphicData uri="http://schemas.openxmlformats.org/drawingml/2006/table">
            <a:tbl>
              <a:tblPr firstRow="1" bandRow="1">
                <a:tableStyleId>{5C22544A-7EE6-4342-B048-85BDC9FD1C3A}</a:tableStyleId>
              </a:tblPr>
              <a:tblGrid>
                <a:gridCol w="853440">
                  <a:extLst>
                    <a:ext uri="{9D8B030D-6E8A-4147-A177-3AD203B41FA5}">
                      <a16:colId xmlns="" xmlns:a16="http://schemas.microsoft.com/office/drawing/2014/main" val="20000"/>
                    </a:ext>
                  </a:extLst>
                </a:gridCol>
                <a:gridCol w="926592">
                  <a:extLst>
                    <a:ext uri="{9D8B030D-6E8A-4147-A177-3AD203B41FA5}">
                      <a16:colId xmlns="" xmlns:a16="http://schemas.microsoft.com/office/drawing/2014/main" val="20001"/>
                    </a:ext>
                  </a:extLst>
                </a:gridCol>
                <a:gridCol w="938784">
                  <a:extLst>
                    <a:ext uri="{9D8B030D-6E8A-4147-A177-3AD203B41FA5}">
                      <a16:colId xmlns="" xmlns:a16="http://schemas.microsoft.com/office/drawing/2014/main" val="20002"/>
                    </a:ext>
                  </a:extLst>
                </a:gridCol>
                <a:gridCol w="1129792">
                  <a:extLst>
                    <a:ext uri="{9D8B030D-6E8A-4147-A177-3AD203B41FA5}">
                      <a16:colId xmlns="" xmlns:a16="http://schemas.microsoft.com/office/drawing/2014/main" val="20003"/>
                    </a:ext>
                  </a:extLst>
                </a:gridCol>
                <a:gridCol w="962152">
                  <a:extLst>
                    <a:ext uri="{9D8B030D-6E8A-4147-A177-3AD203B41FA5}">
                      <a16:colId xmlns="" xmlns:a16="http://schemas.microsoft.com/office/drawing/2014/main" val="20004"/>
                    </a:ext>
                  </a:extLst>
                </a:gridCol>
                <a:gridCol w="962152">
                  <a:extLst>
                    <a:ext uri="{9D8B030D-6E8A-4147-A177-3AD203B41FA5}">
                      <a16:colId xmlns="" xmlns:a16="http://schemas.microsoft.com/office/drawing/2014/main" val="20005"/>
                    </a:ext>
                  </a:extLst>
                </a:gridCol>
                <a:gridCol w="962152">
                  <a:extLst>
                    <a:ext uri="{9D8B030D-6E8A-4147-A177-3AD203B41FA5}">
                      <a16:colId xmlns="" xmlns:a16="http://schemas.microsoft.com/office/drawing/2014/main" val="20006"/>
                    </a:ext>
                  </a:extLst>
                </a:gridCol>
                <a:gridCol w="962152">
                  <a:extLst>
                    <a:ext uri="{9D8B030D-6E8A-4147-A177-3AD203B41FA5}">
                      <a16:colId xmlns="" xmlns:a16="http://schemas.microsoft.com/office/drawing/2014/main" val="20007"/>
                    </a:ext>
                  </a:extLst>
                </a:gridCol>
                <a:gridCol w="962152">
                  <a:extLst>
                    <a:ext uri="{9D8B030D-6E8A-4147-A177-3AD203B41FA5}">
                      <a16:colId xmlns="" xmlns:a16="http://schemas.microsoft.com/office/drawing/2014/main" val="20008"/>
                    </a:ext>
                  </a:extLst>
                </a:gridCol>
                <a:gridCol w="962152">
                  <a:extLst>
                    <a:ext uri="{9D8B030D-6E8A-4147-A177-3AD203B41FA5}">
                      <a16:colId xmlns="" xmlns:a16="http://schemas.microsoft.com/office/drawing/2014/main" val="20009"/>
                    </a:ext>
                  </a:extLst>
                </a:gridCol>
                <a:gridCol w="962152">
                  <a:extLst>
                    <a:ext uri="{9D8B030D-6E8A-4147-A177-3AD203B41FA5}">
                      <a16:colId xmlns="" xmlns:a16="http://schemas.microsoft.com/office/drawing/2014/main" val="20010"/>
                    </a:ext>
                  </a:extLst>
                </a:gridCol>
                <a:gridCol w="962152">
                  <a:extLst>
                    <a:ext uri="{9D8B030D-6E8A-4147-A177-3AD203B41FA5}">
                      <a16:colId xmlns="" xmlns:a16="http://schemas.microsoft.com/office/drawing/2014/main" val="20011"/>
                    </a:ext>
                  </a:extLst>
                </a:gridCol>
              </a:tblGrid>
              <a:tr h="1719072">
                <a:tc>
                  <a:txBody>
                    <a:bodyPr/>
                    <a:lstStyle/>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rPr>
                        <a:t>Наименование муниципальной программы</a:t>
                      </a:r>
                    </a:p>
                  </a:txBody>
                  <a:tcPr marL="68580" marR="68580" marT="0" marB="0"/>
                </a:tc>
                <a:tc>
                  <a:txBody>
                    <a:bodyPr/>
                    <a:lstStyle/>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rPr>
                        <a:t>Наименование подпрограммы</a:t>
                      </a:r>
                    </a:p>
                  </a:txBody>
                  <a:tcPr marL="68580" marR="68580" marT="0" marB="0"/>
                </a:tc>
                <a:tc>
                  <a:txBody>
                    <a:bodyPr/>
                    <a:lstStyle/>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rPr>
                        <a:t>Целевая группа</a:t>
                      </a:r>
                    </a:p>
                  </a:txBody>
                  <a:tcPr marL="68580" marR="68580" marT="0" marB="0"/>
                </a:tc>
                <a:tc>
                  <a:txBody>
                    <a:bodyPr/>
                    <a:lstStyle/>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rPr>
                        <a:t>НПА, по которым установлены меры социальной поддержки</a:t>
                      </a:r>
                    </a:p>
                  </a:txBody>
                  <a:tcPr marL="68580" marR="68580" marT="0" marB="0"/>
                </a:tc>
                <a:tc>
                  <a:txBody>
                    <a:bodyPr/>
                    <a:lstStyle/>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rPr>
                        <a:t>Наименование меры социальной поддержки</a:t>
                      </a:r>
                    </a:p>
                  </a:txBody>
                  <a:tcPr marL="68580" marR="68580" marT="0" marB="0"/>
                </a:tc>
                <a:tc>
                  <a:txBody>
                    <a:bodyPr/>
                    <a:lstStyle/>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rPr>
                        <a:t>Размер поддержки (руб.)</a:t>
                      </a:r>
                    </a:p>
                  </a:txBody>
                  <a:tcPr marL="68580" marR="68580" marT="0" marB="0"/>
                </a:tc>
                <a:tc>
                  <a:txBody>
                    <a:bodyPr/>
                    <a:lstStyle/>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rPr>
                        <a:t>Количество получателей (человек)</a:t>
                      </a:r>
                    </a:p>
                  </a:txBody>
                  <a:tcPr marL="68580" marR="68580" marT="0" marB="0"/>
                </a:tc>
                <a:tc>
                  <a:txBody>
                    <a:bodyPr/>
                    <a:lstStyle/>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rPr>
                        <a:t>Плановые назначения на </a:t>
                      </a:r>
                      <a:r>
                        <a:rPr lang="ru-RU" sz="1400" dirty="0" smtClean="0">
                          <a:solidFill>
                            <a:schemeClr val="tx1"/>
                          </a:solidFill>
                          <a:effectLst/>
                          <a:latin typeface="Times New Roman" panose="02020603050405020304" pitchFamily="18" charset="0"/>
                          <a:ea typeface="Times New Roman" panose="02020603050405020304" pitchFamily="18" charset="0"/>
                        </a:rPr>
                        <a:t>2020г</a:t>
                      </a:r>
                      <a:r>
                        <a:rPr lang="ru-RU" sz="1400" dirty="0">
                          <a:solidFill>
                            <a:schemeClr val="tx1"/>
                          </a:solidFill>
                          <a:effectLst/>
                          <a:latin typeface="Times New Roman" panose="02020603050405020304" pitchFamily="18" charset="0"/>
                          <a:ea typeface="Times New Roman" panose="02020603050405020304" pitchFamily="18" charset="0"/>
                        </a:rPr>
                        <a:t>. (</a:t>
                      </a:r>
                      <a:r>
                        <a:rPr lang="ru-RU" sz="1400" dirty="0" err="1">
                          <a:solidFill>
                            <a:schemeClr val="tx1"/>
                          </a:solidFill>
                          <a:effectLst/>
                          <a:latin typeface="Times New Roman" panose="02020603050405020304" pitchFamily="18" charset="0"/>
                          <a:ea typeface="Times New Roman" panose="02020603050405020304" pitchFamily="18" charset="0"/>
                        </a:rPr>
                        <a:t>тыс.руб</a:t>
                      </a:r>
                      <a:r>
                        <a:rPr lang="ru-RU" sz="1400" dirty="0">
                          <a:solidFill>
                            <a:schemeClr val="tx1"/>
                          </a:solidFill>
                          <a:effectLst/>
                          <a:latin typeface="Times New Roman" panose="02020603050405020304" pitchFamily="18" charset="0"/>
                          <a:ea typeface="Times New Roman" panose="02020603050405020304" pitchFamily="18" charset="0"/>
                        </a:rPr>
                        <a:t>.)</a:t>
                      </a:r>
                    </a:p>
                  </a:txBody>
                  <a:tcPr marL="68580" marR="68580" marT="0" marB="0"/>
                </a:tc>
                <a:tc>
                  <a:txBody>
                    <a:bodyPr/>
                    <a:lstStyle/>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rPr>
                        <a:t>Ожидаемое исполнение за </a:t>
                      </a:r>
                      <a:r>
                        <a:rPr lang="ru-RU" sz="1400" dirty="0" smtClean="0">
                          <a:solidFill>
                            <a:schemeClr val="tx1"/>
                          </a:solidFill>
                          <a:effectLst/>
                          <a:latin typeface="Times New Roman" panose="02020603050405020304" pitchFamily="18" charset="0"/>
                          <a:ea typeface="Times New Roman" panose="02020603050405020304" pitchFamily="18" charset="0"/>
                        </a:rPr>
                        <a:t>2020г</a:t>
                      </a:r>
                      <a:endParaRPr lang="ru-RU" sz="1400" dirty="0">
                        <a:solidFill>
                          <a:schemeClr val="tx1"/>
                        </a:solidFill>
                        <a:effectLst/>
                        <a:latin typeface="Times New Roman" panose="02020603050405020304" pitchFamily="18" charset="0"/>
                        <a:ea typeface="Times New Roman" panose="02020603050405020304" pitchFamily="18" charset="0"/>
                      </a:endParaRPr>
                    </a:p>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rPr>
                        <a:t>(</a:t>
                      </a:r>
                      <a:r>
                        <a:rPr lang="ru-RU" sz="1400" dirty="0" err="1">
                          <a:solidFill>
                            <a:schemeClr val="tx1"/>
                          </a:solidFill>
                          <a:effectLst/>
                          <a:latin typeface="Times New Roman" panose="02020603050405020304" pitchFamily="18" charset="0"/>
                          <a:ea typeface="Times New Roman" panose="02020603050405020304" pitchFamily="18" charset="0"/>
                        </a:rPr>
                        <a:t>тыс.руб</a:t>
                      </a:r>
                      <a:r>
                        <a:rPr lang="ru-RU" sz="1400" dirty="0">
                          <a:solidFill>
                            <a:schemeClr val="tx1"/>
                          </a:solidFill>
                          <a:effectLst/>
                          <a:latin typeface="Times New Roman" panose="02020603050405020304" pitchFamily="18" charset="0"/>
                          <a:ea typeface="Times New Roman" panose="02020603050405020304" pitchFamily="18" charset="0"/>
                        </a:rPr>
                        <a:t>.)</a:t>
                      </a:r>
                    </a:p>
                  </a:txBody>
                  <a:tcPr marL="68580" marR="68580" marT="0" marB="0"/>
                </a:tc>
                <a:tc>
                  <a:txBody>
                    <a:bodyPr/>
                    <a:lstStyle/>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rPr>
                        <a:t>Плановые назначения на </a:t>
                      </a:r>
                      <a:r>
                        <a:rPr lang="ru-RU" sz="1400" dirty="0" smtClean="0">
                          <a:solidFill>
                            <a:schemeClr val="tx1"/>
                          </a:solidFill>
                          <a:effectLst/>
                          <a:latin typeface="Times New Roman" panose="02020603050405020304" pitchFamily="18" charset="0"/>
                          <a:ea typeface="Times New Roman" panose="02020603050405020304" pitchFamily="18" charset="0"/>
                        </a:rPr>
                        <a:t>2021г</a:t>
                      </a:r>
                      <a:r>
                        <a:rPr lang="ru-RU" sz="1400" dirty="0">
                          <a:solidFill>
                            <a:schemeClr val="tx1"/>
                          </a:solidFill>
                          <a:effectLst/>
                          <a:latin typeface="Times New Roman" panose="02020603050405020304" pitchFamily="18" charset="0"/>
                          <a:ea typeface="Times New Roman" panose="02020603050405020304" pitchFamily="18" charset="0"/>
                        </a:rPr>
                        <a:t>. (</a:t>
                      </a:r>
                      <a:r>
                        <a:rPr lang="ru-RU" sz="1400" dirty="0" err="1">
                          <a:solidFill>
                            <a:schemeClr val="tx1"/>
                          </a:solidFill>
                          <a:effectLst/>
                          <a:latin typeface="Times New Roman" panose="02020603050405020304" pitchFamily="18" charset="0"/>
                          <a:ea typeface="Times New Roman" panose="02020603050405020304" pitchFamily="18" charset="0"/>
                        </a:rPr>
                        <a:t>тыс.руб</a:t>
                      </a:r>
                      <a:r>
                        <a:rPr lang="ru-RU" sz="1400" dirty="0">
                          <a:solidFill>
                            <a:schemeClr val="tx1"/>
                          </a:solidFill>
                          <a:effectLst/>
                          <a:latin typeface="Times New Roman" panose="02020603050405020304" pitchFamily="18" charset="0"/>
                          <a:ea typeface="Times New Roman" panose="02020603050405020304" pitchFamily="18" charset="0"/>
                        </a:rPr>
                        <a:t>.)</a:t>
                      </a:r>
                    </a:p>
                  </a:txBody>
                  <a:tcPr marL="68580" marR="68580" marT="0" marB="0"/>
                </a:tc>
                <a:tc>
                  <a:txBody>
                    <a:bodyPr/>
                    <a:lstStyle/>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rPr>
                        <a:t>Плановые назначения на </a:t>
                      </a:r>
                      <a:r>
                        <a:rPr lang="ru-RU" sz="1400" dirty="0" smtClean="0">
                          <a:solidFill>
                            <a:schemeClr val="tx1"/>
                          </a:solidFill>
                          <a:effectLst/>
                          <a:latin typeface="Times New Roman" panose="02020603050405020304" pitchFamily="18" charset="0"/>
                          <a:ea typeface="Times New Roman" panose="02020603050405020304" pitchFamily="18" charset="0"/>
                        </a:rPr>
                        <a:t>2022г</a:t>
                      </a:r>
                      <a:r>
                        <a:rPr lang="ru-RU" sz="1400" dirty="0">
                          <a:solidFill>
                            <a:schemeClr val="tx1"/>
                          </a:solidFill>
                          <a:effectLst/>
                          <a:latin typeface="Times New Roman" panose="02020603050405020304" pitchFamily="18" charset="0"/>
                          <a:ea typeface="Times New Roman" panose="02020603050405020304" pitchFamily="18" charset="0"/>
                        </a:rPr>
                        <a:t>. (</a:t>
                      </a:r>
                      <a:r>
                        <a:rPr lang="ru-RU" sz="1400" dirty="0" err="1">
                          <a:solidFill>
                            <a:schemeClr val="tx1"/>
                          </a:solidFill>
                          <a:effectLst/>
                          <a:latin typeface="Times New Roman" panose="02020603050405020304" pitchFamily="18" charset="0"/>
                          <a:ea typeface="Times New Roman" panose="02020603050405020304" pitchFamily="18" charset="0"/>
                        </a:rPr>
                        <a:t>тыс.руб</a:t>
                      </a:r>
                      <a:r>
                        <a:rPr lang="ru-RU" sz="1400" dirty="0">
                          <a:solidFill>
                            <a:schemeClr val="tx1"/>
                          </a:solidFill>
                          <a:effectLst/>
                          <a:latin typeface="Times New Roman" panose="02020603050405020304" pitchFamily="18" charset="0"/>
                          <a:ea typeface="Times New Roman" panose="02020603050405020304" pitchFamily="18" charset="0"/>
                        </a:rPr>
                        <a:t>.)</a:t>
                      </a:r>
                    </a:p>
                  </a:txBody>
                  <a:tcPr marL="68580" marR="68580" marT="0" marB="0"/>
                </a:tc>
                <a:tc>
                  <a:txBody>
                    <a:bodyPr/>
                    <a:lstStyle/>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rPr>
                        <a:t>Плановые назначения на </a:t>
                      </a:r>
                      <a:r>
                        <a:rPr lang="ru-RU" sz="1400" dirty="0" smtClean="0">
                          <a:solidFill>
                            <a:schemeClr val="tx1"/>
                          </a:solidFill>
                          <a:effectLst/>
                          <a:latin typeface="Times New Roman" panose="02020603050405020304" pitchFamily="18" charset="0"/>
                          <a:ea typeface="Times New Roman" panose="02020603050405020304" pitchFamily="18" charset="0"/>
                        </a:rPr>
                        <a:t>2023г</a:t>
                      </a:r>
                      <a:r>
                        <a:rPr lang="ru-RU" sz="1400" dirty="0">
                          <a:solidFill>
                            <a:schemeClr val="tx1"/>
                          </a:solidFill>
                          <a:effectLst/>
                          <a:latin typeface="Times New Roman" panose="02020603050405020304" pitchFamily="18" charset="0"/>
                          <a:ea typeface="Times New Roman" panose="02020603050405020304" pitchFamily="18" charset="0"/>
                        </a:rPr>
                        <a:t>. (</a:t>
                      </a:r>
                      <a:r>
                        <a:rPr lang="ru-RU" sz="1400" dirty="0" err="1">
                          <a:solidFill>
                            <a:schemeClr val="tx1"/>
                          </a:solidFill>
                          <a:effectLst/>
                          <a:latin typeface="Times New Roman" panose="02020603050405020304" pitchFamily="18" charset="0"/>
                          <a:ea typeface="Times New Roman" panose="02020603050405020304" pitchFamily="18" charset="0"/>
                        </a:rPr>
                        <a:t>тыс.руб</a:t>
                      </a:r>
                      <a:r>
                        <a:rPr lang="ru-RU" sz="1400" dirty="0">
                          <a:solidFill>
                            <a:schemeClr val="tx1"/>
                          </a:solidFill>
                          <a:effectLst/>
                          <a:latin typeface="Times New Roman" panose="02020603050405020304" pitchFamily="18" charset="0"/>
                          <a:ea typeface="Times New Roman" panose="02020603050405020304" pitchFamily="18" charset="0"/>
                        </a:rPr>
                        <a:t>.)</a:t>
                      </a:r>
                    </a:p>
                  </a:txBody>
                  <a:tcPr marL="68580" marR="68580" marT="0" marB="0"/>
                </a:tc>
                <a:extLst>
                  <a:ext uri="{0D108BD9-81ED-4DB2-BD59-A6C34878D82A}">
                    <a16:rowId xmlns="" xmlns:a16="http://schemas.microsoft.com/office/drawing/2014/main" val="10000"/>
                  </a:ext>
                </a:extLst>
              </a:tr>
              <a:tr h="3008119">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«Жилище»</a:t>
                      </a:r>
                    </a:p>
                  </a:txBody>
                  <a:tcPr marL="68580" marR="68580" marT="0" marB="0"/>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Обеспечение жильем отдельных категорий граждан, установленных федеральным законодательством</a:t>
                      </a:r>
                    </a:p>
                  </a:txBody>
                  <a:tcPr marL="68580" marR="68580" marT="0" marB="0"/>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Отдельные категории граждан, установленных Федеральным законом от 12 января 1995 года № 5-ФЗ «О ветеранах»</a:t>
                      </a:r>
                    </a:p>
                  </a:txBody>
                  <a:tcPr marL="68580" marR="68580" marT="0" marB="0"/>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Федеральные законы от 12 января 1995 года №5-ФЗ «О ветеранах» и от 24 ноября 1995 года №181-ФЗ «О социальной защите инвалидов в Российской Федерации»</a:t>
                      </a:r>
                    </a:p>
                  </a:txBody>
                  <a:tcPr marL="68580" marR="68580" marT="0" marB="0"/>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Предоставление жилых помещений</a:t>
                      </a:r>
                    </a:p>
                  </a:txBody>
                  <a:tcPr marL="68580" marR="68580" marT="0" marB="0"/>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х</a:t>
                      </a:r>
                    </a:p>
                  </a:txBody>
                  <a:tcPr marL="68580" marR="68580" marT="0" marB="0"/>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1</a:t>
                      </a:r>
                    </a:p>
                  </a:txBody>
                  <a:tcPr marL="68580" marR="68580" marT="0" marB="0"/>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1 </a:t>
                      </a:r>
                      <a:r>
                        <a:rPr lang="ru-RU" sz="1400" dirty="0" smtClean="0">
                          <a:effectLst/>
                          <a:latin typeface="Times New Roman" panose="02020603050405020304" pitchFamily="18" charset="0"/>
                          <a:ea typeface="Times New Roman" panose="02020603050405020304" pitchFamily="18" charset="0"/>
                        </a:rPr>
                        <a:t>151,00</a:t>
                      </a:r>
                      <a:endParaRPr lang="ru-RU"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ru-RU" sz="1400" dirty="0" smtClean="0">
                          <a:effectLst/>
                          <a:latin typeface="Times New Roman" panose="02020603050405020304" pitchFamily="18" charset="0"/>
                          <a:ea typeface="Times New Roman" panose="02020603050405020304" pitchFamily="18" charset="0"/>
                        </a:rPr>
                        <a:t>1169,2</a:t>
                      </a:r>
                      <a:endParaRPr lang="ru-RU"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ru-RU" sz="1400" dirty="0" smtClean="0">
                          <a:effectLst/>
                          <a:latin typeface="Times New Roman" panose="02020603050405020304" pitchFamily="18" charset="0"/>
                          <a:ea typeface="Times New Roman" panose="02020603050405020304" pitchFamily="18" charset="0"/>
                        </a:rPr>
                        <a:t>0</a:t>
                      </a:r>
                      <a:endParaRPr lang="ru-RU"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ru-RU" sz="1400" dirty="0" smtClean="0">
                          <a:effectLst/>
                          <a:latin typeface="Times New Roman" panose="02020603050405020304" pitchFamily="18" charset="0"/>
                          <a:ea typeface="Times New Roman" panose="02020603050405020304" pitchFamily="18" charset="0"/>
                        </a:rPr>
                        <a:t>1254,0</a:t>
                      </a:r>
                      <a:endParaRPr lang="ru-RU"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ru-RU" sz="1400" dirty="0" smtClean="0">
                          <a:effectLst/>
                          <a:latin typeface="Times New Roman" panose="02020603050405020304" pitchFamily="18" charset="0"/>
                          <a:ea typeface="Times New Roman" panose="02020603050405020304" pitchFamily="18" charset="0"/>
                        </a:rPr>
                        <a:t>0</a:t>
                      </a:r>
                      <a:endParaRPr lang="ru-RU" sz="1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38521486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8223" y="1"/>
            <a:ext cx="12765024" cy="987551"/>
          </a:xfrm>
        </p:spPr>
        <p:txBody>
          <a:bodyPr>
            <a:normAutofit fontScale="90000"/>
          </a:bodyPr>
          <a:lstStyle/>
          <a:p>
            <a:pPr algn="ctr"/>
            <a:r>
              <a:rPr lang="ru-RU" sz="2400" b="1" dirty="0">
                <a:solidFill>
                  <a:schemeClr val="tx1"/>
                </a:solidFill>
                <a:latin typeface="Times New Roman" panose="02020603050405020304" pitchFamily="18" charset="0"/>
                <a:cs typeface="Times New Roman" panose="02020603050405020304" pitchFamily="18" charset="0"/>
              </a:rPr>
              <a:t>Общественно-значимые проекты </a:t>
            </a:r>
            <a:br>
              <a:rPr lang="ru-RU" sz="2400" b="1" dirty="0">
                <a:solidFill>
                  <a:schemeClr val="tx1"/>
                </a:solidFill>
                <a:latin typeface="Times New Roman" panose="02020603050405020304" pitchFamily="18" charset="0"/>
                <a:cs typeface="Times New Roman" panose="02020603050405020304" pitchFamily="18" charset="0"/>
              </a:rPr>
            </a:br>
            <a:r>
              <a:rPr lang="ru-RU" sz="2400" b="1" dirty="0">
                <a:solidFill>
                  <a:schemeClr val="tx1"/>
                </a:solidFill>
                <a:latin typeface="Times New Roman" panose="02020603050405020304" pitchFamily="18" charset="0"/>
                <a:cs typeface="Times New Roman" panose="02020603050405020304" pitchFamily="18" charset="0"/>
              </a:rPr>
              <a:t>на территории городского округа Серебряные Пруды</a:t>
            </a:r>
            <a:r>
              <a:rPr lang="ru-RU" sz="2400" b="1" dirty="0">
                <a:solidFill>
                  <a:schemeClr val="tx1"/>
                </a:solidFill>
              </a:rPr>
              <a:t/>
            </a:r>
            <a:br>
              <a:rPr lang="ru-RU" sz="2400" b="1" dirty="0">
                <a:solidFill>
                  <a:schemeClr val="tx1"/>
                </a:solidFill>
              </a:rPr>
            </a:br>
            <a:endParaRPr lang="ru-RU" sz="2400" b="1" dirty="0">
              <a:solidFill>
                <a:schemeClr val="tx1"/>
              </a:solidFill>
            </a:endParaRPr>
          </a:p>
        </p:txBody>
      </p:sp>
      <p:sp>
        <p:nvSpPr>
          <p:cNvPr id="3" name="Объект 2"/>
          <p:cNvSpPr>
            <a:spLocks noGrp="1"/>
          </p:cNvSpPr>
          <p:nvPr>
            <p:ph idx="1"/>
          </p:nvPr>
        </p:nvSpPr>
        <p:spPr>
          <a:xfrm>
            <a:off x="353367" y="733531"/>
            <a:ext cx="11485266" cy="5526592"/>
          </a:xfrm>
        </p:spPr>
        <p:txBody>
          <a:bodyPr>
            <a:noAutofit/>
          </a:bodyPr>
          <a:lstStyle/>
          <a:p>
            <a:pPr marL="0" indent="0">
              <a:buNone/>
            </a:pPr>
            <a:r>
              <a:rPr lang="ru-RU" sz="2400" b="1" dirty="0">
                <a:latin typeface="Times New Roman" panose="02020603050405020304" pitchFamily="18" charset="0"/>
                <a:cs typeface="Times New Roman" panose="02020603050405020304" pitchFamily="18" charset="0"/>
              </a:rPr>
              <a:t>       </a:t>
            </a:r>
            <a:r>
              <a:rPr lang="ru-RU" sz="2000" b="1" dirty="0">
                <a:latin typeface="Times New Roman" panose="02020603050405020304" pitchFamily="18" charset="0"/>
                <a:cs typeface="Times New Roman" panose="02020603050405020304" pitchFamily="18" charset="0"/>
              </a:rPr>
              <a:t>Расходов на строительство и (или) реконструкцию  объектов социальной сферы в </a:t>
            </a:r>
            <a:r>
              <a:rPr lang="ru-RU" sz="2000" b="1" dirty="0" smtClean="0">
                <a:latin typeface="Times New Roman" panose="02020603050405020304" pitchFamily="18" charset="0"/>
                <a:cs typeface="Times New Roman" panose="02020603050405020304" pitchFamily="18" charset="0"/>
              </a:rPr>
              <a:t>2021-2023 </a:t>
            </a:r>
            <a:r>
              <a:rPr lang="ru-RU" sz="2000" b="1" dirty="0">
                <a:latin typeface="Times New Roman" panose="02020603050405020304" pitchFamily="18" charset="0"/>
                <a:cs typeface="Times New Roman" panose="02020603050405020304" pitchFamily="18" charset="0"/>
              </a:rPr>
              <a:t>годах не предусмотрено</a:t>
            </a:r>
            <a:r>
              <a:rPr lang="ru-RU" sz="2000" b="1" dirty="0" smtClean="0">
                <a:latin typeface="Times New Roman" panose="02020603050405020304" pitchFamily="18" charset="0"/>
                <a:cs typeface="Times New Roman" panose="02020603050405020304" pitchFamily="18" charset="0"/>
              </a:rPr>
              <a:t>.</a:t>
            </a:r>
          </a:p>
          <a:p>
            <a:pPr marL="0" indent="0">
              <a:buNone/>
            </a:pPr>
            <a:endParaRPr lang="ru-RU" sz="2000" b="1" dirty="0">
              <a:latin typeface="Times New Roman" panose="02020603050405020304" pitchFamily="18" charset="0"/>
              <a:cs typeface="Times New Roman" panose="02020603050405020304" pitchFamily="18" charset="0"/>
            </a:endParaRPr>
          </a:p>
          <a:p>
            <a:pPr marL="0" indent="0">
              <a:buNone/>
            </a:pPr>
            <a:r>
              <a:rPr lang="ru-RU" sz="2000" b="1" dirty="0">
                <a:latin typeface="Times New Roman" panose="02020603050405020304" pitchFamily="18" charset="0"/>
                <a:cs typeface="Times New Roman" panose="02020603050405020304" pitchFamily="18" charset="0"/>
              </a:rPr>
              <a:t>Будут произведены следующие расходы:</a:t>
            </a:r>
          </a:p>
          <a:p>
            <a:pPr marL="0" indent="0">
              <a:buNone/>
            </a:pPr>
            <a:r>
              <a:rPr lang="ru-RU" sz="1800" b="1" dirty="0">
                <a:latin typeface="Times New Roman" panose="02020603050405020304" pitchFamily="18" charset="0"/>
                <a:cs typeface="Times New Roman" panose="02020603050405020304" pitchFamily="18" charset="0"/>
              </a:rPr>
              <a:t> Приобретение квартир детям-сиротам:</a:t>
            </a:r>
            <a:r>
              <a:rPr lang="ru-RU" sz="1800" dirty="0">
                <a:latin typeface="Times New Roman" panose="02020603050405020304" pitchFamily="18" charset="0"/>
                <a:cs typeface="Times New Roman" panose="02020603050405020304" pitchFamily="18" charset="0"/>
              </a:rPr>
              <a:t> </a:t>
            </a:r>
          </a:p>
          <a:p>
            <a:pPr marL="0" indent="0">
              <a:buNone/>
            </a:pPr>
            <a:r>
              <a:rPr lang="ru-RU" sz="1800" dirty="0" smtClean="0">
                <a:latin typeface="Times New Roman" panose="02020603050405020304" pitchFamily="18" charset="0"/>
                <a:cs typeface="Times New Roman" panose="02020603050405020304" pitchFamily="18" charset="0"/>
              </a:rPr>
              <a:t>2021 </a:t>
            </a:r>
            <a:r>
              <a:rPr lang="ru-RU" sz="1800" dirty="0">
                <a:latin typeface="Times New Roman" panose="02020603050405020304" pitchFamily="18" charset="0"/>
                <a:cs typeface="Times New Roman" panose="02020603050405020304" pitchFamily="18" charset="0"/>
              </a:rPr>
              <a:t>год </a:t>
            </a:r>
            <a:r>
              <a:rPr lang="ru-RU" sz="1800" dirty="0" smtClean="0">
                <a:latin typeface="Times New Roman" panose="02020603050405020304" pitchFamily="18" charset="0"/>
                <a:cs typeface="Times New Roman" panose="02020603050405020304" pitchFamily="18" charset="0"/>
              </a:rPr>
              <a:t>-будет </a:t>
            </a:r>
            <a:r>
              <a:rPr lang="ru-RU" sz="1800" dirty="0">
                <a:latin typeface="Times New Roman" panose="02020603050405020304" pitchFamily="18" charset="0"/>
                <a:cs typeface="Times New Roman" panose="02020603050405020304" pitchFamily="18" charset="0"/>
              </a:rPr>
              <a:t>приобретено </a:t>
            </a:r>
            <a:r>
              <a:rPr lang="ru-RU" dirty="0" smtClean="0">
                <a:latin typeface="Times New Roman" panose="02020603050405020304" pitchFamily="18" charset="0"/>
                <a:cs typeface="Times New Roman" panose="02020603050405020304" pitchFamily="18" charset="0"/>
              </a:rPr>
              <a:t>3 </a:t>
            </a:r>
            <a:r>
              <a:rPr lang="ru-RU" sz="1800" dirty="0" smtClean="0">
                <a:latin typeface="Times New Roman" panose="02020603050405020304" pitchFamily="18" charset="0"/>
                <a:cs typeface="Times New Roman" panose="02020603050405020304" pitchFamily="18" charset="0"/>
              </a:rPr>
              <a:t>квартиры </a:t>
            </a:r>
            <a:r>
              <a:rPr lang="ru-RU" sz="1800" dirty="0">
                <a:latin typeface="Times New Roman" panose="02020603050405020304" pitchFamily="18" charset="0"/>
                <a:cs typeface="Times New Roman" panose="02020603050405020304" pitchFamily="18" charset="0"/>
              </a:rPr>
              <a:t>на сумму </a:t>
            </a:r>
            <a:r>
              <a:rPr lang="ru-RU" sz="1800" dirty="0" smtClean="0">
                <a:latin typeface="Times New Roman" panose="02020603050405020304" pitchFamily="18" charset="0"/>
                <a:cs typeface="Times New Roman" panose="02020603050405020304" pitchFamily="18" charset="0"/>
              </a:rPr>
              <a:t>4 411,00 </a:t>
            </a:r>
            <a:r>
              <a:rPr lang="ru-RU" sz="1800" dirty="0">
                <a:latin typeface="Times New Roman" panose="02020603050405020304" pitchFamily="18" charset="0"/>
                <a:cs typeface="Times New Roman" panose="02020603050405020304" pitchFamily="18" charset="0"/>
              </a:rPr>
              <a:t>тыс. рублей</a:t>
            </a:r>
          </a:p>
          <a:p>
            <a:pPr marL="0" indent="0">
              <a:buNone/>
            </a:pPr>
            <a:r>
              <a:rPr lang="ru-RU" sz="1800" dirty="0" smtClean="0">
                <a:latin typeface="Times New Roman" panose="02020603050405020304" pitchFamily="18" charset="0"/>
                <a:cs typeface="Times New Roman" panose="02020603050405020304" pitchFamily="18" charset="0"/>
              </a:rPr>
              <a:t>2022 </a:t>
            </a:r>
            <a:r>
              <a:rPr lang="ru-RU" sz="1800" dirty="0">
                <a:latin typeface="Times New Roman" panose="02020603050405020304" pitchFamily="18" charset="0"/>
                <a:cs typeface="Times New Roman" panose="02020603050405020304" pitchFamily="18" charset="0"/>
              </a:rPr>
              <a:t>год-запланировано </a:t>
            </a:r>
            <a:r>
              <a:rPr lang="ru-RU" sz="1800" dirty="0" smtClean="0">
                <a:latin typeface="Times New Roman" panose="02020603050405020304" pitchFamily="18" charset="0"/>
                <a:cs typeface="Times New Roman" panose="02020603050405020304" pitchFamily="18" charset="0"/>
              </a:rPr>
              <a:t>2 941,00тыс</a:t>
            </a:r>
            <a:r>
              <a:rPr lang="ru-RU" sz="1800" dirty="0">
                <a:latin typeface="Times New Roman" panose="02020603050405020304" pitchFamily="18" charset="0"/>
                <a:cs typeface="Times New Roman" panose="02020603050405020304" pitchFamily="18" charset="0"/>
              </a:rPr>
              <a:t>. рублей, будет приобретено </a:t>
            </a:r>
            <a:r>
              <a:rPr lang="ru-RU" sz="1800" dirty="0" smtClean="0">
                <a:latin typeface="Times New Roman" panose="02020603050405020304" pitchFamily="18" charset="0"/>
                <a:cs typeface="Times New Roman" panose="02020603050405020304" pitchFamily="18" charset="0"/>
              </a:rPr>
              <a:t>2 квартиры</a:t>
            </a:r>
          </a:p>
          <a:p>
            <a:pPr marL="0" indent="0">
              <a:buNone/>
            </a:pPr>
            <a:r>
              <a:rPr lang="ru-RU" sz="1800" dirty="0" smtClean="0">
                <a:latin typeface="Times New Roman" panose="02020603050405020304" pitchFamily="18" charset="0"/>
                <a:cs typeface="Times New Roman" panose="02020603050405020304" pitchFamily="18" charset="0"/>
              </a:rPr>
              <a:t> </a:t>
            </a:r>
            <a:endParaRPr lang="ru-RU" sz="1800" dirty="0">
              <a:latin typeface="Times New Roman" panose="02020603050405020304" pitchFamily="18" charset="0"/>
              <a:cs typeface="Times New Roman" panose="02020603050405020304" pitchFamily="18" charset="0"/>
            </a:endParaRPr>
          </a:p>
          <a:p>
            <a:pPr marL="0" indent="0">
              <a:buNone/>
            </a:pPr>
            <a:r>
              <a:rPr lang="ru-RU" sz="1800" b="1" dirty="0">
                <a:latin typeface="Times New Roman" panose="02020603050405020304" pitchFamily="18" charset="0"/>
                <a:cs typeface="Times New Roman" panose="02020603050405020304" pitchFamily="18" charset="0"/>
              </a:rPr>
              <a:t> Выплата денежных средств на приобретение жилья ветеранам и инвалидам</a:t>
            </a:r>
            <a:r>
              <a:rPr lang="ru-RU" sz="1800" dirty="0">
                <a:latin typeface="Times New Roman" panose="02020603050405020304" pitchFamily="18" charset="0"/>
                <a:cs typeface="Times New Roman" panose="02020603050405020304" pitchFamily="18" charset="0"/>
              </a:rPr>
              <a:t> </a:t>
            </a:r>
            <a:r>
              <a:rPr lang="ru-RU" sz="1800" dirty="0" smtClean="0">
                <a:latin typeface="Times New Roman" panose="02020603050405020304" pitchFamily="18" charset="0"/>
                <a:cs typeface="Times New Roman" panose="02020603050405020304" pitchFamily="18" charset="0"/>
              </a:rPr>
              <a:t> </a:t>
            </a:r>
            <a:endParaRPr lang="ru-RU" sz="1800" dirty="0">
              <a:latin typeface="Times New Roman" panose="02020603050405020304" pitchFamily="18" charset="0"/>
              <a:cs typeface="Times New Roman" panose="02020603050405020304" pitchFamily="18" charset="0"/>
            </a:endParaRPr>
          </a:p>
          <a:p>
            <a:pPr marL="0" indent="0">
              <a:buNone/>
            </a:pPr>
            <a:r>
              <a:rPr lang="ru-RU" sz="1800" dirty="0" smtClean="0">
                <a:latin typeface="Times New Roman" panose="02020603050405020304" pitchFamily="18" charset="0"/>
                <a:cs typeface="Times New Roman" panose="02020603050405020304" pitchFamily="18" charset="0"/>
              </a:rPr>
              <a:t>  </a:t>
            </a:r>
            <a:r>
              <a:rPr lang="ru-RU" sz="1800" dirty="0">
                <a:latin typeface="Times New Roman" panose="02020603050405020304" pitchFamily="18" charset="0"/>
                <a:cs typeface="Times New Roman" panose="02020603050405020304" pitchFamily="18" charset="0"/>
              </a:rPr>
              <a:t>2022 год- будут </a:t>
            </a:r>
            <a:r>
              <a:rPr lang="ru-RU" sz="1800" dirty="0" smtClean="0">
                <a:latin typeface="Times New Roman" panose="02020603050405020304" pitchFamily="18" charset="0"/>
                <a:cs typeface="Times New Roman" panose="02020603050405020304" pitchFamily="18" charset="0"/>
              </a:rPr>
              <a:t>произведена выплата  </a:t>
            </a:r>
            <a:r>
              <a:rPr lang="ru-RU" sz="1800" dirty="0">
                <a:latin typeface="Times New Roman" panose="02020603050405020304" pitchFamily="18" charset="0"/>
                <a:cs typeface="Times New Roman" panose="02020603050405020304" pitchFamily="18" charset="0"/>
              </a:rPr>
              <a:t>одному человеку в год </a:t>
            </a:r>
            <a:r>
              <a:rPr lang="ru-RU" dirty="0" smtClean="0">
                <a:latin typeface="Times New Roman" panose="02020603050405020304" pitchFamily="18" charset="0"/>
                <a:cs typeface="Times New Roman" panose="02020603050405020304" pitchFamily="18" charset="0"/>
              </a:rPr>
              <a:t>в сумме</a:t>
            </a:r>
            <a:r>
              <a:rPr lang="ru-RU" sz="1800" dirty="0" smtClean="0">
                <a:latin typeface="Times New Roman" panose="02020603050405020304" pitchFamily="18" charset="0"/>
                <a:cs typeface="Times New Roman" panose="02020603050405020304" pitchFamily="18" charset="0"/>
              </a:rPr>
              <a:t> </a:t>
            </a:r>
            <a:r>
              <a:rPr lang="ru-RU" sz="1800" dirty="0">
                <a:latin typeface="Times New Roman" panose="02020603050405020304" pitchFamily="18" charset="0"/>
                <a:cs typeface="Times New Roman" panose="02020603050405020304" pitchFamily="18" charset="0"/>
              </a:rPr>
              <a:t>1 </a:t>
            </a:r>
            <a:r>
              <a:rPr lang="ru-RU" sz="1800" dirty="0" smtClean="0">
                <a:latin typeface="Times New Roman" panose="02020603050405020304" pitchFamily="18" charset="0"/>
                <a:cs typeface="Times New Roman" panose="02020603050405020304" pitchFamily="18" charset="0"/>
              </a:rPr>
              <a:t>254,0 </a:t>
            </a:r>
            <a:r>
              <a:rPr lang="ru-RU" sz="1800" dirty="0">
                <a:latin typeface="Times New Roman" panose="02020603050405020304" pitchFamily="18" charset="0"/>
                <a:cs typeface="Times New Roman" panose="02020603050405020304" pitchFamily="18" charset="0"/>
              </a:rPr>
              <a:t>тыс. рублей </a:t>
            </a:r>
            <a:r>
              <a:rPr lang="ru-RU" sz="1800" dirty="0" smtClean="0">
                <a:latin typeface="Times New Roman" panose="02020603050405020304" pitchFamily="18" charset="0"/>
                <a:cs typeface="Times New Roman" panose="02020603050405020304" pitchFamily="18" charset="0"/>
              </a:rPr>
              <a:t> </a:t>
            </a:r>
          </a:p>
          <a:p>
            <a:pPr marL="0" indent="0">
              <a:buNone/>
            </a:pPr>
            <a:endParaRPr lang="ru-RU" sz="1800" dirty="0">
              <a:latin typeface="Times New Roman" panose="02020603050405020304" pitchFamily="18" charset="0"/>
              <a:cs typeface="Times New Roman" panose="02020603050405020304" pitchFamily="18" charset="0"/>
            </a:endParaRPr>
          </a:p>
          <a:p>
            <a:pPr marL="0" indent="0">
              <a:buNone/>
            </a:pPr>
            <a:r>
              <a:rPr lang="ru-RU" sz="1800" b="1" dirty="0">
                <a:latin typeface="Times New Roman" panose="02020603050405020304" pitchFamily="18" charset="0"/>
                <a:cs typeface="Times New Roman" panose="02020603050405020304" pitchFamily="18" charset="0"/>
              </a:rPr>
              <a:t>Ремонт </a:t>
            </a:r>
            <a:r>
              <a:rPr lang="ru-RU" sz="1800" b="1" dirty="0" smtClean="0">
                <a:latin typeface="Times New Roman" panose="02020603050405020304" pitchFamily="18" charset="0"/>
                <a:cs typeface="Times New Roman" panose="02020603050405020304" pitchFamily="18" charset="0"/>
              </a:rPr>
              <a:t>подъездов</a:t>
            </a:r>
            <a:r>
              <a:rPr lang="ru-RU" sz="1800" dirty="0" smtClean="0">
                <a:latin typeface="Times New Roman" panose="02020603050405020304" pitchFamily="18" charset="0"/>
                <a:cs typeface="Times New Roman" panose="02020603050405020304" pitchFamily="18" charset="0"/>
              </a:rPr>
              <a:t> </a:t>
            </a:r>
            <a:endParaRPr lang="ru-RU" sz="1800" dirty="0">
              <a:latin typeface="Times New Roman" panose="02020603050405020304" pitchFamily="18" charset="0"/>
              <a:cs typeface="Times New Roman" panose="02020603050405020304" pitchFamily="18" charset="0"/>
            </a:endParaRPr>
          </a:p>
          <a:p>
            <a:pPr marL="0" indent="0">
              <a:buNone/>
            </a:pPr>
            <a:r>
              <a:rPr lang="ru-RU" sz="1800" dirty="0" smtClean="0">
                <a:latin typeface="Times New Roman" panose="02020603050405020304" pitchFamily="18" charset="0"/>
                <a:cs typeface="Times New Roman" panose="02020603050405020304" pitchFamily="18" charset="0"/>
              </a:rPr>
              <a:t>2021 </a:t>
            </a:r>
            <a:r>
              <a:rPr lang="ru-RU" sz="1800" dirty="0">
                <a:latin typeface="Times New Roman" panose="02020603050405020304" pitchFamily="18" charset="0"/>
                <a:cs typeface="Times New Roman" panose="02020603050405020304" pitchFamily="18" charset="0"/>
              </a:rPr>
              <a:t>год –предусмотрено 3 </a:t>
            </a:r>
            <a:r>
              <a:rPr lang="ru-RU" sz="1800" dirty="0" smtClean="0">
                <a:latin typeface="Times New Roman" panose="02020603050405020304" pitchFamily="18" charset="0"/>
                <a:cs typeface="Times New Roman" panose="02020603050405020304" pitchFamily="18" charset="0"/>
              </a:rPr>
              <a:t>336,4 </a:t>
            </a:r>
            <a:r>
              <a:rPr lang="ru-RU" sz="1800" dirty="0">
                <a:latin typeface="Times New Roman" panose="02020603050405020304" pitchFamily="18" charset="0"/>
                <a:cs typeface="Times New Roman" panose="02020603050405020304" pitchFamily="18" charset="0"/>
              </a:rPr>
              <a:t>тыс. рублей</a:t>
            </a:r>
          </a:p>
          <a:p>
            <a:pPr marL="0" indent="0">
              <a:buNone/>
            </a:pPr>
            <a:r>
              <a:rPr lang="ru-RU" sz="1800" dirty="0" smtClean="0">
                <a:latin typeface="Times New Roman" panose="02020603050405020304" pitchFamily="18" charset="0"/>
                <a:cs typeface="Times New Roman" panose="02020603050405020304" pitchFamily="18" charset="0"/>
              </a:rPr>
              <a:t>2022 и 2023 годы- </a:t>
            </a:r>
            <a:r>
              <a:rPr lang="ru-RU" sz="1800" dirty="0">
                <a:latin typeface="Times New Roman" panose="02020603050405020304" pitchFamily="18" charset="0"/>
                <a:cs typeface="Times New Roman" panose="02020603050405020304" pitchFamily="18" charset="0"/>
              </a:rPr>
              <a:t>предусмотрено </a:t>
            </a:r>
            <a:r>
              <a:rPr lang="ru-RU" sz="1800" dirty="0" smtClean="0">
                <a:latin typeface="Times New Roman" panose="02020603050405020304" pitchFamily="18" charset="0"/>
                <a:cs typeface="Times New Roman" panose="02020603050405020304" pitchFamily="18" charset="0"/>
              </a:rPr>
              <a:t>по 304,00 </a:t>
            </a:r>
            <a:r>
              <a:rPr lang="ru-RU" sz="1800" dirty="0">
                <a:latin typeface="Times New Roman" panose="02020603050405020304" pitchFamily="18" charset="0"/>
                <a:cs typeface="Times New Roman" panose="02020603050405020304" pitchFamily="18" charset="0"/>
              </a:rPr>
              <a:t>тыс. рублей</a:t>
            </a:r>
          </a:p>
        </p:txBody>
      </p:sp>
    </p:spTree>
    <p:extLst>
      <p:ext uri="{BB962C8B-B14F-4D97-AF65-F5344CB8AC3E}">
        <p14:creationId xmlns:p14="http://schemas.microsoft.com/office/powerpoint/2010/main" val="9468077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11982" y="1"/>
            <a:ext cx="10941818" cy="1690688"/>
          </a:xfrm>
        </p:spPr>
        <p:txBody>
          <a:bodyPr>
            <a:normAutofit/>
          </a:bodyPr>
          <a:lstStyle/>
          <a:p>
            <a:pPr algn="ctr"/>
            <a:r>
              <a:rPr lang="ru-RU" sz="2400" b="1" dirty="0">
                <a:solidFill>
                  <a:schemeClr val="tx1"/>
                </a:solidFill>
                <a:latin typeface="Times New Roman" panose="02020603050405020304" pitchFamily="18" charset="0"/>
                <a:cs typeface="Times New Roman" panose="02020603050405020304" pitchFamily="18" charset="0"/>
              </a:rPr>
              <a:t>Общественно-значимые  проекты </a:t>
            </a:r>
            <a:br>
              <a:rPr lang="ru-RU" sz="2400" b="1" dirty="0">
                <a:solidFill>
                  <a:schemeClr val="tx1"/>
                </a:solidFill>
                <a:latin typeface="Times New Roman" panose="02020603050405020304" pitchFamily="18" charset="0"/>
                <a:cs typeface="Times New Roman" panose="02020603050405020304" pitchFamily="18" charset="0"/>
              </a:rPr>
            </a:br>
            <a:r>
              <a:rPr lang="ru-RU" sz="2400" b="1" dirty="0">
                <a:solidFill>
                  <a:schemeClr val="tx1"/>
                </a:solidFill>
                <a:latin typeface="Times New Roman" panose="02020603050405020304" pitchFamily="18" charset="0"/>
                <a:cs typeface="Times New Roman" panose="02020603050405020304" pitchFamily="18" charset="0"/>
              </a:rPr>
              <a:t>на территории городского округа Серебряные Пруды</a:t>
            </a:r>
          </a:p>
        </p:txBody>
      </p:sp>
      <p:sp>
        <p:nvSpPr>
          <p:cNvPr id="3" name="Объект 2"/>
          <p:cNvSpPr>
            <a:spLocks noGrp="1"/>
          </p:cNvSpPr>
          <p:nvPr>
            <p:ph idx="1"/>
          </p:nvPr>
        </p:nvSpPr>
        <p:spPr>
          <a:xfrm>
            <a:off x="411982" y="675577"/>
            <a:ext cx="11246618" cy="5969063"/>
          </a:xfrm>
        </p:spPr>
        <p:txBody>
          <a:bodyPr>
            <a:normAutofit/>
          </a:bodyPr>
          <a:lstStyle/>
          <a:p>
            <a:pPr marL="0" indent="0">
              <a:buNone/>
            </a:pPr>
            <a:r>
              <a:rPr lang="ru-RU" sz="1800" b="1" dirty="0" smtClean="0">
                <a:latin typeface="Times New Roman" panose="02020603050405020304" pitchFamily="18" charset="0"/>
                <a:cs typeface="Times New Roman" panose="02020603050405020304" pitchFamily="18" charset="0"/>
              </a:rPr>
              <a:t> </a:t>
            </a:r>
            <a:endParaRPr lang="ru-RU" sz="1800"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н</a:t>
            </a:r>
            <a:r>
              <a:rPr lang="ru-RU" dirty="0" smtClean="0">
                <a:latin typeface="Times New Roman" panose="02020603050405020304" pitchFamily="18" charset="0"/>
                <a:cs typeface="Times New Roman" panose="02020603050405020304" pitchFamily="18" charset="0"/>
              </a:rPr>
              <a:t>а </a:t>
            </a:r>
            <a:r>
              <a:rPr lang="ru-RU" dirty="0">
                <a:latin typeface="Times New Roman" panose="02020603050405020304" pitchFamily="18" charset="0"/>
                <a:cs typeface="Times New Roman" panose="02020603050405020304" pitchFamily="18" charset="0"/>
              </a:rPr>
              <a:t>строительство водопроводных сетей в с. </a:t>
            </a:r>
            <a:r>
              <a:rPr lang="ru-RU" dirty="0" smtClean="0">
                <a:latin typeface="Times New Roman" panose="02020603050405020304" pitchFamily="18" charset="0"/>
                <a:cs typeface="Times New Roman" panose="02020603050405020304" pitchFamily="18" charset="0"/>
              </a:rPr>
              <a:t>Новоклемово-3 400,00  </a:t>
            </a:r>
            <a:r>
              <a:rPr lang="ru-RU" dirty="0">
                <a:latin typeface="Times New Roman" panose="02020603050405020304" pitchFamily="18" charset="0"/>
                <a:cs typeface="Times New Roman" panose="02020603050405020304" pitchFamily="18" charset="0"/>
              </a:rPr>
              <a:t>тыс. рублей и на ул. Железнодорожная </a:t>
            </a:r>
            <a:r>
              <a:rPr lang="ru-RU" dirty="0" err="1">
                <a:latin typeface="Times New Roman" panose="02020603050405020304" pitchFamily="18" charset="0"/>
                <a:cs typeface="Times New Roman" panose="02020603050405020304" pitchFamily="18" charset="0"/>
              </a:rPr>
              <a:t>р.п</a:t>
            </a:r>
            <a:r>
              <a:rPr lang="ru-RU" dirty="0">
                <a:latin typeface="Times New Roman" panose="02020603050405020304" pitchFamily="18" charset="0"/>
                <a:cs typeface="Times New Roman" panose="02020603050405020304" pitchFamily="18" charset="0"/>
              </a:rPr>
              <a:t>. Серебряные Пруды- 2 </a:t>
            </a:r>
            <a:r>
              <a:rPr lang="ru-RU" dirty="0" smtClean="0">
                <a:latin typeface="Times New Roman" panose="02020603050405020304" pitchFamily="18" charset="0"/>
                <a:cs typeface="Times New Roman" panose="02020603050405020304" pitchFamily="18" charset="0"/>
              </a:rPr>
              <a:t>200,00 </a:t>
            </a:r>
            <a:r>
              <a:rPr lang="ru-RU" dirty="0">
                <a:latin typeface="Times New Roman" panose="02020603050405020304" pitchFamily="18" charset="0"/>
                <a:cs typeface="Times New Roman" panose="02020603050405020304" pitchFamily="18" charset="0"/>
              </a:rPr>
              <a:t>тыс. рублей;</a:t>
            </a:r>
          </a:p>
          <a:p>
            <a:r>
              <a:rPr lang="ru-RU" dirty="0">
                <a:latin typeface="Times New Roman" panose="02020603050405020304" pitchFamily="18" charset="0"/>
                <a:cs typeface="Times New Roman" panose="02020603050405020304" pitchFamily="18" charset="0"/>
              </a:rPr>
              <a:t>строительство ВЗУ с установкой станции обезжелезивания в с. Мочилы-3 </a:t>
            </a:r>
            <a:r>
              <a:rPr lang="ru-RU" dirty="0" smtClean="0">
                <a:latin typeface="Times New Roman" panose="02020603050405020304" pitchFamily="18" charset="0"/>
                <a:cs typeface="Times New Roman" panose="02020603050405020304" pitchFamily="18" charset="0"/>
              </a:rPr>
              <a:t>150,00 </a:t>
            </a:r>
            <a:r>
              <a:rPr lang="ru-RU" dirty="0">
                <a:latin typeface="Times New Roman" panose="02020603050405020304" pitchFamily="18" charset="0"/>
                <a:cs typeface="Times New Roman" panose="02020603050405020304" pitchFamily="18" charset="0"/>
              </a:rPr>
              <a:t>тыс. рублей;</a:t>
            </a:r>
          </a:p>
          <a:p>
            <a:r>
              <a:rPr lang="ru-RU" dirty="0">
                <a:latin typeface="Times New Roman" panose="02020603050405020304" pitchFamily="18" charset="0"/>
                <a:cs typeface="Times New Roman" panose="02020603050405020304" pitchFamily="18" charset="0"/>
              </a:rPr>
              <a:t>строительство водопроводных сетей </a:t>
            </a:r>
            <a:r>
              <a:rPr lang="ru-RU" dirty="0" err="1">
                <a:latin typeface="Times New Roman" panose="02020603050405020304" pitchFamily="18" charset="0"/>
                <a:cs typeface="Times New Roman" panose="02020603050405020304" pitchFamily="18" charset="0"/>
              </a:rPr>
              <a:t>мкр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Школьный,с</a:t>
            </a:r>
            <a:r>
              <a:rPr lang="ru-RU" dirty="0">
                <a:latin typeface="Times New Roman" panose="02020603050405020304" pitchFamily="18" charset="0"/>
                <a:cs typeface="Times New Roman" panose="02020603050405020304" pitchFamily="18" charset="0"/>
              </a:rPr>
              <a:t>. Узуново-2 </a:t>
            </a:r>
            <a:r>
              <a:rPr lang="ru-RU" dirty="0" smtClean="0">
                <a:latin typeface="Times New Roman" panose="02020603050405020304" pitchFamily="18" charset="0"/>
                <a:cs typeface="Times New Roman" panose="02020603050405020304" pitchFamily="18" charset="0"/>
              </a:rPr>
              <a:t>500,00 </a:t>
            </a:r>
            <a:r>
              <a:rPr lang="ru-RU" dirty="0">
                <a:latin typeface="Times New Roman" panose="02020603050405020304" pitchFamily="18" charset="0"/>
                <a:cs typeface="Times New Roman" panose="02020603050405020304" pitchFamily="18" charset="0"/>
              </a:rPr>
              <a:t>тыс. </a:t>
            </a:r>
            <a:r>
              <a:rPr lang="ru-RU" dirty="0" smtClean="0">
                <a:latin typeface="Times New Roman" panose="02020603050405020304" pitchFamily="18" charset="0"/>
                <a:cs typeface="Times New Roman" panose="02020603050405020304" pitchFamily="18" charset="0"/>
              </a:rPr>
              <a:t>рублей;</a:t>
            </a:r>
            <a:r>
              <a:rPr lang="ru-RU" b="1" dirty="0" smtClean="0">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a:p>
            <a:pPr marL="0" indent="0">
              <a:buNone/>
            </a:pPr>
            <a:r>
              <a:rPr lang="ru-RU" b="1"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на децентрализацию газового оборудования в с. </a:t>
            </a:r>
            <a:r>
              <a:rPr lang="ru-RU" dirty="0" err="1">
                <a:latin typeface="Times New Roman" panose="02020603050405020304" pitchFamily="18" charset="0"/>
                <a:cs typeface="Times New Roman" panose="02020603050405020304" pitchFamily="18" charset="0"/>
              </a:rPr>
              <a:t>Мочилы</a:t>
            </a:r>
            <a:r>
              <a:rPr lang="ru-RU" dirty="0">
                <a:latin typeface="Times New Roman" panose="02020603050405020304" pitchFamily="18" charset="0"/>
                <a:cs typeface="Times New Roman" panose="02020603050405020304" pitchFamily="18" charset="0"/>
              </a:rPr>
              <a:t>, Глубокое, </a:t>
            </a:r>
            <a:r>
              <a:rPr lang="ru-RU" dirty="0" err="1">
                <a:latin typeface="Times New Roman" panose="02020603050405020304" pitchFamily="18" charset="0"/>
                <a:cs typeface="Times New Roman" panose="02020603050405020304" pitchFamily="18" charset="0"/>
              </a:rPr>
              <a:t>Подхожее</a:t>
            </a:r>
            <a:r>
              <a:rPr lang="ru-RU" dirty="0">
                <a:latin typeface="Times New Roman" panose="02020603050405020304" pitchFamily="18" charset="0"/>
                <a:cs typeface="Times New Roman" panose="02020603050405020304" pitchFamily="18" charset="0"/>
              </a:rPr>
              <a:t> будет направлено в 2021 году за счет бюджета Московской области 34 </a:t>
            </a:r>
            <a:r>
              <a:rPr lang="ru-RU" dirty="0" smtClean="0">
                <a:latin typeface="Times New Roman" panose="02020603050405020304" pitchFamily="18" charset="0"/>
                <a:cs typeface="Times New Roman" panose="02020603050405020304" pitchFamily="18" charset="0"/>
              </a:rPr>
              <a:t>530,00  </a:t>
            </a:r>
            <a:r>
              <a:rPr lang="ru-RU" dirty="0">
                <a:latin typeface="Times New Roman" panose="02020603050405020304" pitchFamily="18" charset="0"/>
                <a:cs typeface="Times New Roman" panose="02020603050405020304" pitchFamily="18" charset="0"/>
              </a:rPr>
              <a:t>тыс. </a:t>
            </a:r>
            <a:r>
              <a:rPr lang="ru-RU" dirty="0" smtClean="0">
                <a:latin typeface="Times New Roman" panose="02020603050405020304" pitchFamily="18" charset="0"/>
                <a:cs typeface="Times New Roman" panose="02020603050405020304" pitchFamily="18" charset="0"/>
              </a:rPr>
              <a:t>рублей;  </a:t>
            </a:r>
            <a:endParaRPr lang="ru-RU" dirty="0">
              <a:latin typeface="Times New Roman" panose="02020603050405020304" pitchFamily="18" charset="0"/>
              <a:cs typeface="Times New Roman" panose="02020603050405020304" pitchFamily="18" charset="0"/>
            </a:endParaRPr>
          </a:p>
          <a:p>
            <a:pPr marL="0" indent="0">
              <a:buNone/>
            </a:pPr>
            <a:r>
              <a:rPr lang="ru-RU" dirty="0" smtClean="0">
                <a:latin typeface="Times New Roman" panose="02020603050405020304" pitchFamily="18" charset="0"/>
                <a:cs typeface="Times New Roman" panose="02020603050405020304" pitchFamily="18" charset="0"/>
              </a:rPr>
              <a:t>В </a:t>
            </a:r>
            <a:r>
              <a:rPr lang="ru-RU" dirty="0">
                <a:latin typeface="Times New Roman" panose="02020603050405020304" pitchFamily="18" charset="0"/>
                <a:cs typeface="Times New Roman" panose="02020603050405020304" pitchFamily="18" charset="0"/>
              </a:rPr>
              <a:t>2021 году 3 </a:t>
            </a:r>
            <a:r>
              <a:rPr lang="ru-RU" dirty="0" smtClean="0">
                <a:latin typeface="Times New Roman" panose="02020603050405020304" pitchFamily="18" charset="0"/>
                <a:cs typeface="Times New Roman" panose="02020603050405020304" pitchFamily="18" charset="0"/>
              </a:rPr>
              <a:t>000,00 </a:t>
            </a:r>
            <a:r>
              <a:rPr lang="ru-RU" dirty="0" err="1" smtClean="0">
                <a:latin typeface="Times New Roman" panose="02020603050405020304" pitchFamily="18" charset="0"/>
                <a:cs typeface="Times New Roman" panose="02020603050405020304" pitchFamily="18" charset="0"/>
              </a:rPr>
              <a:t>тыс.рублей</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предусмотрено на приобретение и монтаж оборудования для очистки сточных вод в д. </a:t>
            </a:r>
            <a:r>
              <a:rPr lang="ru-RU" dirty="0" err="1">
                <a:latin typeface="Times New Roman" panose="02020603050405020304" pitchFamily="18" charset="0"/>
                <a:cs typeface="Times New Roman" panose="02020603050405020304" pitchFamily="18" charset="0"/>
              </a:rPr>
              <a:t>Коровино</a:t>
            </a:r>
            <a:r>
              <a:rPr lang="ru-RU" dirty="0">
                <a:latin typeface="Times New Roman" panose="02020603050405020304" pitchFamily="18" charset="0"/>
                <a:cs typeface="Times New Roman" panose="02020603050405020304" pitchFamily="18" charset="0"/>
              </a:rPr>
              <a:t> и 500,00 тыс. рублей на устройство там же канализационной сети.  </a:t>
            </a:r>
          </a:p>
          <a:p>
            <a:pPr marL="0" indent="0">
              <a:buNone/>
            </a:pPr>
            <a:r>
              <a:rPr lang="ru-RU" b="1" dirty="0">
                <a:latin typeface="Times New Roman" panose="02020603050405020304" pitchFamily="18" charset="0"/>
                <a:cs typeface="Times New Roman" panose="02020603050405020304" pitchFamily="18" charset="0"/>
              </a:rPr>
              <a:t>Проведение капитального ремонта   </a:t>
            </a:r>
            <a:r>
              <a:rPr lang="ru-RU" b="1" dirty="0" err="1">
                <a:latin typeface="Times New Roman" panose="02020603050405020304" pitchFamily="18" charset="0"/>
                <a:cs typeface="Times New Roman" panose="02020603050405020304" pitchFamily="18" charset="0"/>
              </a:rPr>
              <a:t>Узуновской</a:t>
            </a:r>
            <a:r>
              <a:rPr lang="ru-RU" b="1" dirty="0">
                <a:latin typeface="Times New Roman" panose="02020603050405020304" pitchFamily="18" charset="0"/>
                <a:cs typeface="Times New Roman" panose="02020603050405020304" pitchFamily="18" charset="0"/>
              </a:rPr>
              <a:t> общеобразовательной школы</a:t>
            </a:r>
          </a:p>
          <a:p>
            <a:pPr marL="0" indent="0">
              <a:buNone/>
            </a:pPr>
            <a:r>
              <a:rPr lang="ru-RU" dirty="0" smtClean="0">
                <a:latin typeface="Times New Roman" panose="02020603050405020304" pitchFamily="18" charset="0"/>
                <a:cs typeface="Times New Roman" panose="02020603050405020304" pitchFamily="18" charset="0"/>
              </a:rPr>
              <a:t>-133 561,00 тыс</a:t>
            </a:r>
            <a:r>
              <a:rPr lang="ru-RU" dirty="0">
                <a:latin typeface="Times New Roman" panose="02020603050405020304" pitchFamily="18" charset="0"/>
                <a:cs typeface="Times New Roman" panose="02020603050405020304" pitchFamily="18" charset="0"/>
              </a:rPr>
              <a:t>. рублей в </a:t>
            </a:r>
            <a:r>
              <a:rPr lang="ru-RU" dirty="0" smtClean="0">
                <a:latin typeface="Times New Roman" panose="02020603050405020304" pitchFamily="18" charset="0"/>
                <a:cs typeface="Times New Roman" panose="02020603050405020304" pitchFamily="18" charset="0"/>
              </a:rPr>
              <a:t>2022 </a:t>
            </a:r>
            <a:r>
              <a:rPr lang="ru-RU" dirty="0">
                <a:latin typeface="Times New Roman" panose="02020603050405020304" pitchFamily="18" charset="0"/>
                <a:cs typeface="Times New Roman" panose="02020603050405020304" pitchFamily="18" charset="0"/>
              </a:rPr>
              <a:t>году </a:t>
            </a:r>
          </a:p>
          <a:p>
            <a:pPr marL="0" indent="0">
              <a:buNone/>
            </a:pPr>
            <a:r>
              <a:rPr lang="ru-RU" dirty="0">
                <a:latin typeface="Times New Roman" panose="02020603050405020304" pitchFamily="18" charset="0"/>
                <a:cs typeface="Times New Roman" panose="02020603050405020304" pitchFamily="18" charset="0"/>
              </a:rPr>
              <a:t> </a:t>
            </a:r>
            <a:r>
              <a:rPr lang="ru-RU" b="1" dirty="0">
                <a:latin typeface="Times New Roman" panose="02020603050405020304" pitchFamily="18" charset="0"/>
                <a:cs typeface="Times New Roman" panose="02020603050405020304" pitchFamily="18" charset="0"/>
              </a:rPr>
              <a:t>Проведение капитального ремонта в МДОУ «</a:t>
            </a:r>
            <a:r>
              <a:rPr lang="ru-RU" b="1" dirty="0" err="1">
                <a:latin typeface="Times New Roman" panose="02020603050405020304" pitchFamily="18" charset="0"/>
                <a:cs typeface="Times New Roman" panose="02020603050405020304" pitchFamily="18" charset="0"/>
              </a:rPr>
              <a:t>Журавушка</a:t>
            </a:r>
            <a:r>
              <a:rPr lang="ru-RU" dirty="0">
                <a:latin typeface="Times New Roman" panose="02020603050405020304" pitchFamily="18" charset="0"/>
                <a:cs typeface="Times New Roman" panose="02020603050405020304" pitchFamily="18" charset="0"/>
              </a:rPr>
              <a:t>»  - предусмотрено в </a:t>
            </a:r>
            <a:r>
              <a:rPr lang="ru-RU" dirty="0" smtClean="0">
                <a:latin typeface="Times New Roman" panose="02020603050405020304" pitchFamily="18" charset="0"/>
                <a:cs typeface="Times New Roman" panose="02020603050405020304" pitchFamily="18" charset="0"/>
              </a:rPr>
              <a:t>2022 </a:t>
            </a:r>
            <a:r>
              <a:rPr lang="ru-RU" dirty="0">
                <a:latin typeface="Times New Roman" panose="02020603050405020304" pitchFamily="18" charset="0"/>
                <a:cs typeface="Times New Roman" panose="02020603050405020304" pitchFamily="18" charset="0"/>
              </a:rPr>
              <a:t>году </a:t>
            </a:r>
            <a:r>
              <a:rPr lang="ru-RU" dirty="0" smtClean="0">
                <a:latin typeface="Times New Roman" panose="02020603050405020304" pitchFamily="18" charset="0"/>
                <a:cs typeface="Times New Roman" panose="02020603050405020304" pitchFamily="18" charset="0"/>
              </a:rPr>
              <a:t>98 </a:t>
            </a:r>
            <a:r>
              <a:rPr lang="ru-RU" dirty="0">
                <a:latin typeface="Times New Roman" panose="02020603050405020304" pitchFamily="18" charset="0"/>
                <a:cs typeface="Times New Roman" panose="02020603050405020304" pitchFamily="18" charset="0"/>
              </a:rPr>
              <a:t>966,00 тыс. рублей. </a:t>
            </a:r>
          </a:p>
        </p:txBody>
      </p:sp>
    </p:spTree>
    <p:extLst>
      <p:ext uri="{BB962C8B-B14F-4D97-AF65-F5344CB8AC3E}">
        <p14:creationId xmlns:p14="http://schemas.microsoft.com/office/powerpoint/2010/main" val="37696364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04672" y="1"/>
            <a:ext cx="10549128" cy="1690688"/>
          </a:xfrm>
        </p:spPr>
        <p:txBody>
          <a:bodyPr>
            <a:normAutofit/>
          </a:bodyPr>
          <a:lstStyle/>
          <a:p>
            <a:pPr algn="ctr"/>
            <a:r>
              <a:rPr lang="ru-RU" sz="2400" b="1" dirty="0">
                <a:solidFill>
                  <a:schemeClr val="tx1"/>
                </a:solidFill>
                <a:latin typeface="Times New Roman" panose="02020603050405020304" pitchFamily="18" charset="0"/>
                <a:cs typeface="Times New Roman" panose="02020603050405020304" pitchFamily="18" charset="0"/>
              </a:rPr>
              <a:t>Общественно-значимые проекты </a:t>
            </a:r>
            <a:br>
              <a:rPr lang="ru-RU" sz="2400" b="1" dirty="0">
                <a:solidFill>
                  <a:schemeClr val="tx1"/>
                </a:solidFill>
                <a:latin typeface="Times New Roman" panose="02020603050405020304" pitchFamily="18" charset="0"/>
                <a:cs typeface="Times New Roman" panose="02020603050405020304" pitchFamily="18" charset="0"/>
              </a:rPr>
            </a:br>
            <a:r>
              <a:rPr lang="ru-RU" sz="2400" b="1" dirty="0">
                <a:solidFill>
                  <a:schemeClr val="tx1"/>
                </a:solidFill>
                <a:latin typeface="Times New Roman" panose="02020603050405020304" pitchFamily="18" charset="0"/>
                <a:cs typeface="Times New Roman" panose="02020603050405020304" pitchFamily="18" charset="0"/>
              </a:rPr>
              <a:t>на территории городского округа Серебряные Пруды</a:t>
            </a:r>
            <a:br>
              <a:rPr lang="ru-RU" sz="2400" b="1" dirty="0">
                <a:solidFill>
                  <a:schemeClr val="tx1"/>
                </a:solidFill>
                <a:latin typeface="Times New Roman" panose="02020603050405020304" pitchFamily="18" charset="0"/>
                <a:cs typeface="Times New Roman" panose="02020603050405020304" pitchFamily="18" charset="0"/>
              </a:rPr>
            </a:br>
            <a:endParaRPr lang="ru-RU" sz="2400" b="1" dirty="0">
              <a:solidFill>
                <a:schemeClr val="tx1"/>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512065" y="853441"/>
            <a:ext cx="11314846" cy="5266006"/>
          </a:xfrm>
        </p:spPr>
        <p:txBody>
          <a:bodyPr>
            <a:normAutofit/>
          </a:bodyPr>
          <a:lstStyle/>
          <a:p>
            <a:pPr marL="0" indent="0">
              <a:buNone/>
            </a:pPr>
            <a:r>
              <a:rPr lang="ru-RU" sz="1800" b="1" dirty="0">
                <a:latin typeface="Times New Roman" panose="02020603050405020304" pitchFamily="18" charset="0"/>
                <a:cs typeface="Times New Roman" panose="02020603050405020304" pitchFamily="18" charset="0"/>
              </a:rPr>
              <a:t>Проведение ремонта и капитального ремонта автомобильных дорог</a:t>
            </a:r>
          </a:p>
          <a:p>
            <a:pPr marL="0" indent="0">
              <a:buNone/>
            </a:pPr>
            <a:r>
              <a:rPr lang="ru-RU" sz="1800" dirty="0" smtClean="0">
                <a:latin typeface="Times New Roman" panose="02020603050405020304" pitchFamily="18" charset="0"/>
                <a:cs typeface="Times New Roman" panose="02020603050405020304" pitchFamily="18" charset="0"/>
              </a:rPr>
              <a:t> 2021 </a:t>
            </a:r>
            <a:r>
              <a:rPr lang="ru-RU" sz="1800" dirty="0">
                <a:latin typeface="Times New Roman" panose="02020603050405020304" pitchFamily="18" charset="0"/>
                <a:cs typeface="Times New Roman" panose="02020603050405020304" pitchFamily="18" charset="0"/>
              </a:rPr>
              <a:t>год- </a:t>
            </a:r>
            <a:r>
              <a:rPr lang="ru-RU" sz="1800" dirty="0" smtClean="0">
                <a:latin typeface="Times New Roman" panose="02020603050405020304" pitchFamily="18" charset="0"/>
                <a:cs typeface="Times New Roman" panose="02020603050405020304" pitchFamily="18" charset="0"/>
              </a:rPr>
              <a:t>68 863,00 тыс</a:t>
            </a:r>
            <a:r>
              <a:rPr lang="ru-RU" sz="1800" dirty="0">
                <a:latin typeface="Times New Roman" panose="02020603050405020304" pitchFamily="18" charset="0"/>
                <a:cs typeface="Times New Roman" panose="02020603050405020304" pitchFamily="18" charset="0"/>
              </a:rPr>
              <a:t>. рублей</a:t>
            </a:r>
          </a:p>
          <a:p>
            <a:pPr marL="0" indent="0">
              <a:buNone/>
            </a:pPr>
            <a:r>
              <a:rPr lang="ru-RU" sz="1800" dirty="0" smtClean="0">
                <a:latin typeface="Times New Roman" panose="02020603050405020304" pitchFamily="18" charset="0"/>
                <a:cs typeface="Times New Roman" panose="02020603050405020304" pitchFamily="18" charset="0"/>
              </a:rPr>
              <a:t>2022 </a:t>
            </a:r>
            <a:r>
              <a:rPr lang="ru-RU" sz="1800" dirty="0">
                <a:latin typeface="Times New Roman" panose="02020603050405020304" pitchFamily="18" charset="0"/>
                <a:cs typeface="Times New Roman" panose="02020603050405020304" pitchFamily="18" charset="0"/>
              </a:rPr>
              <a:t>год- </a:t>
            </a:r>
            <a:r>
              <a:rPr lang="ru-RU" sz="1800" dirty="0" smtClean="0">
                <a:latin typeface="Times New Roman" panose="02020603050405020304" pitchFamily="18" charset="0"/>
                <a:cs typeface="Times New Roman" panose="02020603050405020304" pitchFamily="18" charset="0"/>
              </a:rPr>
              <a:t>45 306,00 тыс</a:t>
            </a:r>
            <a:r>
              <a:rPr lang="ru-RU" sz="1800" dirty="0">
                <a:latin typeface="Times New Roman" panose="02020603050405020304" pitchFamily="18" charset="0"/>
                <a:cs typeface="Times New Roman" panose="02020603050405020304" pitchFamily="18" charset="0"/>
              </a:rPr>
              <a:t>. рублей</a:t>
            </a:r>
          </a:p>
          <a:p>
            <a:pPr marL="0" indent="0">
              <a:buNone/>
            </a:pPr>
            <a:r>
              <a:rPr lang="ru-RU" sz="1800" dirty="0" smtClean="0">
                <a:latin typeface="Times New Roman" panose="02020603050405020304" pitchFamily="18" charset="0"/>
                <a:cs typeface="Times New Roman" panose="02020603050405020304" pitchFamily="18" charset="0"/>
              </a:rPr>
              <a:t>2023 </a:t>
            </a:r>
            <a:r>
              <a:rPr lang="ru-RU" sz="1800" dirty="0">
                <a:latin typeface="Times New Roman" panose="02020603050405020304" pitchFamily="18" charset="0"/>
                <a:cs typeface="Times New Roman" panose="02020603050405020304" pitchFamily="18" charset="0"/>
              </a:rPr>
              <a:t>год- </a:t>
            </a:r>
            <a:r>
              <a:rPr lang="ru-RU" sz="1800" dirty="0" smtClean="0">
                <a:latin typeface="Times New Roman" panose="02020603050405020304" pitchFamily="18" charset="0"/>
                <a:cs typeface="Times New Roman" panose="02020603050405020304" pitchFamily="18" charset="0"/>
              </a:rPr>
              <a:t>44 792,00 </a:t>
            </a:r>
            <a:r>
              <a:rPr lang="ru-RU" sz="1800" dirty="0">
                <a:latin typeface="Times New Roman" panose="02020603050405020304" pitchFamily="18" charset="0"/>
                <a:cs typeface="Times New Roman" panose="02020603050405020304" pitchFamily="18" charset="0"/>
              </a:rPr>
              <a:t>тыс. рублей</a:t>
            </a:r>
          </a:p>
          <a:p>
            <a:pPr marL="0" indent="0">
              <a:buNone/>
            </a:pPr>
            <a:r>
              <a:rPr lang="ru-RU" b="1" dirty="0" smtClean="0">
                <a:latin typeface="Times New Roman" panose="02020603050405020304" pitchFamily="18" charset="0"/>
                <a:cs typeface="Times New Roman" panose="02020603050405020304" pitchFamily="18" charset="0"/>
              </a:rPr>
              <a:t>На </a:t>
            </a:r>
            <a:r>
              <a:rPr lang="ru-RU" b="1" dirty="0">
                <a:latin typeface="Times New Roman" panose="02020603050405020304" pitchFamily="18" charset="0"/>
                <a:cs typeface="Times New Roman" panose="02020603050405020304" pitchFamily="18" charset="0"/>
              </a:rPr>
              <a:t>строительство котельных </a:t>
            </a:r>
            <a:r>
              <a:rPr lang="ru-RU" dirty="0">
                <a:latin typeface="Times New Roman" panose="02020603050405020304" pitchFamily="18" charset="0"/>
                <a:cs typeface="Times New Roman" panose="02020603050405020304" pitchFamily="18" charset="0"/>
              </a:rPr>
              <a:t>(в том числе изготовление  ПИР), - всего </a:t>
            </a:r>
            <a:r>
              <a:rPr lang="ru-RU" dirty="0" smtClean="0">
                <a:latin typeface="Times New Roman" panose="02020603050405020304" pitchFamily="18" charset="0"/>
                <a:cs typeface="Times New Roman" panose="02020603050405020304" pitchFamily="18" charset="0"/>
              </a:rPr>
              <a:t> 104</a:t>
            </a: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582,00  </a:t>
            </a:r>
            <a:r>
              <a:rPr lang="ru-RU" dirty="0">
                <a:latin typeface="Times New Roman" panose="02020603050405020304" pitchFamily="18" charset="0"/>
                <a:cs typeface="Times New Roman" panose="02020603050405020304" pitchFamily="18" charset="0"/>
              </a:rPr>
              <a:t>тыс. рублей, из них за счет субсидии из бюджета Московской </a:t>
            </a:r>
            <a:r>
              <a:rPr lang="ru-RU" dirty="0" smtClean="0">
                <a:latin typeface="Times New Roman" panose="02020603050405020304" pitchFamily="18" charset="0"/>
                <a:cs typeface="Times New Roman" panose="02020603050405020304" pitchFamily="18" charset="0"/>
              </a:rPr>
              <a:t>области  89 940,5  </a:t>
            </a:r>
            <a:r>
              <a:rPr lang="ru-RU" dirty="0" err="1" smtClean="0">
                <a:latin typeface="Times New Roman" panose="02020603050405020304" pitchFamily="18" charset="0"/>
                <a:cs typeface="Times New Roman" panose="02020603050405020304" pitchFamily="18" charset="0"/>
              </a:rPr>
              <a:t>тыс.рублей</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в населенных пунктах:</a:t>
            </a:r>
          </a:p>
          <a:p>
            <a:r>
              <a:rPr lang="ru-RU" dirty="0">
                <a:latin typeface="Times New Roman" panose="02020603050405020304" pitchFamily="18" charset="0"/>
                <a:cs typeface="Times New Roman" panose="02020603050405020304" pitchFamily="18" charset="0"/>
              </a:rPr>
              <a:t>           с. Глубокое-16 346,61 тыс. рублей;</a:t>
            </a:r>
          </a:p>
          <a:p>
            <a:r>
              <a:rPr lang="ru-RU" dirty="0">
                <a:latin typeface="Times New Roman" panose="02020603050405020304" pitchFamily="18" charset="0"/>
                <a:cs typeface="Times New Roman" panose="02020603050405020304" pitchFamily="18" charset="0"/>
              </a:rPr>
              <a:t>           ПТУ </a:t>
            </a:r>
            <a:r>
              <a:rPr lang="ru-RU" dirty="0" err="1">
                <a:latin typeface="Times New Roman" panose="02020603050405020304" pitchFamily="18" charset="0"/>
                <a:cs typeface="Times New Roman" panose="02020603050405020304" pitchFamily="18" charset="0"/>
              </a:rPr>
              <a:t>р.п</a:t>
            </a:r>
            <a:r>
              <a:rPr lang="ru-RU" dirty="0">
                <a:latin typeface="Times New Roman" panose="02020603050405020304" pitchFamily="18" charset="0"/>
                <a:cs typeface="Times New Roman" panose="02020603050405020304" pitchFamily="18" charset="0"/>
              </a:rPr>
              <a:t>. Серебряные Пруды 16 102,83 тыс. рублей;</a:t>
            </a:r>
          </a:p>
          <a:p>
            <a:r>
              <a:rPr lang="ru-RU" dirty="0">
                <a:latin typeface="Times New Roman" panose="02020603050405020304" pitchFamily="18" charset="0"/>
                <a:cs typeface="Times New Roman" panose="02020603050405020304" pitchFamily="18" charset="0"/>
              </a:rPr>
              <a:t>           ул. Комсомольская </a:t>
            </a:r>
            <a:r>
              <a:rPr lang="ru-RU" dirty="0" err="1">
                <a:latin typeface="Times New Roman" panose="02020603050405020304" pitchFamily="18" charset="0"/>
                <a:cs typeface="Times New Roman" panose="02020603050405020304" pitchFamily="18" charset="0"/>
              </a:rPr>
              <a:t>р.п</a:t>
            </a:r>
            <a:r>
              <a:rPr lang="ru-RU" dirty="0">
                <a:latin typeface="Times New Roman" panose="02020603050405020304" pitchFamily="18" charset="0"/>
                <a:cs typeface="Times New Roman" panose="02020603050405020304" pitchFamily="18" charset="0"/>
              </a:rPr>
              <a:t>. Серебряные Пруды-18 382,65 тыс. рублей;</a:t>
            </a:r>
          </a:p>
          <a:p>
            <a:r>
              <a:rPr lang="ru-RU" dirty="0">
                <a:latin typeface="Times New Roman" panose="02020603050405020304" pitchFamily="18" charset="0"/>
                <a:cs typeface="Times New Roman" panose="02020603050405020304" pitchFamily="18" charset="0"/>
              </a:rPr>
              <a:t>           с. Подхожее-17 953,17 тыс. рублей;</a:t>
            </a:r>
          </a:p>
          <a:p>
            <a:r>
              <a:rPr lang="ru-RU" dirty="0">
                <a:latin typeface="Times New Roman" panose="02020603050405020304" pitchFamily="18" charset="0"/>
                <a:cs typeface="Times New Roman" panose="02020603050405020304" pitchFamily="18" charset="0"/>
              </a:rPr>
              <a:t>           с. Мочилы-16 431,82 тыс. рублей;</a:t>
            </a:r>
          </a:p>
          <a:p>
            <a:r>
              <a:rPr lang="ru-RU" dirty="0">
                <a:latin typeface="Times New Roman" panose="02020603050405020304" pitchFamily="18" charset="0"/>
                <a:cs typeface="Times New Roman" panose="02020603050405020304" pitchFamily="18" charset="0"/>
              </a:rPr>
              <a:t>           д. </a:t>
            </a:r>
            <a:r>
              <a:rPr lang="ru-RU" dirty="0" err="1">
                <a:latin typeface="Times New Roman" panose="02020603050405020304" pitchFamily="18" charset="0"/>
                <a:cs typeface="Times New Roman" panose="02020603050405020304" pitchFamily="18" charset="0"/>
              </a:rPr>
              <a:t>Шеметово</a:t>
            </a:r>
            <a:r>
              <a:rPr lang="ru-RU" dirty="0">
                <a:latin typeface="Times New Roman" panose="02020603050405020304" pitchFamily="18" charset="0"/>
                <a:cs typeface="Times New Roman" panose="02020603050405020304" pitchFamily="18" charset="0"/>
              </a:rPr>
              <a:t> -19 365,41 тыс. рублей.</a:t>
            </a:r>
            <a:r>
              <a:rPr lang="ru-RU" b="1" dirty="0">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a:p>
            <a:pPr marL="0" indent="0">
              <a:buNone/>
            </a:pPr>
            <a:endParaRPr lang="ru-RU" sz="1800" dirty="0">
              <a:latin typeface="Times New Roman" panose="02020603050405020304" pitchFamily="18" charset="0"/>
              <a:cs typeface="Times New Roman" panose="02020603050405020304" pitchFamily="18" charset="0"/>
            </a:endParaRPr>
          </a:p>
          <a:p>
            <a:endParaRPr lang="ru-RU"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89594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21537" name="Rectangle 2"/>
          <p:cNvSpPr>
            <a:spLocks noGrp="1"/>
          </p:cNvSpPr>
          <p:nvPr>
            <p:ph type="title"/>
          </p:nvPr>
        </p:nvSpPr>
        <p:spPr>
          <a:xfrm>
            <a:off x="1426866" y="-619911"/>
            <a:ext cx="8497140" cy="1303199"/>
          </a:xfrm>
        </p:spPr>
        <p:txBody>
          <a:bodyPr>
            <a:normAutofit fontScale="90000"/>
          </a:bodyPr>
          <a:lstStyle/>
          <a:p>
            <a:pPr algn="ctr"/>
            <a:r>
              <a:rPr lang="ru-RU" sz="2400" b="1" i="1" dirty="0">
                <a:latin typeface="Times New Roman" pitchFamily="18" charset="0"/>
              </a:rPr>
              <a:t>      </a:t>
            </a:r>
            <a:br>
              <a:rPr lang="ru-RU" sz="2400" b="1" i="1" dirty="0">
                <a:latin typeface="Times New Roman" pitchFamily="18" charset="0"/>
              </a:rPr>
            </a:br>
            <a:r>
              <a:rPr lang="ru-RU" sz="2400" b="1" i="1" dirty="0">
                <a:latin typeface="Times New Roman" pitchFamily="18" charset="0"/>
              </a:rPr>
              <a:t/>
            </a:r>
            <a:br>
              <a:rPr lang="ru-RU" sz="2400" b="1" i="1" dirty="0">
                <a:latin typeface="Times New Roman" pitchFamily="18" charset="0"/>
              </a:rPr>
            </a:br>
            <a:r>
              <a:rPr lang="ru-RU" sz="2400" b="1" i="1" dirty="0">
                <a:latin typeface="Times New Roman" pitchFamily="18" charset="0"/>
              </a:rPr>
              <a:t>  </a:t>
            </a:r>
            <a:br>
              <a:rPr lang="ru-RU" sz="2400" b="1" i="1" dirty="0">
                <a:latin typeface="Times New Roman" pitchFamily="18" charset="0"/>
              </a:rPr>
            </a:br>
            <a:r>
              <a:rPr lang="ru-RU" sz="2400" b="1" dirty="0">
                <a:solidFill>
                  <a:schemeClr val="tx1"/>
                </a:solidFill>
                <a:latin typeface="Times New Roman" pitchFamily="18" charset="0"/>
              </a:rPr>
              <a:t>Объем денежных средств, направляемых городским округом на социальную поддержку населения</a:t>
            </a:r>
          </a:p>
        </p:txBody>
      </p:sp>
      <p:sp>
        <p:nvSpPr>
          <p:cNvPr id="321538" name="Rectangle 3"/>
          <p:cNvSpPr>
            <a:spLocks noGrp="1"/>
          </p:cNvSpPr>
          <p:nvPr>
            <p:ph idx="1"/>
          </p:nvPr>
        </p:nvSpPr>
        <p:spPr>
          <a:xfrm>
            <a:off x="341645" y="834012"/>
            <a:ext cx="11676186" cy="11339675"/>
          </a:xfrm>
        </p:spPr>
        <p:txBody>
          <a:bodyPr>
            <a:normAutofit/>
          </a:bodyPr>
          <a:lstStyle/>
          <a:p>
            <a:pPr marL="381000" indent="-381000">
              <a:buFont typeface="Wingdings 3" pitchFamily="18" charset="2"/>
              <a:buNone/>
            </a:pPr>
            <a:r>
              <a:rPr lang="ru-RU" dirty="0">
                <a:latin typeface="Times New Roman" pitchFamily="18" charset="0"/>
              </a:rPr>
              <a:t>         </a:t>
            </a:r>
          </a:p>
          <a:p>
            <a:pPr marL="381000" indent="-381000">
              <a:buFont typeface="Wingdings 3" pitchFamily="18" charset="2"/>
              <a:buNone/>
            </a:pPr>
            <a:r>
              <a:rPr lang="ru-RU" dirty="0">
                <a:latin typeface="Times New Roman" pitchFamily="18" charset="0"/>
              </a:rPr>
              <a:t> </a:t>
            </a:r>
            <a:r>
              <a:rPr lang="ru-RU" sz="1800" dirty="0" smtClean="0">
                <a:latin typeface="Times New Roman" pitchFamily="18" charset="0"/>
              </a:rPr>
              <a:t>- </a:t>
            </a:r>
            <a:r>
              <a:rPr lang="ru-RU" sz="1800" b="1" dirty="0">
                <a:latin typeface="Times New Roman" pitchFamily="18" charset="0"/>
              </a:rPr>
              <a:t>компенсация расходов на проезд </a:t>
            </a:r>
            <a:r>
              <a:rPr lang="ru-RU" sz="1800" dirty="0">
                <a:latin typeface="Times New Roman" pitchFamily="18" charset="0"/>
              </a:rPr>
              <a:t>для работников ГБУЗ МО «Серебряно-Прудская Центральная районная больница»– </a:t>
            </a:r>
            <a:r>
              <a:rPr lang="ru-RU" sz="1800" dirty="0" smtClean="0">
                <a:latin typeface="Times New Roman" pitchFamily="18" charset="0"/>
              </a:rPr>
              <a:t>15,60 </a:t>
            </a:r>
            <a:r>
              <a:rPr lang="ru-RU" sz="1800" dirty="0">
                <a:latin typeface="Times New Roman" pitchFamily="18" charset="0"/>
              </a:rPr>
              <a:t>тыс. рублей в </a:t>
            </a:r>
            <a:r>
              <a:rPr lang="ru-RU" sz="1800" dirty="0" smtClean="0">
                <a:latin typeface="Times New Roman" pitchFamily="18" charset="0"/>
              </a:rPr>
              <a:t>2021 и 2022 годах, 2023 году-31,2 тыс. рублей;</a:t>
            </a:r>
          </a:p>
          <a:p>
            <a:pPr marL="381000" indent="-381000">
              <a:buFont typeface="Wingdings 3" pitchFamily="18" charset="2"/>
              <a:buNone/>
            </a:pPr>
            <a:endParaRPr lang="ru-RU" sz="1800" dirty="0">
              <a:latin typeface="Times New Roman" pitchFamily="18" charset="0"/>
            </a:endParaRPr>
          </a:p>
          <a:p>
            <a:pPr marL="381000" indent="-381000">
              <a:buFont typeface="Wingdings 3" pitchFamily="18" charset="2"/>
              <a:buNone/>
            </a:pPr>
            <a:r>
              <a:rPr lang="ru-RU" sz="1800" dirty="0">
                <a:latin typeface="Times New Roman" pitchFamily="18" charset="0"/>
              </a:rPr>
              <a:t> </a:t>
            </a:r>
            <a:r>
              <a:rPr lang="ru-RU" sz="1800" dirty="0" smtClean="0">
                <a:latin typeface="Times New Roman" pitchFamily="18" charset="0"/>
              </a:rPr>
              <a:t>-</a:t>
            </a:r>
            <a:r>
              <a:rPr lang="ru-RU" sz="1800" b="1" dirty="0">
                <a:latin typeface="Times New Roman" pitchFamily="18" charset="0"/>
              </a:rPr>
              <a:t>единовременные социальные выплаты  </a:t>
            </a:r>
            <a:r>
              <a:rPr lang="ru-RU" sz="1800" dirty="0">
                <a:latin typeface="Times New Roman" pitchFamily="18" charset="0"/>
              </a:rPr>
              <a:t>специалистам, приехавшим на работу в ГБУЗ МО «Серебряно-Прудская Центральная районная больница» </a:t>
            </a:r>
            <a:r>
              <a:rPr lang="ru-RU" sz="1800" dirty="0" smtClean="0">
                <a:latin typeface="Times New Roman" pitchFamily="18" charset="0"/>
              </a:rPr>
              <a:t>-50,00 </a:t>
            </a:r>
            <a:r>
              <a:rPr lang="ru-RU" sz="1800" dirty="0">
                <a:latin typeface="Times New Roman" pitchFamily="18" charset="0"/>
              </a:rPr>
              <a:t>тыс. рублей в </a:t>
            </a:r>
            <a:r>
              <a:rPr lang="ru-RU" sz="1800" dirty="0" smtClean="0">
                <a:latin typeface="Times New Roman" pitchFamily="18" charset="0"/>
              </a:rPr>
              <a:t>2021 </a:t>
            </a:r>
            <a:r>
              <a:rPr lang="ru-RU" sz="1800" dirty="0">
                <a:latin typeface="Times New Roman" pitchFamily="18" charset="0"/>
              </a:rPr>
              <a:t>году, </a:t>
            </a:r>
            <a:r>
              <a:rPr lang="ru-RU" sz="1800" dirty="0" smtClean="0">
                <a:latin typeface="Times New Roman" pitchFamily="18" charset="0"/>
              </a:rPr>
              <a:t>  </a:t>
            </a:r>
            <a:r>
              <a:rPr lang="ru-RU" sz="1800" dirty="0">
                <a:latin typeface="Times New Roman" pitchFamily="18" charset="0"/>
              </a:rPr>
              <a:t>50,00 тыс. рублей  </a:t>
            </a:r>
            <a:r>
              <a:rPr lang="ru-RU" sz="1800" dirty="0" smtClean="0">
                <a:latin typeface="Times New Roman" pitchFamily="18" charset="0"/>
              </a:rPr>
              <a:t>в 2022 году и 100,00 тыс. рублей в 2023 году;</a:t>
            </a:r>
            <a:endParaRPr lang="ru-RU" sz="1800" dirty="0">
              <a:latin typeface="Times New Roman" pitchFamily="18" charset="0"/>
            </a:endParaRPr>
          </a:p>
          <a:p>
            <a:pPr marL="381000" indent="-381000">
              <a:buFont typeface="Wingdings 3" pitchFamily="18" charset="2"/>
              <a:buNone/>
            </a:pPr>
            <a:r>
              <a:rPr lang="ru-RU" sz="1800" dirty="0">
                <a:latin typeface="Times New Roman" pitchFamily="18" charset="0"/>
              </a:rPr>
              <a:t>         </a:t>
            </a:r>
            <a:endParaRPr lang="ru-RU" sz="1800" dirty="0" smtClean="0">
              <a:latin typeface="Times New Roman" pitchFamily="18" charset="0"/>
            </a:endParaRPr>
          </a:p>
          <a:p>
            <a:pPr marL="381000" indent="-381000">
              <a:buFont typeface="Wingdings 3" pitchFamily="18" charset="2"/>
              <a:buNone/>
            </a:pPr>
            <a:r>
              <a:rPr lang="ru-RU" sz="1800" dirty="0" smtClean="0">
                <a:latin typeface="Times New Roman" pitchFamily="18" charset="0"/>
              </a:rPr>
              <a:t> </a:t>
            </a:r>
            <a:r>
              <a:rPr lang="ru-RU" sz="1800" dirty="0">
                <a:latin typeface="Times New Roman" pitchFamily="18" charset="0"/>
              </a:rPr>
              <a:t>-</a:t>
            </a:r>
            <a:r>
              <a:rPr lang="ru-RU" sz="1800" b="1" dirty="0">
                <a:latin typeface="Times New Roman" pitchFamily="18" charset="0"/>
              </a:rPr>
              <a:t>компенсацию расходов на оплату аренды (найма)  </a:t>
            </a:r>
            <a:endParaRPr lang="ru-RU" sz="1800" b="1" dirty="0" smtClean="0">
              <a:latin typeface="Times New Roman" pitchFamily="18" charset="0"/>
            </a:endParaRPr>
          </a:p>
          <a:p>
            <a:pPr marL="381000" indent="-381000">
              <a:buFont typeface="Wingdings 3" pitchFamily="18" charset="2"/>
              <a:buNone/>
            </a:pPr>
            <a:r>
              <a:rPr lang="ru-RU" sz="1800" b="1" dirty="0" smtClean="0">
                <a:latin typeface="Times New Roman" pitchFamily="18" charset="0"/>
              </a:rPr>
              <a:t> </a:t>
            </a:r>
            <a:r>
              <a:rPr lang="ru-RU" sz="1800" b="1" dirty="0">
                <a:latin typeface="Times New Roman" pitchFamily="18" charset="0"/>
              </a:rPr>
              <a:t>жилого помещения </a:t>
            </a:r>
            <a:r>
              <a:rPr lang="ru-RU" sz="1800" dirty="0">
                <a:latin typeface="Times New Roman" pitchFamily="18" charset="0"/>
              </a:rPr>
              <a:t>медицинским работникам </a:t>
            </a:r>
            <a:endParaRPr lang="ru-RU" sz="1800" dirty="0" smtClean="0">
              <a:latin typeface="Times New Roman" pitchFamily="18" charset="0"/>
            </a:endParaRPr>
          </a:p>
          <a:p>
            <a:pPr marL="381000" indent="-381000">
              <a:buFont typeface="Wingdings 3" pitchFamily="18" charset="2"/>
              <a:buNone/>
            </a:pPr>
            <a:r>
              <a:rPr lang="ru-RU" sz="1800" dirty="0" smtClean="0">
                <a:latin typeface="Times New Roman" pitchFamily="18" charset="0"/>
              </a:rPr>
              <a:t>ГБУЗ </a:t>
            </a:r>
            <a:r>
              <a:rPr lang="ru-RU" sz="1800" dirty="0">
                <a:latin typeface="Times New Roman" pitchFamily="18" charset="0"/>
              </a:rPr>
              <a:t>МО «Серебряно-Прудская Центральная районная больница»</a:t>
            </a:r>
          </a:p>
          <a:p>
            <a:pPr marL="381000" indent="-381000">
              <a:buFont typeface="Wingdings 3" pitchFamily="18" charset="2"/>
              <a:buNone/>
            </a:pPr>
            <a:r>
              <a:rPr lang="ru-RU" sz="1800" dirty="0">
                <a:latin typeface="Times New Roman" pitchFamily="18" charset="0"/>
              </a:rPr>
              <a:t> </a:t>
            </a:r>
            <a:r>
              <a:rPr lang="ru-RU" sz="1800" dirty="0" smtClean="0">
                <a:latin typeface="Times New Roman" pitchFamily="18" charset="0"/>
              </a:rPr>
              <a:t> </a:t>
            </a:r>
            <a:r>
              <a:rPr lang="ru-RU" sz="1800" dirty="0">
                <a:latin typeface="Times New Roman" pitchFamily="18" charset="0"/>
              </a:rPr>
              <a:t>- </a:t>
            </a:r>
            <a:r>
              <a:rPr lang="ru-RU" sz="1800" dirty="0" smtClean="0">
                <a:latin typeface="Times New Roman" pitchFamily="18" charset="0"/>
              </a:rPr>
              <a:t>360,00 </a:t>
            </a:r>
            <a:r>
              <a:rPr lang="ru-RU" sz="1800" dirty="0">
                <a:latin typeface="Times New Roman" pitchFamily="18" charset="0"/>
              </a:rPr>
              <a:t>тыс. рублей </a:t>
            </a:r>
            <a:r>
              <a:rPr lang="ru-RU" dirty="0">
                <a:latin typeface="Times New Roman" pitchFamily="18" charset="0"/>
              </a:rPr>
              <a:t>ежегодно в 2021 и 2022 </a:t>
            </a:r>
            <a:r>
              <a:rPr lang="ru-RU" dirty="0" smtClean="0">
                <a:latin typeface="Times New Roman" pitchFamily="18" charset="0"/>
              </a:rPr>
              <a:t>годах, </a:t>
            </a:r>
          </a:p>
          <a:p>
            <a:pPr marL="381000" indent="-381000">
              <a:buFont typeface="Wingdings 3" pitchFamily="18" charset="2"/>
              <a:buNone/>
            </a:pPr>
            <a:r>
              <a:rPr lang="ru-RU" dirty="0" smtClean="0">
                <a:latin typeface="Times New Roman" pitchFamily="18" charset="0"/>
              </a:rPr>
              <a:t>в </a:t>
            </a:r>
            <a:r>
              <a:rPr lang="ru-RU" sz="1800" dirty="0" smtClean="0">
                <a:latin typeface="Times New Roman" pitchFamily="18" charset="0"/>
              </a:rPr>
              <a:t>2023 году- 720,00 </a:t>
            </a:r>
            <a:r>
              <a:rPr lang="ru-RU" sz="1800" dirty="0">
                <a:latin typeface="Times New Roman" pitchFamily="18" charset="0"/>
              </a:rPr>
              <a:t>тыс. рублей  </a:t>
            </a:r>
          </a:p>
          <a:p>
            <a:pPr marL="381000" indent="-381000">
              <a:buFont typeface="Wingdings 3" pitchFamily="18" charset="2"/>
              <a:buNone/>
            </a:pPr>
            <a:r>
              <a:rPr lang="ru-RU" sz="1800" dirty="0" smtClean="0">
                <a:latin typeface="Times New Roman" pitchFamily="18" charset="0"/>
              </a:rPr>
              <a:t>. </a:t>
            </a:r>
            <a:endParaRPr lang="ru-RU" sz="1800" dirty="0">
              <a:latin typeface="Times New Roman" pitchFamily="18" charset="0"/>
            </a:endParaRPr>
          </a:p>
          <a:p>
            <a:pPr marL="381000" indent="-381000">
              <a:buFont typeface="Wingdings 3" pitchFamily="18" charset="2"/>
              <a:buNone/>
            </a:pPr>
            <a:endParaRPr lang="ru-RU" sz="1800" dirty="0">
              <a:latin typeface="Times New Roman" pitchFamily="18" charset="0"/>
            </a:endParaRPr>
          </a:p>
          <a:p>
            <a:pPr marL="381000" indent="-381000">
              <a:buFont typeface="Wingdings 3" pitchFamily="18" charset="2"/>
              <a:buNone/>
            </a:pPr>
            <a:endParaRPr lang="ru-RU" sz="1800" dirty="0">
              <a:latin typeface="Times New Roman" pitchFamily="18" charset="0"/>
            </a:endParaRPr>
          </a:p>
          <a:p>
            <a:pPr marL="381000" indent="-381000">
              <a:buFont typeface="Wingdings 3" pitchFamily="18" charset="2"/>
              <a:buNone/>
            </a:pPr>
            <a:r>
              <a:rPr lang="ru-RU" sz="1800" dirty="0">
                <a:latin typeface="Times New Roman" pitchFamily="18" charset="0"/>
              </a:rPr>
              <a:t> </a:t>
            </a:r>
          </a:p>
          <a:p>
            <a:pPr marL="381000" indent="-381000">
              <a:buFont typeface="Wingdings 3" pitchFamily="18" charset="2"/>
              <a:buNone/>
            </a:pPr>
            <a:endParaRPr lang="ru-RU" dirty="0">
              <a:latin typeface="Times New Roman" pitchFamily="18" charset="0"/>
            </a:endParaRPr>
          </a:p>
        </p:txBody>
      </p:sp>
      <p:pic>
        <p:nvPicPr>
          <p:cNvPr id="2" name="Рисунок 1"/>
          <p:cNvPicPr>
            <a:picLocks noChangeAspect="1"/>
          </p:cNvPicPr>
          <p:nvPr/>
        </p:nvPicPr>
        <p:blipFill>
          <a:blip r:embed="rId3"/>
          <a:stretch>
            <a:fillRect/>
          </a:stretch>
        </p:blipFill>
        <p:spPr>
          <a:xfrm>
            <a:off x="7057759" y="3233928"/>
            <a:ext cx="4698567" cy="3325368"/>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0374" y="487680"/>
            <a:ext cx="8596668" cy="1320800"/>
          </a:xfrm>
        </p:spPr>
        <p:txBody>
          <a:bodyPr>
            <a:normAutofit/>
          </a:bodyPr>
          <a:lstStyle/>
          <a:p>
            <a:pPr algn="ctr"/>
            <a:r>
              <a:rPr lang="ru-RU" sz="2400" b="1" dirty="0">
                <a:solidFill>
                  <a:schemeClr val="tx1"/>
                </a:solidFill>
                <a:latin typeface="Times New Roman" panose="02020603050405020304" pitchFamily="18" charset="0"/>
                <a:cs typeface="Times New Roman" panose="02020603050405020304" pitchFamily="18" charset="0"/>
              </a:rPr>
              <a:t>Муниципальные программы городского округа</a:t>
            </a:r>
          </a:p>
        </p:txBody>
      </p:sp>
      <p:graphicFrame>
        <p:nvGraphicFramePr>
          <p:cNvPr id="5" name="Объект 4"/>
          <p:cNvGraphicFramePr>
            <a:graphicFrameLocks noGrp="1"/>
          </p:cNvGraphicFramePr>
          <p:nvPr>
            <p:ph idx="1"/>
            <p:extLst>
              <p:ext uri="{D42A27DB-BD31-4B8C-83A1-F6EECF244321}">
                <p14:modId xmlns:p14="http://schemas.microsoft.com/office/powerpoint/2010/main" val="2705489105"/>
              </p:ext>
            </p:extLst>
          </p:nvPr>
        </p:nvGraphicFramePr>
        <p:xfrm>
          <a:off x="521293" y="1457012"/>
          <a:ext cx="11006984" cy="4847858"/>
        </p:xfrm>
        <a:graphic>
          <a:graphicData uri="http://schemas.openxmlformats.org/drawingml/2006/table">
            <a:tbl>
              <a:tblPr firstRow="1" bandRow="1">
                <a:tableStyleId>{5C22544A-7EE6-4342-B048-85BDC9FD1C3A}</a:tableStyleId>
              </a:tblPr>
              <a:tblGrid>
                <a:gridCol w="5420533">
                  <a:extLst>
                    <a:ext uri="{9D8B030D-6E8A-4147-A177-3AD203B41FA5}">
                      <a16:colId xmlns="" xmlns:a16="http://schemas.microsoft.com/office/drawing/2014/main" val="20000"/>
                    </a:ext>
                  </a:extLst>
                </a:gridCol>
                <a:gridCol w="1918036">
                  <a:extLst>
                    <a:ext uri="{9D8B030D-6E8A-4147-A177-3AD203B41FA5}">
                      <a16:colId xmlns="" xmlns:a16="http://schemas.microsoft.com/office/drawing/2014/main" val="20001"/>
                    </a:ext>
                  </a:extLst>
                </a:gridCol>
                <a:gridCol w="1765552">
                  <a:extLst>
                    <a:ext uri="{9D8B030D-6E8A-4147-A177-3AD203B41FA5}">
                      <a16:colId xmlns="" xmlns:a16="http://schemas.microsoft.com/office/drawing/2014/main" val="20002"/>
                    </a:ext>
                  </a:extLst>
                </a:gridCol>
                <a:gridCol w="1902863">
                  <a:extLst>
                    <a:ext uri="{9D8B030D-6E8A-4147-A177-3AD203B41FA5}">
                      <a16:colId xmlns="" xmlns:a16="http://schemas.microsoft.com/office/drawing/2014/main" val="20003"/>
                    </a:ext>
                  </a:extLst>
                </a:gridCol>
              </a:tblGrid>
              <a:tr h="439651">
                <a:tc>
                  <a:txBody>
                    <a:bodyPr/>
                    <a:lstStyle/>
                    <a:p>
                      <a:pPr algn="ctr"/>
                      <a:r>
                        <a:rPr lang="ru-RU" dirty="0">
                          <a:solidFill>
                            <a:schemeClr val="tx1"/>
                          </a:solidFill>
                          <a:latin typeface="Times New Roman" panose="02020603050405020304" pitchFamily="18" charset="0"/>
                          <a:cs typeface="Times New Roman" panose="02020603050405020304" pitchFamily="18" charset="0"/>
                        </a:rPr>
                        <a:t>Наименование программы</a:t>
                      </a:r>
                    </a:p>
                  </a:txBody>
                  <a:tcPr>
                    <a:solidFill>
                      <a:schemeClr val="accent4">
                        <a:lumMod val="60000"/>
                        <a:lumOff val="40000"/>
                      </a:schemeClr>
                    </a:solidFill>
                  </a:tcPr>
                </a:tc>
                <a:tc>
                  <a:txBody>
                    <a:bodyPr/>
                    <a:lstStyle/>
                    <a:p>
                      <a:pPr algn="ctr"/>
                      <a:r>
                        <a:rPr lang="ru-RU" dirty="0" smtClean="0">
                          <a:solidFill>
                            <a:schemeClr val="tx1"/>
                          </a:solidFill>
                          <a:latin typeface="Times New Roman" panose="02020603050405020304" pitchFamily="18" charset="0"/>
                          <a:cs typeface="Times New Roman" panose="02020603050405020304" pitchFamily="18" charset="0"/>
                        </a:rPr>
                        <a:t>2021 </a:t>
                      </a:r>
                      <a:r>
                        <a:rPr lang="ru-RU" dirty="0">
                          <a:solidFill>
                            <a:schemeClr val="tx1"/>
                          </a:solidFill>
                          <a:latin typeface="Times New Roman" panose="02020603050405020304" pitchFamily="18" charset="0"/>
                          <a:cs typeface="Times New Roman" panose="02020603050405020304" pitchFamily="18" charset="0"/>
                        </a:rPr>
                        <a:t>год</a:t>
                      </a:r>
                    </a:p>
                  </a:txBody>
                  <a:tcPr>
                    <a:solidFill>
                      <a:schemeClr val="accent4">
                        <a:lumMod val="60000"/>
                        <a:lumOff val="40000"/>
                      </a:schemeClr>
                    </a:solidFill>
                  </a:tcPr>
                </a:tc>
                <a:tc>
                  <a:txBody>
                    <a:bodyPr/>
                    <a:lstStyle/>
                    <a:p>
                      <a:pPr algn="ctr"/>
                      <a:r>
                        <a:rPr lang="ru-RU" dirty="0" smtClean="0">
                          <a:solidFill>
                            <a:schemeClr val="tx1"/>
                          </a:solidFill>
                          <a:latin typeface="Times New Roman" panose="02020603050405020304" pitchFamily="18" charset="0"/>
                          <a:cs typeface="Times New Roman" panose="02020603050405020304" pitchFamily="18" charset="0"/>
                        </a:rPr>
                        <a:t>2022 </a:t>
                      </a:r>
                      <a:r>
                        <a:rPr lang="ru-RU" dirty="0">
                          <a:solidFill>
                            <a:schemeClr val="tx1"/>
                          </a:solidFill>
                          <a:latin typeface="Times New Roman" panose="02020603050405020304" pitchFamily="18" charset="0"/>
                          <a:cs typeface="Times New Roman" panose="02020603050405020304" pitchFamily="18" charset="0"/>
                        </a:rPr>
                        <a:t>год</a:t>
                      </a:r>
                    </a:p>
                  </a:txBody>
                  <a:tcPr>
                    <a:solidFill>
                      <a:schemeClr val="accent4">
                        <a:lumMod val="60000"/>
                        <a:lumOff val="40000"/>
                      </a:schemeClr>
                    </a:solidFill>
                  </a:tcPr>
                </a:tc>
                <a:tc>
                  <a:txBody>
                    <a:bodyPr/>
                    <a:lstStyle/>
                    <a:p>
                      <a:pPr algn="ctr"/>
                      <a:r>
                        <a:rPr lang="ru-RU" dirty="0" smtClean="0">
                          <a:solidFill>
                            <a:schemeClr val="tx1"/>
                          </a:solidFill>
                          <a:latin typeface="Times New Roman" panose="02020603050405020304" pitchFamily="18" charset="0"/>
                          <a:cs typeface="Times New Roman" panose="02020603050405020304" pitchFamily="18" charset="0"/>
                        </a:rPr>
                        <a:t>2023 </a:t>
                      </a:r>
                      <a:r>
                        <a:rPr lang="ru-RU" dirty="0">
                          <a:solidFill>
                            <a:schemeClr val="tx1"/>
                          </a:solidFill>
                          <a:latin typeface="Times New Roman" panose="02020603050405020304" pitchFamily="18" charset="0"/>
                          <a:cs typeface="Times New Roman" panose="02020603050405020304" pitchFamily="18" charset="0"/>
                        </a:rPr>
                        <a:t>год</a:t>
                      </a:r>
                    </a:p>
                  </a:txBody>
                  <a:tcPr>
                    <a:solidFill>
                      <a:schemeClr val="accent4">
                        <a:lumMod val="60000"/>
                        <a:lumOff val="40000"/>
                      </a:schemeClr>
                    </a:solidFill>
                  </a:tcPr>
                </a:tc>
                <a:extLst>
                  <a:ext uri="{0D108BD9-81ED-4DB2-BD59-A6C34878D82A}">
                    <a16:rowId xmlns="" xmlns:a16="http://schemas.microsoft.com/office/drawing/2014/main" val="10000"/>
                  </a:ext>
                </a:extLst>
              </a:tr>
              <a:tr h="439651">
                <a:tc>
                  <a:txBody>
                    <a:bodyPr/>
                    <a:lstStyle/>
                    <a:p>
                      <a:pPr marL="36195" marR="36195" indent="450215" algn="ctr">
                        <a:spcAft>
                          <a:spcPts val="6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«Здравоохранение»</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algn="ctr"/>
                      <a:r>
                        <a:rPr lang="ru-RU" sz="1800" dirty="0" smtClean="0">
                          <a:latin typeface="Times New Roman" panose="02020603050405020304" pitchFamily="18" charset="0"/>
                          <a:cs typeface="Times New Roman" panose="02020603050405020304" pitchFamily="18" charset="0"/>
                        </a:rPr>
                        <a:t>425,60</a:t>
                      </a:r>
                      <a:endParaRPr lang="ru-RU" sz="1800" dirty="0">
                        <a:latin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algn="ctr"/>
                      <a:r>
                        <a:rPr lang="ru-RU" sz="1800" dirty="0" smtClean="0">
                          <a:latin typeface="Times New Roman" panose="02020603050405020304" pitchFamily="18" charset="0"/>
                          <a:cs typeface="Times New Roman" panose="02020603050405020304" pitchFamily="18" charset="0"/>
                        </a:rPr>
                        <a:t>425,60</a:t>
                      </a:r>
                      <a:endParaRPr lang="ru-RU" sz="1800" dirty="0">
                        <a:latin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algn="ctr"/>
                      <a:r>
                        <a:rPr lang="ru-RU" sz="1800" dirty="0" smtClean="0">
                          <a:latin typeface="Times New Roman" panose="02020603050405020304" pitchFamily="18" charset="0"/>
                          <a:cs typeface="Times New Roman" panose="02020603050405020304" pitchFamily="18" charset="0"/>
                        </a:rPr>
                        <a:t>851,20</a:t>
                      </a:r>
                      <a:endParaRPr lang="ru-RU" sz="1800" dirty="0">
                        <a:latin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extLst>
                  <a:ext uri="{0D108BD9-81ED-4DB2-BD59-A6C34878D82A}">
                    <a16:rowId xmlns="" xmlns:a16="http://schemas.microsoft.com/office/drawing/2014/main" val="10001"/>
                  </a:ext>
                </a:extLst>
              </a:tr>
              <a:tr h="578172">
                <a:tc>
                  <a:txBody>
                    <a:bodyPr/>
                    <a:lstStyle/>
                    <a:p>
                      <a:pPr marL="36195" marR="36195" indent="450215" algn="ctr">
                        <a:spcAft>
                          <a:spcPts val="6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«Культура»</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marL="36195" marR="36195" indent="450215" algn="ctr">
                        <a:spcAft>
                          <a:spcPts val="600"/>
                        </a:spcAft>
                      </a:pPr>
                      <a:r>
                        <a:rPr lang="ru-RU" sz="1800">
                          <a:effectLst/>
                          <a:latin typeface="Times New Roman" panose="02020603050405020304" pitchFamily="18" charset="0"/>
                          <a:ea typeface="Times New Roman" panose="02020603050405020304" pitchFamily="18" charset="0"/>
                          <a:cs typeface="Times New Roman" panose="02020603050405020304" pitchFamily="18" charset="0"/>
                        </a:rPr>
                        <a:t>95 333,45</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marL="36195" marR="36195" indent="450215" algn="ctr">
                        <a:spcAft>
                          <a:spcPts val="600"/>
                        </a:spcAft>
                      </a:pPr>
                      <a:r>
                        <a:rPr lang="ru-RU" sz="1800">
                          <a:effectLst/>
                          <a:latin typeface="Times New Roman" panose="02020603050405020304" pitchFamily="18" charset="0"/>
                          <a:ea typeface="Times New Roman" panose="02020603050405020304" pitchFamily="18" charset="0"/>
                          <a:cs typeface="Times New Roman" panose="02020603050405020304" pitchFamily="18" charset="0"/>
                        </a:rPr>
                        <a:t>111 106,19</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marL="36195" marR="36195" indent="450215" algn="ctr">
                        <a:spcAft>
                          <a:spcPts val="600"/>
                        </a:spcAft>
                      </a:pPr>
                      <a:r>
                        <a:rPr lang="ru-RU" sz="1800">
                          <a:effectLst/>
                          <a:latin typeface="Times New Roman" panose="02020603050405020304" pitchFamily="18" charset="0"/>
                          <a:ea typeface="Times New Roman" panose="02020603050405020304" pitchFamily="18" charset="0"/>
                          <a:cs typeface="Times New Roman" panose="02020603050405020304" pitchFamily="18" charset="0"/>
                        </a:rPr>
                        <a:t>96 194,34</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extLst>
                  <a:ext uri="{0D108BD9-81ED-4DB2-BD59-A6C34878D82A}">
                    <a16:rowId xmlns="" xmlns:a16="http://schemas.microsoft.com/office/drawing/2014/main" val="10002"/>
                  </a:ext>
                </a:extLst>
              </a:tr>
              <a:tr h="578172">
                <a:tc>
                  <a:txBody>
                    <a:bodyPr/>
                    <a:lstStyle/>
                    <a:p>
                      <a:pPr marL="36195" marR="36195" indent="450215" algn="ctr">
                        <a:spcAft>
                          <a:spcPts val="6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«Образование»</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marL="36195" marR="36195" indent="450215" algn="ctr">
                        <a:spcAft>
                          <a:spcPts val="6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614 828,70</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marL="36195" marR="36195" indent="450215" algn="ctr">
                        <a:spcAft>
                          <a:spcPts val="0"/>
                        </a:spcAft>
                      </a:pPr>
                      <a:r>
                        <a:rPr lang="ru-RU" sz="1800">
                          <a:effectLst/>
                          <a:latin typeface="Times New Roman" panose="02020603050405020304" pitchFamily="18" charset="0"/>
                          <a:ea typeface="Calibri" panose="020F0502020204030204" pitchFamily="34" charset="0"/>
                          <a:cs typeface="Times New Roman" panose="02020603050405020304" pitchFamily="18" charset="0"/>
                        </a:rPr>
                        <a:t>851 179,61</a:t>
                      </a:r>
                    </a:p>
                  </a:txBody>
                  <a:tcPr marL="68580" marR="68580" marT="0" marB="0">
                    <a:solidFill>
                      <a:schemeClr val="accent4">
                        <a:lumMod val="60000"/>
                        <a:lumOff val="40000"/>
                      </a:schemeClr>
                    </a:solidFill>
                  </a:tcPr>
                </a:tc>
                <a:tc>
                  <a:txBody>
                    <a:bodyPr/>
                    <a:lstStyle/>
                    <a:p>
                      <a:pPr marL="36195" marR="36195" indent="450215" algn="ctr">
                        <a:spcAft>
                          <a:spcPts val="0"/>
                        </a:spcAft>
                      </a:pPr>
                      <a:r>
                        <a:rPr lang="ru-RU" sz="1800">
                          <a:effectLst/>
                          <a:latin typeface="Times New Roman" panose="02020603050405020304" pitchFamily="18" charset="0"/>
                          <a:ea typeface="Calibri" panose="020F0502020204030204" pitchFamily="34" charset="0"/>
                          <a:cs typeface="Times New Roman" panose="02020603050405020304" pitchFamily="18" charset="0"/>
                        </a:rPr>
                        <a:t>617 689,10</a:t>
                      </a:r>
                    </a:p>
                  </a:txBody>
                  <a:tcPr marL="68580" marR="68580" marT="0" marB="0">
                    <a:solidFill>
                      <a:schemeClr val="accent4">
                        <a:lumMod val="60000"/>
                        <a:lumOff val="40000"/>
                      </a:schemeClr>
                    </a:solidFill>
                  </a:tcPr>
                </a:tc>
                <a:extLst>
                  <a:ext uri="{0D108BD9-81ED-4DB2-BD59-A6C34878D82A}">
                    <a16:rowId xmlns="" xmlns:a16="http://schemas.microsoft.com/office/drawing/2014/main" val="10003"/>
                  </a:ext>
                </a:extLst>
              </a:tr>
              <a:tr h="439651">
                <a:tc>
                  <a:txBody>
                    <a:bodyPr/>
                    <a:lstStyle/>
                    <a:p>
                      <a:pPr marL="36195" marR="36195" indent="450215" algn="ctr">
                        <a:spcAft>
                          <a:spcPts val="6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«Социальная защита населения»</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marL="36195" marR="36195" indent="450215" algn="ctr">
                        <a:spcAft>
                          <a:spcPts val="6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47 568,40</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marL="36195" marR="36195" indent="450215" algn="ctr">
                        <a:spcAft>
                          <a:spcPts val="6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48 137,20</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marL="36195" marR="36195" indent="450215" algn="ctr">
                        <a:spcAft>
                          <a:spcPts val="600"/>
                        </a:spcAft>
                      </a:pPr>
                      <a:r>
                        <a:rPr lang="ru-RU" sz="1800">
                          <a:effectLst/>
                          <a:latin typeface="Times New Roman" panose="02020603050405020304" pitchFamily="18" charset="0"/>
                          <a:ea typeface="Times New Roman" panose="02020603050405020304" pitchFamily="18" charset="0"/>
                          <a:cs typeface="Times New Roman" panose="02020603050405020304" pitchFamily="18" charset="0"/>
                        </a:rPr>
                        <a:t>49 406,20</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extLst>
                  <a:ext uri="{0D108BD9-81ED-4DB2-BD59-A6C34878D82A}">
                    <a16:rowId xmlns="" xmlns:a16="http://schemas.microsoft.com/office/drawing/2014/main" val="10004"/>
                  </a:ext>
                </a:extLst>
              </a:tr>
              <a:tr h="439651">
                <a:tc>
                  <a:txBody>
                    <a:bodyPr/>
                    <a:lstStyle/>
                    <a:p>
                      <a:pPr marL="36195" marR="36195" indent="450215" algn="ctr">
                        <a:spcAft>
                          <a:spcPts val="6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«Спорт»</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marL="36195" marR="36195" indent="450215" algn="ctr">
                        <a:spcAft>
                          <a:spcPts val="600"/>
                        </a:spcAft>
                      </a:pPr>
                      <a:r>
                        <a:rPr lang="ru-RU" sz="1800">
                          <a:effectLst/>
                          <a:latin typeface="Times New Roman" panose="02020603050405020304" pitchFamily="18" charset="0"/>
                          <a:ea typeface="Times New Roman" panose="02020603050405020304" pitchFamily="18" charset="0"/>
                          <a:cs typeface="Times New Roman" panose="02020603050405020304" pitchFamily="18" charset="0"/>
                        </a:rPr>
                        <a:t>101 194,50</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marL="36195" marR="36195" indent="450215" algn="ctr">
                        <a:spcAft>
                          <a:spcPts val="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101 194,50</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marL="36195" marR="36195" indent="450215" algn="ctr">
                        <a:spcAft>
                          <a:spcPts val="0"/>
                        </a:spcAft>
                      </a:pPr>
                      <a:r>
                        <a:rPr lang="ru-RU" sz="1800">
                          <a:effectLst/>
                          <a:latin typeface="Times New Roman" panose="02020603050405020304" pitchFamily="18" charset="0"/>
                          <a:ea typeface="Times New Roman" panose="02020603050405020304" pitchFamily="18" charset="0"/>
                          <a:cs typeface="Times New Roman" panose="02020603050405020304" pitchFamily="18" charset="0"/>
                        </a:rPr>
                        <a:t>101 194,50</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extLst>
                  <a:ext uri="{0D108BD9-81ED-4DB2-BD59-A6C34878D82A}">
                    <a16:rowId xmlns="" xmlns:a16="http://schemas.microsoft.com/office/drawing/2014/main" val="10005"/>
                  </a:ext>
                </a:extLst>
              </a:tr>
              <a:tr h="480456">
                <a:tc>
                  <a:txBody>
                    <a:bodyPr/>
                    <a:lstStyle/>
                    <a:p>
                      <a:pPr marL="36195" marR="36195" indent="450215" algn="ctr">
                        <a:spcAft>
                          <a:spcPts val="6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«Развитие сельского хозяйства»</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marL="36195" marR="36195" indent="450215" algn="ctr">
                        <a:spcAft>
                          <a:spcPts val="600"/>
                        </a:spcAft>
                      </a:pPr>
                      <a:r>
                        <a:rPr lang="ru-RU" sz="1800">
                          <a:effectLst/>
                          <a:latin typeface="Times New Roman" panose="02020603050405020304" pitchFamily="18" charset="0"/>
                          <a:ea typeface="Times New Roman" panose="02020603050405020304" pitchFamily="18" charset="0"/>
                          <a:cs typeface="Times New Roman" panose="02020603050405020304" pitchFamily="18" charset="0"/>
                        </a:rPr>
                        <a:t>7 334,52</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marL="36195" marR="36195" indent="450215" algn="ctr">
                        <a:spcAft>
                          <a:spcPts val="6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6 574,99</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marL="36195" marR="36195" indent="450215" algn="ctr">
                        <a:spcAft>
                          <a:spcPts val="600"/>
                        </a:spcAft>
                      </a:pPr>
                      <a:r>
                        <a:rPr lang="ru-RU" sz="1800">
                          <a:effectLst/>
                          <a:latin typeface="Times New Roman" panose="02020603050405020304" pitchFamily="18" charset="0"/>
                          <a:ea typeface="Times New Roman" panose="02020603050405020304" pitchFamily="18" charset="0"/>
                          <a:cs typeface="Times New Roman" panose="02020603050405020304" pitchFamily="18" charset="0"/>
                        </a:rPr>
                        <a:t>6 635,80</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extLst>
                  <a:ext uri="{0D108BD9-81ED-4DB2-BD59-A6C34878D82A}">
                    <a16:rowId xmlns="" xmlns:a16="http://schemas.microsoft.com/office/drawing/2014/main" val="10006"/>
                  </a:ext>
                </a:extLst>
              </a:tr>
              <a:tr h="439651">
                <a:tc>
                  <a:txBody>
                    <a:bodyPr/>
                    <a:lstStyle/>
                    <a:p>
                      <a:pPr marL="36195" marR="36195" indent="450215" algn="ctr">
                        <a:spcAft>
                          <a:spcPts val="6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«Экология и окружающая среда» </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marL="36195" marR="36195" indent="450215" algn="ctr">
                        <a:spcAft>
                          <a:spcPts val="600"/>
                        </a:spcAft>
                      </a:pPr>
                      <a:r>
                        <a:rPr lang="ru-RU" sz="1800">
                          <a:effectLst/>
                          <a:latin typeface="Times New Roman" panose="02020603050405020304" pitchFamily="18" charset="0"/>
                          <a:ea typeface="Times New Roman" panose="02020603050405020304" pitchFamily="18" charset="0"/>
                          <a:cs typeface="Times New Roman" panose="02020603050405020304" pitchFamily="18" charset="0"/>
                        </a:rPr>
                        <a:t>21 083,00</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marL="36195" marR="36195" indent="450215" algn="ctr">
                        <a:spcAft>
                          <a:spcPts val="6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7 583,00</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marL="36195" marR="36195" indent="450215" algn="ctr">
                        <a:spcAft>
                          <a:spcPts val="6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7 583,00</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extLst>
                  <a:ext uri="{0D108BD9-81ED-4DB2-BD59-A6C34878D82A}">
                    <a16:rowId xmlns="" xmlns:a16="http://schemas.microsoft.com/office/drawing/2014/main" val="10007"/>
                  </a:ext>
                </a:extLst>
              </a:tr>
              <a:tr h="578172">
                <a:tc>
                  <a:txBody>
                    <a:bodyPr/>
                    <a:lstStyle/>
                    <a:p>
                      <a:pPr marL="36195" marR="36195" indent="450215" algn="ctr">
                        <a:spcAft>
                          <a:spcPts val="6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«Безопасность   и обеспечение безопасности жизнедеятельности населения»</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marL="36195" marR="36195" indent="450215" algn="ctr">
                        <a:spcAft>
                          <a:spcPts val="600"/>
                        </a:spcAft>
                      </a:pPr>
                      <a:r>
                        <a:rPr lang="ru-RU" sz="1800">
                          <a:effectLst/>
                          <a:latin typeface="Times New Roman" panose="02020603050405020304" pitchFamily="18" charset="0"/>
                          <a:ea typeface="Times New Roman" panose="02020603050405020304" pitchFamily="18" charset="0"/>
                          <a:cs typeface="Times New Roman" panose="02020603050405020304" pitchFamily="18" charset="0"/>
                        </a:rPr>
                        <a:t>27 624,34</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marL="36195" marR="36195" indent="450215" algn="ctr">
                        <a:spcAft>
                          <a:spcPts val="6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14 141,34</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marL="36195" marR="36195" indent="450215" algn="ctr">
                        <a:spcAft>
                          <a:spcPts val="6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14 155,34</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extLst>
                  <a:ext uri="{0D108BD9-81ED-4DB2-BD59-A6C34878D82A}">
                    <a16:rowId xmlns="" xmlns:a16="http://schemas.microsoft.com/office/drawing/2014/main" val="10008"/>
                  </a:ext>
                </a:extLst>
              </a:tr>
              <a:tr h="434631">
                <a:tc>
                  <a:txBody>
                    <a:bodyPr/>
                    <a:lstStyle/>
                    <a:p>
                      <a:pPr marL="36195" marR="36195" indent="450215" algn="ctr">
                        <a:spcAft>
                          <a:spcPts val="6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«Жилище»</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marL="36195" marR="36195" indent="450215" algn="ctr">
                        <a:spcAft>
                          <a:spcPts val="600"/>
                        </a:spcAft>
                      </a:pPr>
                      <a:r>
                        <a:rPr lang="ru-RU" sz="1800">
                          <a:effectLst/>
                          <a:latin typeface="Times New Roman" panose="02020603050405020304" pitchFamily="18" charset="0"/>
                          <a:ea typeface="Times New Roman" panose="02020603050405020304" pitchFamily="18" charset="0"/>
                          <a:cs typeface="Times New Roman" panose="02020603050405020304" pitchFamily="18" charset="0"/>
                        </a:rPr>
                        <a:t>4 889,00</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marL="36195" marR="36195" indent="450215" algn="ctr">
                        <a:spcAft>
                          <a:spcPts val="600"/>
                        </a:spcAft>
                      </a:pPr>
                      <a:r>
                        <a:rPr lang="ru-RU" sz="1800">
                          <a:effectLst/>
                          <a:latin typeface="Times New Roman" panose="02020603050405020304" pitchFamily="18" charset="0"/>
                          <a:ea typeface="Times New Roman" panose="02020603050405020304" pitchFamily="18" charset="0"/>
                          <a:cs typeface="Times New Roman" panose="02020603050405020304" pitchFamily="18" charset="0"/>
                        </a:rPr>
                        <a:t>4 673,00</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marL="36195" marR="36195" indent="450215" algn="ctr">
                        <a:spcAft>
                          <a:spcPts val="6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478,00</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extLst>
                  <a:ext uri="{0D108BD9-81ED-4DB2-BD59-A6C34878D82A}">
                    <a16:rowId xmlns="" xmlns:a16="http://schemas.microsoft.com/office/drawing/2014/main" val="10009"/>
                  </a:ext>
                </a:extLst>
              </a:tr>
            </a:tbl>
          </a:graphicData>
        </a:graphic>
      </p:graphicFrame>
    </p:spTree>
    <p:extLst>
      <p:ext uri="{BB962C8B-B14F-4D97-AF65-F5344CB8AC3E}">
        <p14:creationId xmlns:p14="http://schemas.microsoft.com/office/powerpoint/2010/main" val="27046599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11936" y="0"/>
            <a:ext cx="8262066" cy="1930400"/>
          </a:xfrm>
        </p:spPr>
        <p:txBody>
          <a:bodyPr/>
          <a:lstStyle/>
          <a:p>
            <a:r>
              <a:rPr lang="ru-RU" dirty="0"/>
              <a:t> </a:t>
            </a:r>
          </a:p>
        </p:txBody>
      </p:sp>
      <p:graphicFrame>
        <p:nvGraphicFramePr>
          <p:cNvPr id="4" name="Объект 3"/>
          <p:cNvGraphicFramePr>
            <a:graphicFrameLocks noGrp="1"/>
          </p:cNvGraphicFramePr>
          <p:nvPr>
            <p:ph idx="1"/>
            <p:extLst>
              <p:ext uri="{D42A27DB-BD31-4B8C-83A1-F6EECF244321}">
                <p14:modId xmlns:p14="http://schemas.microsoft.com/office/powerpoint/2010/main" val="1202898382"/>
              </p:ext>
            </p:extLst>
          </p:nvPr>
        </p:nvGraphicFramePr>
        <p:xfrm>
          <a:off x="304800" y="146303"/>
          <a:ext cx="11570208" cy="6289040"/>
        </p:xfrm>
        <a:graphic>
          <a:graphicData uri="http://schemas.openxmlformats.org/drawingml/2006/table">
            <a:tbl>
              <a:tblPr firstRow="1" bandRow="1">
                <a:tableStyleId>{5C22544A-7EE6-4342-B048-85BDC9FD1C3A}</a:tableStyleId>
              </a:tblPr>
              <a:tblGrid>
                <a:gridCol w="2260566">
                  <a:extLst>
                    <a:ext uri="{9D8B030D-6E8A-4147-A177-3AD203B41FA5}">
                      <a16:colId xmlns="" xmlns:a16="http://schemas.microsoft.com/office/drawing/2014/main" val="20000"/>
                    </a:ext>
                  </a:extLst>
                </a:gridCol>
                <a:gridCol w="9309642">
                  <a:extLst>
                    <a:ext uri="{9D8B030D-6E8A-4147-A177-3AD203B41FA5}">
                      <a16:colId xmlns="" xmlns:a16="http://schemas.microsoft.com/office/drawing/2014/main" val="20001"/>
                    </a:ext>
                  </a:extLst>
                </a:gridCol>
              </a:tblGrid>
              <a:tr h="625611">
                <a:tc gridSpan="2">
                  <a:txBody>
                    <a:bodyPr/>
                    <a:lstStyle/>
                    <a:p>
                      <a:pPr algn="ctr"/>
                      <a:r>
                        <a:rPr lang="ru-RU" sz="2400" dirty="0">
                          <a:solidFill>
                            <a:schemeClr val="tx1"/>
                          </a:solidFill>
                          <a:latin typeface="Times New Roman" panose="02020603050405020304" pitchFamily="18" charset="0"/>
                          <a:cs typeface="Times New Roman" panose="02020603050405020304" pitchFamily="18" charset="0"/>
                        </a:rPr>
                        <a:t>Основные понятия</a:t>
                      </a:r>
                    </a:p>
                  </a:txBody>
                  <a:tcPr/>
                </a:tc>
                <a:tc hMerge="1">
                  <a:txBody>
                    <a:bodyPr/>
                    <a:lstStyle/>
                    <a:p>
                      <a:endParaRPr lang="ru-RU" dirty="0"/>
                    </a:p>
                  </a:txBody>
                  <a:tcPr/>
                </a:tc>
                <a:extLst>
                  <a:ext uri="{0D108BD9-81ED-4DB2-BD59-A6C34878D82A}">
                    <a16:rowId xmlns="" xmlns:a16="http://schemas.microsoft.com/office/drawing/2014/main" val="10000"/>
                  </a:ext>
                </a:extLst>
              </a:tr>
              <a:tr h="1086588">
                <a:tc>
                  <a:txBody>
                    <a:bodyPr/>
                    <a:lstStyle/>
                    <a:p>
                      <a:r>
                        <a:rPr lang="ru-RU" sz="2000" b="1" dirty="0">
                          <a:latin typeface="Times New Roman" panose="02020603050405020304" pitchFamily="18" charset="0"/>
                          <a:cs typeface="Times New Roman" panose="02020603050405020304" pitchFamily="18" charset="0"/>
                        </a:rPr>
                        <a:t>Субсидии</a:t>
                      </a:r>
                    </a:p>
                  </a:txBody>
                  <a:tcPr/>
                </a:tc>
                <a:tc>
                  <a:txBody>
                    <a:bodyPr/>
                    <a:lstStyle/>
                    <a:p>
                      <a:r>
                        <a:rPr lang="ru-RU" sz="2000" dirty="0">
                          <a:latin typeface="Times New Roman" panose="02020603050405020304" pitchFamily="18" charset="0"/>
                          <a:cs typeface="Times New Roman" panose="02020603050405020304" pitchFamily="18" charset="0"/>
                        </a:rPr>
                        <a:t>- межбюджетные трансферы, предоставляемые в целях </a:t>
                      </a:r>
                      <a:r>
                        <a:rPr lang="ru-RU" sz="2000" dirty="0" err="1">
                          <a:latin typeface="Times New Roman" panose="02020603050405020304" pitchFamily="18" charset="0"/>
                          <a:cs typeface="Times New Roman" panose="02020603050405020304" pitchFamily="18" charset="0"/>
                        </a:rPr>
                        <a:t>софинансирования</a:t>
                      </a:r>
                      <a:r>
                        <a:rPr lang="ru-RU" sz="2000" dirty="0">
                          <a:latin typeface="Times New Roman" panose="02020603050405020304" pitchFamily="18" charset="0"/>
                          <a:cs typeface="Times New Roman" panose="02020603050405020304" pitchFamily="18" charset="0"/>
                        </a:rPr>
                        <a:t> расходных обязательств, возникающих при выполнении полномочий Иные межбюджетные трансферты</a:t>
                      </a:r>
                    </a:p>
                  </a:txBody>
                  <a:tcPr/>
                </a:tc>
                <a:extLst>
                  <a:ext uri="{0D108BD9-81ED-4DB2-BD59-A6C34878D82A}">
                    <a16:rowId xmlns="" xmlns:a16="http://schemas.microsoft.com/office/drawing/2014/main" val="10001"/>
                  </a:ext>
                </a:extLst>
              </a:tr>
              <a:tr h="1086588">
                <a:tc>
                  <a:txBody>
                    <a:bodyPr/>
                    <a:lstStyle/>
                    <a:p>
                      <a:r>
                        <a:rPr lang="ru-RU" sz="2000" b="1" dirty="0">
                          <a:latin typeface="Times New Roman" panose="02020603050405020304" pitchFamily="18" charset="0"/>
                          <a:cs typeface="Times New Roman" panose="02020603050405020304" pitchFamily="18" charset="0"/>
                        </a:rPr>
                        <a:t>Субвенции </a:t>
                      </a:r>
                    </a:p>
                  </a:txBody>
                  <a:tcPr/>
                </a:tc>
                <a:tc>
                  <a:txBody>
                    <a:bodyPr/>
                    <a:lstStyle/>
                    <a:p>
                      <a:r>
                        <a:rPr lang="ru-RU" sz="2000" dirty="0">
                          <a:latin typeface="Times New Roman" panose="02020603050405020304" pitchFamily="18" charset="0"/>
                          <a:cs typeface="Times New Roman" panose="02020603050405020304" pitchFamily="18" charset="0"/>
                        </a:rPr>
                        <a:t>- межбюджетные трансферы, предоставляемые в целях Финансового обеспечения расходных обязательств, возникающих при выполнении государственных полномочий Российской Федерации субъектов Российской Федерации</a:t>
                      </a:r>
                    </a:p>
                  </a:txBody>
                  <a:tcPr/>
                </a:tc>
                <a:extLst>
                  <a:ext uri="{0D108BD9-81ED-4DB2-BD59-A6C34878D82A}">
                    <a16:rowId xmlns="" xmlns:a16="http://schemas.microsoft.com/office/drawing/2014/main" val="10002"/>
                  </a:ext>
                </a:extLst>
              </a:tr>
              <a:tr h="1086588">
                <a:tc>
                  <a:txBody>
                    <a:bodyPr/>
                    <a:lstStyle/>
                    <a:p>
                      <a:r>
                        <a:rPr lang="ru-RU" sz="2000" b="1" dirty="0">
                          <a:latin typeface="Times New Roman" panose="02020603050405020304" pitchFamily="18" charset="0"/>
                          <a:cs typeface="Times New Roman" panose="02020603050405020304" pitchFamily="18" charset="0"/>
                        </a:rPr>
                        <a:t>Дотации</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2000" dirty="0">
                          <a:latin typeface="Times New Roman" panose="02020603050405020304" pitchFamily="18" charset="0"/>
                          <a:cs typeface="Times New Roman" panose="02020603050405020304" pitchFamily="18" charset="0"/>
                        </a:rPr>
                        <a:t>- межбюджетные трансферты, предоставляемые на безвозмездной и безвозвратной основе без установления направлений их использования</a:t>
                      </a:r>
                    </a:p>
                    <a:p>
                      <a:endParaRPr lang="ru-RU" sz="20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3"/>
                  </a:ext>
                </a:extLst>
              </a:tr>
              <a:tr h="2403665">
                <a:tc>
                  <a:txBody>
                    <a:bodyPr/>
                    <a:lstStyle/>
                    <a:p>
                      <a:r>
                        <a:rPr lang="ru-RU" sz="2000" b="1" dirty="0">
                          <a:latin typeface="Times New Roman" panose="02020603050405020304" pitchFamily="18" charset="0"/>
                          <a:cs typeface="Times New Roman" panose="02020603050405020304" pitchFamily="18" charset="0"/>
                        </a:rPr>
                        <a:t> </a:t>
                      </a:r>
                      <a:r>
                        <a:rPr lang="ru-RU" sz="2000" b="1" i="0" u="none" strike="noStrike" kern="1200" baseline="0" dirty="0">
                          <a:solidFill>
                            <a:schemeClr val="dk1"/>
                          </a:solidFill>
                          <a:latin typeface="Times New Roman" panose="02020603050405020304" pitchFamily="18" charset="0"/>
                          <a:ea typeface="+mn-ea"/>
                          <a:cs typeface="Times New Roman" panose="02020603050405020304" pitchFamily="18" charset="0"/>
                        </a:rPr>
                        <a:t>Муниципальный долг </a:t>
                      </a:r>
                      <a:endParaRPr lang="ru-RU" sz="2000" b="1" dirty="0">
                        <a:latin typeface="Times New Roman" panose="02020603050405020304" pitchFamily="18" charset="0"/>
                        <a:cs typeface="Times New Roman" panose="02020603050405020304" pitchFamily="18"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2000" b="0" i="0" u="none" strike="noStrike" kern="1200" baseline="0" dirty="0">
                          <a:solidFill>
                            <a:schemeClr val="dk1"/>
                          </a:solidFill>
                          <a:latin typeface="Times New Roman" panose="02020603050405020304" pitchFamily="18" charset="0"/>
                          <a:ea typeface="+mn-ea"/>
                          <a:cs typeface="Times New Roman" panose="02020603050405020304" pitchFamily="18" charset="0"/>
                        </a:rPr>
                        <a:t> обязательства, возникающие из  муниципальных</a:t>
                      </a:r>
                    </a:p>
                    <a:p>
                      <a:pPr marL="0" marR="0" lvl="0" indent="0" algn="l" defTabSz="457200" rtl="0" eaLnBrk="1" fontAlgn="auto" latinLnBrk="0" hangingPunct="1">
                        <a:lnSpc>
                          <a:spcPct val="100000"/>
                        </a:lnSpc>
                        <a:spcBef>
                          <a:spcPts val="0"/>
                        </a:spcBef>
                        <a:spcAft>
                          <a:spcPts val="0"/>
                        </a:spcAft>
                        <a:buClrTx/>
                        <a:buSzTx/>
                        <a:buFontTx/>
                        <a:buNone/>
                        <a:tabLst/>
                        <a:defRPr/>
                      </a:pPr>
                      <a:r>
                        <a:rPr lang="ru-RU" sz="2000" b="0" i="0" u="none" strike="noStrike" kern="1200" baseline="0" dirty="0">
                          <a:solidFill>
                            <a:schemeClr val="dk1"/>
                          </a:solidFill>
                          <a:latin typeface="Times New Roman" panose="02020603050405020304" pitchFamily="18" charset="0"/>
                          <a:ea typeface="+mn-ea"/>
                          <a:cs typeface="Times New Roman" panose="02020603050405020304" pitchFamily="18" charset="0"/>
                        </a:rPr>
                        <a:t> заимствований, гарантий по обязательствам </a:t>
                      </a:r>
                    </a:p>
                    <a:p>
                      <a:pPr marL="0" marR="0" lvl="0" indent="0" algn="l" defTabSz="457200" rtl="0" eaLnBrk="1" fontAlgn="auto" latinLnBrk="0" hangingPunct="1">
                        <a:lnSpc>
                          <a:spcPct val="100000"/>
                        </a:lnSpc>
                        <a:spcBef>
                          <a:spcPts val="0"/>
                        </a:spcBef>
                        <a:spcAft>
                          <a:spcPts val="0"/>
                        </a:spcAft>
                        <a:buClrTx/>
                        <a:buSzTx/>
                        <a:buFontTx/>
                        <a:buNone/>
                        <a:tabLst/>
                        <a:defRPr/>
                      </a:pPr>
                      <a:r>
                        <a:rPr lang="ru-RU" sz="2000" b="0" i="0" u="none" strike="noStrike" kern="1200" baseline="0" dirty="0">
                          <a:solidFill>
                            <a:schemeClr val="dk1"/>
                          </a:solidFill>
                          <a:latin typeface="Times New Roman" panose="02020603050405020304" pitchFamily="18" charset="0"/>
                          <a:ea typeface="+mn-ea"/>
                          <a:cs typeface="Times New Roman" panose="02020603050405020304" pitchFamily="18" charset="0"/>
                        </a:rPr>
                        <a:t>третьих лиц, другие обязательства в соответствии</a:t>
                      </a:r>
                    </a:p>
                    <a:p>
                      <a:pPr marL="0" marR="0" lvl="0" indent="0" algn="l" defTabSz="457200" rtl="0" eaLnBrk="1" fontAlgn="auto" latinLnBrk="0" hangingPunct="1">
                        <a:lnSpc>
                          <a:spcPct val="100000"/>
                        </a:lnSpc>
                        <a:spcBef>
                          <a:spcPts val="0"/>
                        </a:spcBef>
                        <a:spcAft>
                          <a:spcPts val="0"/>
                        </a:spcAft>
                        <a:buClrTx/>
                        <a:buSzTx/>
                        <a:buFontTx/>
                        <a:buNone/>
                        <a:tabLst/>
                        <a:defRPr/>
                      </a:pPr>
                      <a:r>
                        <a:rPr lang="ru-RU" sz="2000" b="0" i="0" u="none" strike="noStrike" kern="1200" baseline="0" dirty="0">
                          <a:solidFill>
                            <a:schemeClr val="dk1"/>
                          </a:solidFill>
                          <a:latin typeface="Times New Roman" panose="02020603050405020304" pitchFamily="18" charset="0"/>
                          <a:ea typeface="+mn-ea"/>
                          <a:cs typeface="Times New Roman" panose="02020603050405020304" pitchFamily="18" charset="0"/>
                        </a:rPr>
                        <a:t> с видами долговых обязательств, установленными</a:t>
                      </a:r>
                    </a:p>
                    <a:p>
                      <a:pPr marL="0" marR="0" lvl="0" indent="0" algn="l" defTabSz="457200" rtl="0" eaLnBrk="1" fontAlgn="auto" latinLnBrk="0" hangingPunct="1">
                        <a:lnSpc>
                          <a:spcPct val="100000"/>
                        </a:lnSpc>
                        <a:spcBef>
                          <a:spcPts val="0"/>
                        </a:spcBef>
                        <a:spcAft>
                          <a:spcPts val="0"/>
                        </a:spcAft>
                        <a:buClrTx/>
                        <a:buSzTx/>
                        <a:buFontTx/>
                        <a:buNone/>
                        <a:tabLst/>
                        <a:defRPr/>
                      </a:pPr>
                      <a:r>
                        <a:rPr lang="ru-RU" sz="2000" b="0" i="0" u="none" strike="noStrike" kern="1200" baseline="0" dirty="0">
                          <a:solidFill>
                            <a:schemeClr val="dk1"/>
                          </a:solidFill>
                          <a:latin typeface="Times New Roman" panose="02020603050405020304" pitchFamily="18" charset="0"/>
                          <a:ea typeface="+mn-ea"/>
                          <a:cs typeface="Times New Roman" panose="02020603050405020304" pitchFamily="18" charset="0"/>
                        </a:rPr>
                        <a:t> Бюджетным  кодексом, принятые на себя </a:t>
                      </a:r>
                    </a:p>
                    <a:p>
                      <a:pPr marL="0" marR="0" lvl="0" indent="0" algn="l" defTabSz="457200" rtl="0" eaLnBrk="1" fontAlgn="auto" latinLnBrk="0" hangingPunct="1">
                        <a:lnSpc>
                          <a:spcPct val="100000"/>
                        </a:lnSpc>
                        <a:spcBef>
                          <a:spcPts val="0"/>
                        </a:spcBef>
                        <a:spcAft>
                          <a:spcPts val="0"/>
                        </a:spcAft>
                        <a:buClrTx/>
                        <a:buSzTx/>
                        <a:buFontTx/>
                        <a:buNone/>
                        <a:tabLst/>
                        <a:defRPr/>
                      </a:pPr>
                      <a:r>
                        <a:rPr lang="ru-RU" sz="2000" b="0" i="0" u="none" strike="noStrike" kern="1200" baseline="0" dirty="0">
                          <a:solidFill>
                            <a:schemeClr val="dk1"/>
                          </a:solidFill>
                          <a:latin typeface="Times New Roman" panose="02020603050405020304" pitchFamily="18" charset="0"/>
                          <a:ea typeface="+mn-ea"/>
                          <a:cs typeface="Times New Roman" panose="02020603050405020304" pitchFamily="18" charset="0"/>
                        </a:rPr>
                        <a:t> муниципальным образованием</a:t>
                      </a:r>
                    </a:p>
                    <a:p>
                      <a:endParaRPr lang="ru-RU" sz="20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4"/>
                  </a:ext>
                </a:extLst>
              </a:tr>
            </a:tbl>
          </a:graphicData>
        </a:graphic>
      </p:graphicFrame>
      <p:pic>
        <p:nvPicPr>
          <p:cNvPr id="6" name="Рисунок 5"/>
          <p:cNvPicPr>
            <a:picLocks noChangeAspect="1"/>
          </p:cNvPicPr>
          <p:nvPr/>
        </p:nvPicPr>
        <p:blipFill>
          <a:blip r:embed="rId3"/>
          <a:stretch>
            <a:fillRect/>
          </a:stretch>
        </p:blipFill>
        <p:spPr>
          <a:xfrm>
            <a:off x="8973312" y="3057143"/>
            <a:ext cx="2432304" cy="3378200"/>
          </a:xfrm>
          <a:prstGeom prst="rect">
            <a:avLst/>
          </a:prstGeom>
        </p:spPr>
      </p:pic>
    </p:spTree>
    <p:extLst>
      <p:ext uri="{BB962C8B-B14F-4D97-AF65-F5344CB8AC3E}">
        <p14:creationId xmlns:p14="http://schemas.microsoft.com/office/powerpoint/2010/main" val="42032936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907462671"/>
              </p:ext>
            </p:extLst>
          </p:nvPr>
        </p:nvGraphicFramePr>
        <p:xfrm>
          <a:off x="463296" y="620713"/>
          <a:ext cx="11582400" cy="5639709"/>
        </p:xfrm>
        <a:graphic>
          <a:graphicData uri="http://schemas.openxmlformats.org/drawingml/2006/table">
            <a:tbl>
              <a:tblPr firstRow="1" bandRow="1">
                <a:tableStyleId>{5C22544A-7EE6-4342-B048-85BDC9FD1C3A}</a:tableStyleId>
              </a:tblPr>
              <a:tblGrid>
                <a:gridCol w="5718048">
                  <a:extLst>
                    <a:ext uri="{9D8B030D-6E8A-4147-A177-3AD203B41FA5}">
                      <a16:colId xmlns="" xmlns:a16="http://schemas.microsoft.com/office/drawing/2014/main" val="20000"/>
                    </a:ext>
                  </a:extLst>
                </a:gridCol>
                <a:gridCol w="2011680">
                  <a:extLst>
                    <a:ext uri="{9D8B030D-6E8A-4147-A177-3AD203B41FA5}">
                      <a16:colId xmlns="" xmlns:a16="http://schemas.microsoft.com/office/drawing/2014/main" val="20001"/>
                    </a:ext>
                  </a:extLst>
                </a:gridCol>
                <a:gridCol w="1881855">
                  <a:extLst>
                    <a:ext uri="{9D8B030D-6E8A-4147-A177-3AD203B41FA5}">
                      <a16:colId xmlns="" xmlns:a16="http://schemas.microsoft.com/office/drawing/2014/main" val="20002"/>
                    </a:ext>
                  </a:extLst>
                </a:gridCol>
                <a:gridCol w="1970817">
                  <a:extLst>
                    <a:ext uri="{9D8B030D-6E8A-4147-A177-3AD203B41FA5}">
                      <a16:colId xmlns="" xmlns:a16="http://schemas.microsoft.com/office/drawing/2014/main" val="20003"/>
                    </a:ext>
                  </a:extLst>
                </a:gridCol>
              </a:tblGrid>
              <a:tr h="384637">
                <a:tc>
                  <a:txBody>
                    <a:bodyPr/>
                    <a:lstStyle/>
                    <a:p>
                      <a:pPr algn="ctr"/>
                      <a:r>
                        <a:rPr lang="ru-RU" dirty="0">
                          <a:solidFill>
                            <a:schemeClr val="tx1"/>
                          </a:solidFill>
                          <a:latin typeface="Times New Roman" panose="02020603050405020304" pitchFamily="18" charset="0"/>
                          <a:cs typeface="Times New Roman" panose="02020603050405020304" pitchFamily="18" charset="0"/>
                        </a:rPr>
                        <a:t>Наименование программы</a:t>
                      </a:r>
                    </a:p>
                  </a:txBody>
                  <a:tcPr>
                    <a:solidFill>
                      <a:schemeClr val="accent4">
                        <a:lumMod val="60000"/>
                        <a:lumOff val="40000"/>
                      </a:schemeClr>
                    </a:solidFill>
                  </a:tcPr>
                </a:tc>
                <a:tc>
                  <a:txBody>
                    <a:bodyPr/>
                    <a:lstStyle/>
                    <a:p>
                      <a:pPr algn="ctr"/>
                      <a:r>
                        <a:rPr lang="ru-RU" dirty="0" smtClean="0">
                          <a:solidFill>
                            <a:schemeClr val="tx1"/>
                          </a:solidFill>
                          <a:latin typeface="Times New Roman" panose="02020603050405020304" pitchFamily="18" charset="0"/>
                          <a:cs typeface="Times New Roman" panose="02020603050405020304" pitchFamily="18" charset="0"/>
                        </a:rPr>
                        <a:t>2021 </a:t>
                      </a:r>
                      <a:r>
                        <a:rPr lang="ru-RU" dirty="0">
                          <a:solidFill>
                            <a:schemeClr val="tx1"/>
                          </a:solidFill>
                          <a:latin typeface="Times New Roman" panose="02020603050405020304" pitchFamily="18" charset="0"/>
                          <a:cs typeface="Times New Roman" panose="02020603050405020304" pitchFamily="18" charset="0"/>
                        </a:rPr>
                        <a:t>год</a:t>
                      </a:r>
                    </a:p>
                  </a:txBody>
                  <a:tcPr>
                    <a:solidFill>
                      <a:schemeClr val="accent4">
                        <a:lumMod val="60000"/>
                        <a:lumOff val="40000"/>
                      </a:schemeClr>
                    </a:solidFill>
                  </a:tcPr>
                </a:tc>
                <a:tc>
                  <a:txBody>
                    <a:bodyPr/>
                    <a:lstStyle/>
                    <a:p>
                      <a:pPr algn="ctr"/>
                      <a:r>
                        <a:rPr lang="ru-RU" dirty="0" smtClean="0">
                          <a:solidFill>
                            <a:schemeClr val="tx1"/>
                          </a:solidFill>
                          <a:latin typeface="Times New Roman" panose="02020603050405020304" pitchFamily="18" charset="0"/>
                          <a:cs typeface="Times New Roman" panose="02020603050405020304" pitchFamily="18" charset="0"/>
                        </a:rPr>
                        <a:t>2022 </a:t>
                      </a:r>
                      <a:r>
                        <a:rPr lang="ru-RU" dirty="0">
                          <a:solidFill>
                            <a:schemeClr val="tx1"/>
                          </a:solidFill>
                          <a:latin typeface="Times New Roman" panose="02020603050405020304" pitchFamily="18" charset="0"/>
                          <a:cs typeface="Times New Roman" panose="02020603050405020304" pitchFamily="18" charset="0"/>
                        </a:rPr>
                        <a:t>год</a:t>
                      </a:r>
                    </a:p>
                  </a:txBody>
                  <a:tcPr>
                    <a:solidFill>
                      <a:schemeClr val="accent4">
                        <a:lumMod val="60000"/>
                        <a:lumOff val="40000"/>
                      </a:schemeClr>
                    </a:solidFill>
                  </a:tcPr>
                </a:tc>
                <a:tc>
                  <a:txBody>
                    <a:bodyPr/>
                    <a:lstStyle/>
                    <a:p>
                      <a:pPr algn="ctr"/>
                      <a:r>
                        <a:rPr lang="ru-RU" dirty="0" smtClean="0">
                          <a:solidFill>
                            <a:schemeClr val="tx1"/>
                          </a:solidFill>
                          <a:latin typeface="Times New Roman" panose="02020603050405020304" pitchFamily="18" charset="0"/>
                          <a:cs typeface="Times New Roman" panose="02020603050405020304" pitchFamily="18" charset="0"/>
                        </a:rPr>
                        <a:t>2023 </a:t>
                      </a:r>
                      <a:r>
                        <a:rPr lang="ru-RU" dirty="0">
                          <a:solidFill>
                            <a:schemeClr val="tx1"/>
                          </a:solidFill>
                          <a:latin typeface="Times New Roman" panose="02020603050405020304" pitchFamily="18" charset="0"/>
                          <a:cs typeface="Times New Roman" panose="02020603050405020304" pitchFamily="18" charset="0"/>
                        </a:rPr>
                        <a:t>год</a:t>
                      </a:r>
                    </a:p>
                  </a:txBody>
                  <a:tcPr>
                    <a:solidFill>
                      <a:schemeClr val="accent4">
                        <a:lumMod val="60000"/>
                        <a:lumOff val="40000"/>
                      </a:schemeClr>
                    </a:solidFill>
                  </a:tcPr>
                </a:tc>
                <a:extLst>
                  <a:ext uri="{0D108BD9-81ED-4DB2-BD59-A6C34878D82A}">
                    <a16:rowId xmlns="" xmlns:a16="http://schemas.microsoft.com/office/drawing/2014/main" val="10000"/>
                  </a:ext>
                </a:extLst>
              </a:tr>
              <a:tr h="559907">
                <a:tc>
                  <a:txBody>
                    <a:bodyPr/>
                    <a:lstStyle/>
                    <a:p>
                      <a:pPr marL="36195" marR="36195" indent="450215" algn="ctr">
                        <a:spcAft>
                          <a:spcPts val="6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«Развитие инженерной инфраструктуры и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энергоэффективности</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marL="36195" marR="36195" indent="450215" algn="ctr">
                        <a:spcAft>
                          <a:spcPts val="600"/>
                        </a:spcAft>
                      </a:pPr>
                      <a:r>
                        <a:rPr lang="ru-RU" sz="1800">
                          <a:effectLst/>
                          <a:latin typeface="Times New Roman" panose="02020603050405020304" pitchFamily="18" charset="0"/>
                          <a:ea typeface="Times New Roman" panose="02020603050405020304" pitchFamily="18" charset="0"/>
                          <a:cs typeface="Times New Roman" panose="02020603050405020304" pitchFamily="18" charset="0"/>
                        </a:rPr>
                        <a:t>175 849,79</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marL="36195" marR="36195" indent="450215" algn="ctr">
                        <a:spcAft>
                          <a:spcPts val="600"/>
                        </a:spcAft>
                      </a:pPr>
                      <a:r>
                        <a:rPr lang="ru-RU" sz="1800">
                          <a:effectLst/>
                          <a:latin typeface="Times New Roman" panose="02020603050405020304" pitchFamily="18" charset="0"/>
                          <a:ea typeface="Times New Roman" panose="02020603050405020304" pitchFamily="18" charset="0"/>
                          <a:cs typeface="Times New Roman" panose="02020603050405020304" pitchFamily="18" charset="0"/>
                        </a:rPr>
                        <a:t>6 690,00</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marL="36195" marR="36195" indent="450215" algn="ctr">
                        <a:spcAft>
                          <a:spcPts val="600"/>
                        </a:spcAft>
                      </a:pPr>
                      <a:r>
                        <a:rPr lang="ru-RU" sz="1800">
                          <a:effectLst/>
                          <a:latin typeface="Times New Roman" panose="02020603050405020304" pitchFamily="18" charset="0"/>
                          <a:ea typeface="Times New Roman" panose="02020603050405020304" pitchFamily="18" charset="0"/>
                          <a:cs typeface="Times New Roman" panose="02020603050405020304" pitchFamily="18" charset="0"/>
                        </a:rPr>
                        <a:t>14 290,00</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extLst>
                  <a:ext uri="{0D108BD9-81ED-4DB2-BD59-A6C34878D82A}">
                    <a16:rowId xmlns="" xmlns:a16="http://schemas.microsoft.com/office/drawing/2014/main" val="10001"/>
                  </a:ext>
                </a:extLst>
              </a:tr>
              <a:tr h="367975">
                <a:tc>
                  <a:txBody>
                    <a:bodyPr/>
                    <a:lstStyle/>
                    <a:p>
                      <a:pPr marL="36195" marR="36195" indent="450215" algn="ctr">
                        <a:spcAft>
                          <a:spcPts val="6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«Предпринимательство»</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marL="36195" marR="36195" indent="450215" algn="ctr">
                        <a:spcAft>
                          <a:spcPts val="600"/>
                        </a:spcAft>
                      </a:pPr>
                      <a:r>
                        <a:rPr lang="ru-RU" sz="1800">
                          <a:effectLst/>
                          <a:latin typeface="Times New Roman" panose="02020603050405020304" pitchFamily="18" charset="0"/>
                          <a:ea typeface="Times New Roman" panose="02020603050405020304" pitchFamily="18" charset="0"/>
                          <a:cs typeface="Times New Roman" panose="02020603050405020304" pitchFamily="18" charset="0"/>
                        </a:rPr>
                        <a:t>560,00</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marL="36195" marR="36195" indent="450215" algn="ctr">
                        <a:spcAft>
                          <a:spcPts val="600"/>
                        </a:spcAft>
                      </a:pPr>
                      <a:r>
                        <a:rPr lang="ru-RU" sz="1800">
                          <a:effectLst/>
                          <a:latin typeface="Times New Roman" panose="02020603050405020304" pitchFamily="18" charset="0"/>
                          <a:ea typeface="Times New Roman" panose="02020603050405020304" pitchFamily="18" charset="0"/>
                          <a:cs typeface="Times New Roman" panose="02020603050405020304" pitchFamily="18" charset="0"/>
                        </a:rPr>
                        <a:t>560,00</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marL="36195" marR="36195" indent="450215" algn="ctr">
                        <a:spcAft>
                          <a:spcPts val="600"/>
                        </a:spcAft>
                      </a:pPr>
                      <a:r>
                        <a:rPr lang="ru-RU" sz="1800">
                          <a:effectLst/>
                          <a:latin typeface="Times New Roman" panose="02020603050405020304" pitchFamily="18" charset="0"/>
                          <a:ea typeface="Times New Roman" panose="02020603050405020304" pitchFamily="18" charset="0"/>
                          <a:cs typeface="Times New Roman" panose="02020603050405020304" pitchFamily="18" charset="0"/>
                        </a:rPr>
                        <a:t>560,00</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extLst>
                  <a:ext uri="{0D108BD9-81ED-4DB2-BD59-A6C34878D82A}">
                    <a16:rowId xmlns="" xmlns:a16="http://schemas.microsoft.com/office/drawing/2014/main" val="10002"/>
                  </a:ext>
                </a:extLst>
              </a:tr>
              <a:tr h="400563">
                <a:tc>
                  <a:txBody>
                    <a:bodyPr/>
                    <a:lstStyle/>
                    <a:p>
                      <a:pPr marL="36195" marR="36195" indent="450215" algn="ctr">
                        <a:spcAft>
                          <a:spcPts val="6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«Управление имуществом и муниципальными финансами»</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marL="36195" marR="36195" indent="450215" algn="ctr">
                        <a:spcAft>
                          <a:spcPts val="600"/>
                        </a:spcAft>
                      </a:pPr>
                      <a:r>
                        <a:rPr lang="ru-RU" sz="1800">
                          <a:effectLst/>
                          <a:latin typeface="Times New Roman" panose="02020603050405020304" pitchFamily="18" charset="0"/>
                          <a:ea typeface="Times New Roman" panose="02020603050405020304" pitchFamily="18" charset="0"/>
                          <a:cs typeface="Times New Roman" panose="02020603050405020304" pitchFamily="18" charset="0"/>
                        </a:rPr>
                        <a:t>213 889,04</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marL="36195" marR="36195" indent="450215" algn="ctr">
                        <a:spcAft>
                          <a:spcPts val="600"/>
                        </a:spcAft>
                      </a:pPr>
                      <a:r>
                        <a:rPr lang="ru-RU" sz="1800">
                          <a:effectLst/>
                          <a:latin typeface="Times New Roman" panose="02020603050405020304" pitchFamily="18" charset="0"/>
                          <a:ea typeface="Times New Roman" panose="02020603050405020304" pitchFamily="18" charset="0"/>
                          <a:cs typeface="Times New Roman" panose="02020603050405020304" pitchFamily="18" charset="0"/>
                        </a:rPr>
                        <a:t>210 223,84</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marL="36195" marR="36195" indent="450215" algn="ctr">
                        <a:spcAft>
                          <a:spcPts val="600"/>
                        </a:spcAft>
                      </a:pPr>
                      <a:r>
                        <a:rPr lang="ru-RU" sz="1800">
                          <a:effectLst/>
                          <a:latin typeface="Times New Roman" panose="02020603050405020304" pitchFamily="18" charset="0"/>
                          <a:ea typeface="Times New Roman" panose="02020603050405020304" pitchFamily="18" charset="0"/>
                          <a:cs typeface="Times New Roman" panose="02020603050405020304" pitchFamily="18" charset="0"/>
                        </a:rPr>
                        <a:t>211 089,66</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extLst>
                  <a:ext uri="{0D108BD9-81ED-4DB2-BD59-A6C34878D82A}">
                    <a16:rowId xmlns="" xmlns:a16="http://schemas.microsoft.com/office/drawing/2014/main" val="10003"/>
                  </a:ext>
                </a:extLst>
              </a:tr>
              <a:tr h="860403">
                <a:tc>
                  <a:txBody>
                    <a:bodyPr/>
                    <a:lstStyle/>
                    <a:p>
                      <a:pPr marL="36195" marR="36195" indent="450215" algn="ctr">
                        <a:spcAft>
                          <a:spcPts val="6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«Развитие институтов гражданского общества, повышение эффективности местного самоуправления и реализации молодежной политики»</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marL="36195" marR="36195" indent="450215" algn="ctr">
                        <a:spcAft>
                          <a:spcPts val="600"/>
                        </a:spcAft>
                      </a:pPr>
                      <a:r>
                        <a:rPr lang="ru-RU" sz="1800">
                          <a:effectLst/>
                          <a:latin typeface="Times New Roman" panose="02020603050405020304" pitchFamily="18" charset="0"/>
                          <a:ea typeface="Times New Roman" panose="02020603050405020304" pitchFamily="18" charset="0"/>
                          <a:cs typeface="Times New Roman" panose="02020603050405020304" pitchFamily="18" charset="0"/>
                        </a:rPr>
                        <a:t>11 940,00</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marL="36195" marR="36195" indent="450215" algn="ctr">
                        <a:spcAft>
                          <a:spcPts val="600"/>
                        </a:spcAft>
                      </a:pPr>
                      <a:r>
                        <a:rPr lang="ru-RU" sz="1800">
                          <a:effectLst/>
                          <a:latin typeface="Times New Roman" panose="02020603050405020304" pitchFamily="18" charset="0"/>
                          <a:ea typeface="Times New Roman" panose="02020603050405020304" pitchFamily="18" charset="0"/>
                          <a:cs typeface="Times New Roman" panose="02020603050405020304" pitchFamily="18" charset="0"/>
                        </a:rPr>
                        <a:t>10 234,00</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marL="36195" marR="36195" indent="450215" algn="ctr">
                        <a:spcAft>
                          <a:spcPts val="600"/>
                        </a:spcAft>
                      </a:pPr>
                      <a:r>
                        <a:rPr lang="ru-RU" sz="1800">
                          <a:effectLst/>
                          <a:latin typeface="Times New Roman" panose="02020603050405020304" pitchFamily="18" charset="0"/>
                          <a:ea typeface="Times New Roman" panose="02020603050405020304" pitchFamily="18" charset="0"/>
                          <a:cs typeface="Times New Roman" panose="02020603050405020304" pitchFamily="18" charset="0"/>
                        </a:rPr>
                        <a:t>9 996,00</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extLst>
                  <a:ext uri="{0D108BD9-81ED-4DB2-BD59-A6C34878D82A}">
                    <a16:rowId xmlns="" xmlns:a16="http://schemas.microsoft.com/office/drawing/2014/main" val="10004"/>
                  </a:ext>
                </a:extLst>
              </a:tr>
              <a:tr h="564827">
                <a:tc>
                  <a:txBody>
                    <a:bodyPr/>
                    <a:lstStyle/>
                    <a:p>
                      <a:pPr marL="36195" marR="36195" indent="450215" algn="ctr">
                        <a:spcAft>
                          <a:spcPts val="6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«Развитие и функционирование дорожно-транспортного комплекса» </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marL="36195" marR="36195" indent="450215" algn="ctr">
                        <a:spcAft>
                          <a:spcPts val="600"/>
                        </a:spcAft>
                      </a:pPr>
                      <a:r>
                        <a:rPr lang="ru-RU" sz="1800">
                          <a:effectLst/>
                          <a:latin typeface="Times New Roman" panose="02020603050405020304" pitchFamily="18" charset="0"/>
                          <a:ea typeface="Times New Roman" panose="02020603050405020304" pitchFamily="18" charset="0"/>
                          <a:cs typeface="Times New Roman" panose="02020603050405020304" pitchFamily="18" charset="0"/>
                        </a:rPr>
                        <a:t>92 401,00</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marL="36195" marR="36195" indent="450215" algn="ctr">
                        <a:spcAft>
                          <a:spcPts val="600"/>
                        </a:spcAft>
                      </a:pPr>
                      <a:r>
                        <a:rPr lang="ru-RU" sz="1800">
                          <a:effectLst/>
                          <a:latin typeface="Times New Roman" panose="02020603050405020304" pitchFamily="18" charset="0"/>
                          <a:ea typeface="Times New Roman" panose="02020603050405020304" pitchFamily="18" charset="0"/>
                          <a:cs typeface="Times New Roman" panose="02020603050405020304" pitchFamily="18" charset="0"/>
                        </a:rPr>
                        <a:t>71 371,00</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marL="36195" marR="36195" indent="450215" algn="ctr">
                        <a:spcAft>
                          <a:spcPts val="600"/>
                        </a:spcAft>
                      </a:pPr>
                      <a:r>
                        <a:rPr lang="ru-RU" sz="1800">
                          <a:effectLst/>
                          <a:latin typeface="Times New Roman" panose="02020603050405020304" pitchFamily="18" charset="0"/>
                          <a:ea typeface="Times New Roman" panose="02020603050405020304" pitchFamily="18" charset="0"/>
                          <a:cs typeface="Times New Roman" panose="02020603050405020304" pitchFamily="18" charset="0"/>
                        </a:rPr>
                        <a:t>71 695,00</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extLst>
                  <a:ext uri="{0D108BD9-81ED-4DB2-BD59-A6C34878D82A}">
                    <a16:rowId xmlns="" xmlns:a16="http://schemas.microsoft.com/office/drawing/2014/main" val="10005"/>
                  </a:ext>
                </a:extLst>
              </a:tr>
              <a:tr h="544398">
                <a:tc>
                  <a:txBody>
                    <a:bodyPr/>
                    <a:lstStyle/>
                    <a:p>
                      <a:pPr marL="36195" marR="36195" indent="450215" algn="ctr">
                        <a:spcAft>
                          <a:spcPts val="6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«Цифровое муниципальное образование»  </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marL="36195" marR="36195" indent="450215" algn="ctr">
                        <a:spcAft>
                          <a:spcPts val="6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40 655,60</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marL="36195" marR="36195" indent="450215" algn="ctr">
                        <a:spcAft>
                          <a:spcPts val="6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43 583,60</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marL="36195" marR="36195" indent="450215" algn="ctr">
                        <a:spcAft>
                          <a:spcPts val="600"/>
                        </a:spcAft>
                      </a:pPr>
                      <a:r>
                        <a:rPr lang="ru-RU" sz="1800">
                          <a:effectLst/>
                          <a:latin typeface="Times New Roman" panose="02020603050405020304" pitchFamily="18" charset="0"/>
                          <a:ea typeface="Times New Roman" panose="02020603050405020304" pitchFamily="18" charset="0"/>
                          <a:cs typeface="Times New Roman" panose="02020603050405020304" pitchFamily="18" charset="0"/>
                        </a:rPr>
                        <a:t>50 886,60</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extLst>
                  <a:ext uri="{0D108BD9-81ED-4DB2-BD59-A6C34878D82A}">
                    <a16:rowId xmlns="" xmlns:a16="http://schemas.microsoft.com/office/drawing/2014/main" val="10006"/>
                  </a:ext>
                </a:extLst>
              </a:tr>
              <a:tr h="592981">
                <a:tc>
                  <a:txBody>
                    <a:bodyPr/>
                    <a:lstStyle/>
                    <a:p>
                      <a:pPr marL="36195" marR="36195" indent="450215" algn="ctr">
                        <a:spcAft>
                          <a:spcPts val="6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«Архитектура и градостроительство»</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marL="36195" marR="36195" indent="450215" algn="ctr">
                        <a:spcAft>
                          <a:spcPts val="600"/>
                        </a:spcAft>
                      </a:pPr>
                      <a:r>
                        <a:rPr lang="ru-RU" sz="1800">
                          <a:effectLst/>
                          <a:latin typeface="Times New Roman" panose="02020603050405020304" pitchFamily="18" charset="0"/>
                          <a:ea typeface="Times New Roman" panose="02020603050405020304" pitchFamily="18" charset="0"/>
                          <a:cs typeface="Times New Roman" panose="02020603050405020304" pitchFamily="18" charset="0"/>
                        </a:rPr>
                        <a:t>7 220,00</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p>
                      <a:pPr marL="36195" marR="36195" indent="450215" algn="ctr">
                        <a:spcAft>
                          <a:spcPts val="600"/>
                        </a:spcAft>
                      </a:pPr>
                      <a:r>
                        <a:rPr lang="ru-RU" sz="1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marL="36195" marR="36195" indent="450215" algn="ctr">
                        <a:spcAft>
                          <a:spcPts val="6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956,00</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marL="36195" marR="36195" indent="450215" algn="ctr">
                        <a:spcAft>
                          <a:spcPts val="600"/>
                        </a:spcAft>
                      </a:pPr>
                      <a:r>
                        <a:rPr lang="ru-RU" sz="1800">
                          <a:effectLst/>
                          <a:latin typeface="Times New Roman" panose="02020603050405020304" pitchFamily="18" charset="0"/>
                          <a:ea typeface="Times New Roman" panose="02020603050405020304" pitchFamily="18" charset="0"/>
                          <a:cs typeface="Times New Roman" panose="02020603050405020304" pitchFamily="18" charset="0"/>
                        </a:rPr>
                        <a:t>956,00</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extLst>
                  <a:ext uri="{0D108BD9-81ED-4DB2-BD59-A6C34878D82A}">
                    <a16:rowId xmlns="" xmlns:a16="http://schemas.microsoft.com/office/drawing/2014/main" val="10007"/>
                  </a:ext>
                </a:extLst>
              </a:tr>
              <a:tr h="592041">
                <a:tc>
                  <a:txBody>
                    <a:bodyPr/>
                    <a:lstStyle/>
                    <a:p>
                      <a:pPr marL="36195" marR="36195" indent="450215" algn="ctr">
                        <a:spcAft>
                          <a:spcPts val="6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«Формирование современной комфортной городской среды» </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marL="36195" marR="36195" indent="450215" algn="ctr">
                        <a:spcAft>
                          <a:spcPts val="600"/>
                        </a:spcAft>
                      </a:pPr>
                      <a:r>
                        <a:rPr lang="ru-RU" sz="1800">
                          <a:effectLst/>
                          <a:latin typeface="Times New Roman" panose="02020603050405020304" pitchFamily="18" charset="0"/>
                          <a:ea typeface="Times New Roman" panose="02020603050405020304" pitchFamily="18" charset="0"/>
                          <a:cs typeface="Times New Roman" panose="02020603050405020304" pitchFamily="18" charset="0"/>
                        </a:rPr>
                        <a:t>170 282,40</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marL="36195" marR="36195" indent="450215" algn="ctr">
                        <a:spcAft>
                          <a:spcPts val="6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163 250,00</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marL="36195" marR="36195" indent="450215" algn="ctr">
                        <a:spcAft>
                          <a:spcPts val="6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163 250,00</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extLst>
                  <a:ext uri="{0D108BD9-81ED-4DB2-BD59-A6C34878D82A}">
                    <a16:rowId xmlns="" xmlns:a16="http://schemas.microsoft.com/office/drawing/2014/main" val="10008"/>
                  </a:ext>
                </a:extLst>
              </a:tr>
              <a:tr h="592041">
                <a:tc>
                  <a:txBody>
                    <a:bodyPr/>
                    <a:lstStyle/>
                    <a:p>
                      <a:pPr marL="36195" marR="36195" indent="450215" algn="ctr">
                        <a:spcAft>
                          <a:spcPts val="6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Итого по муниципальным программам:</a:t>
                      </a:r>
                    </a:p>
                  </a:txBody>
                  <a:tcPr marL="68580" marR="68580" marT="0" marB="0">
                    <a:solidFill>
                      <a:schemeClr val="accent4">
                        <a:lumMod val="60000"/>
                        <a:lumOff val="40000"/>
                      </a:schemeClr>
                    </a:solidFill>
                  </a:tcPr>
                </a:tc>
                <a:tc>
                  <a:txBody>
                    <a:bodyPr/>
                    <a:lstStyle/>
                    <a:p>
                      <a:pPr marL="36195" marR="36195" indent="450215" algn="ctr">
                        <a:spcAft>
                          <a:spcPts val="600"/>
                        </a:spcAft>
                      </a:pPr>
                      <a:r>
                        <a:rPr lang="ru-RU" sz="1800">
                          <a:effectLst/>
                          <a:latin typeface="Times New Roman" panose="02020603050405020304" pitchFamily="18" charset="0"/>
                          <a:ea typeface="Times New Roman" panose="02020603050405020304" pitchFamily="18" charset="0"/>
                          <a:cs typeface="Times New Roman" panose="02020603050405020304" pitchFamily="18" charset="0"/>
                        </a:rPr>
                        <a:t>1 633 079,34 </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marL="36195" marR="36195" indent="450215" algn="ctr">
                        <a:spcAft>
                          <a:spcPts val="600"/>
                        </a:spcAft>
                      </a:pPr>
                      <a:r>
                        <a:rPr lang="ru-RU" sz="1800">
                          <a:effectLst/>
                          <a:latin typeface="Times New Roman" panose="02020603050405020304" pitchFamily="18" charset="0"/>
                          <a:ea typeface="Times New Roman" panose="02020603050405020304" pitchFamily="18" charset="0"/>
                          <a:cs typeface="Times New Roman" panose="02020603050405020304" pitchFamily="18" charset="0"/>
                        </a:rPr>
                        <a:t>1 651 883,87 </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marL="36195" marR="36195" indent="450215" algn="ctr">
                        <a:spcAft>
                          <a:spcPts val="6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1 416 910,74 </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extLst>
                  <a:ext uri="{0D108BD9-81ED-4DB2-BD59-A6C34878D82A}">
                    <a16:rowId xmlns="" xmlns:a16="http://schemas.microsoft.com/office/drawing/2014/main" val="10010"/>
                  </a:ext>
                </a:extLst>
              </a:tr>
            </a:tbl>
          </a:graphicData>
        </a:graphic>
      </p:graphicFrame>
    </p:spTree>
    <p:extLst>
      <p:ext uri="{BB962C8B-B14F-4D97-AF65-F5344CB8AC3E}">
        <p14:creationId xmlns:p14="http://schemas.microsoft.com/office/powerpoint/2010/main" val="17146752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graphicFrame>
        <p:nvGraphicFramePr>
          <p:cNvPr id="5" name="Диаграмма 4"/>
          <p:cNvGraphicFramePr/>
          <p:nvPr>
            <p:extLst>
              <p:ext uri="{D42A27DB-BD31-4B8C-83A1-F6EECF244321}">
                <p14:modId xmlns:p14="http://schemas.microsoft.com/office/powerpoint/2010/main" val="3669484671"/>
              </p:ext>
            </p:extLst>
          </p:nvPr>
        </p:nvGraphicFramePr>
        <p:xfrm>
          <a:off x="-426720" y="0"/>
          <a:ext cx="12618720" cy="70713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085696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11075754" cy="755904"/>
          </a:xfrm>
        </p:spPr>
        <p:txBody>
          <a:bodyPr>
            <a:normAutofit/>
          </a:bodyPr>
          <a:lstStyle/>
          <a:p>
            <a:pPr algn="ctr"/>
            <a:r>
              <a:rPr lang="ru-RU" sz="2400" b="1" dirty="0">
                <a:solidFill>
                  <a:schemeClr val="tx1"/>
                </a:solidFill>
                <a:latin typeface="Times New Roman" panose="02020603050405020304" pitchFamily="18" charset="0"/>
                <a:cs typeface="Times New Roman" panose="02020603050405020304" pitchFamily="18" charset="0"/>
              </a:rPr>
              <a:t>Муниципальная программа «Здравоохранение»</a:t>
            </a:r>
          </a:p>
        </p:txBody>
      </p:sp>
      <p:graphicFrame>
        <p:nvGraphicFramePr>
          <p:cNvPr id="7" name="Объект 6"/>
          <p:cNvGraphicFramePr>
            <a:graphicFrameLocks noGrp="1"/>
          </p:cNvGraphicFramePr>
          <p:nvPr>
            <p:ph idx="1"/>
            <p:extLst>
              <p:ext uri="{D42A27DB-BD31-4B8C-83A1-F6EECF244321}">
                <p14:modId xmlns:p14="http://schemas.microsoft.com/office/powerpoint/2010/main" val="2101581197"/>
              </p:ext>
            </p:extLst>
          </p:nvPr>
        </p:nvGraphicFramePr>
        <p:xfrm>
          <a:off x="329184" y="1048512"/>
          <a:ext cx="5704332" cy="5644896"/>
        </p:xfrm>
        <a:graphic>
          <a:graphicData uri="http://schemas.openxmlformats.org/drawingml/2006/chart">
            <c:chart xmlns:c="http://schemas.openxmlformats.org/drawingml/2006/chart" xmlns:r="http://schemas.openxmlformats.org/officeDocument/2006/relationships" r:id="rId3"/>
          </a:graphicData>
        </a:graphic>
      </p:graphicFrame>
      <p:pic>
        <p:nvPicPr>
          <p:cNvPr id="4" name="Рисунок 3"/>
          <p:cNvPicPr>
            <a:picLocks noChangeAspect="1"/>
          </p:cNvPicPr>
          <p:nvPr/>
        </p:nvPicPr>
        <p:blipFill>
          <a:blip r:embed="rId4"/>
          <a:stretch>
            <a:fillRect/>
          </a:stretch>
        </p:blipFill>
        <p:spPr>
          <a:xfrm>
            <a:off x="6033516" y="1365504"/>
            <a:ext cx="5374386" cy="3582924"/>
          </a:xfrm>
          <a:prstGeom prst="rect">
            <a:avLst/>
          </a:prstGeom>
        </p:spPr>
      </p:pic>
    </p:spTree>
    <p:extLst>
      <p:ext uri="{BB962C8B-B14F-4D97-AF65-F5344CB8AC3E}">
        <p14:creationId xmlns:p14="http://schemas.microsoft.com/office/powerpoint/2010/main" val="17329806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2400" dirty="0">
                <a:solidFill>
                  <a:schemeClr val="tx1"/>
                </a:solidFill>
                <a:latin typeface="Times New Roman" panose="02020603050405020304" pitchFamily="18" charset="0"/>
                <a:cs typeface="Times New Roman" panose="02020603050405020304" pitchFamily="18" charset="0"/>
              </a:rPr>
              <a:t>Показатели программы </a:t>
            </a:r>
            <a:r>
              <a:rPr lang="ru-RU" sz="2400" dirty="0" smtClean="0">
                <a:solidFill>
                  <a:schemeClr val="tx1"/>
                </a:solidFill>
                <a:latin typeface="Times New Roman" panose="02020603050405020304" pitchFamily="18" charset="0"/>
                <a:cs typeface="Times New Roman" panose="02020603050405020304" pitchFamily="18" charset="0"/>
              </a:rPr>
              <a:t/>
            </a:r>
            <a:br>
              <a:rPr lang="ru-RU" sz="2400" dirty="0" smtClean="0">
                <a:solidFill>
                  <a:schemeClr val="tx1"/>
                </a:solidFill>
                <a:latin typeface="Times New Roman" panose="02020603050405020304" pitchFamily="18" charset="0"/>
                <a:cs typeface="Times New Roman" panose="02020603050405020304" pitchFamily="18" charset="0"/>
              </a:rPr>
            </a:br>
            <a:r>
              <a:rPr lang="ru-RU" sz="2400" dirty="0" smtClean="0">
                <a:solidFill>
                  <a:schemeClr val="tx1"/>
                </a:solidFill>
                <a:latin typeface="Times New Roman" panose="02020603050405020304" pitchFamily="18" charset="0"/>
                <a:cs typeface="Times New Roman" panose="02020603050405020304" pitchFamily="18" charset="0"/>
              </a:rPr>
              <a:t>«</a:t>
            </a:r>
            <a:r>
              <a:rPr lang="ru-RU" sz="2400" dirty="0">
                <a:solidFill>
                  <a:schemeClr val="tx1"/>
                </a:solidFill>
                <a:latin typeface="Times New Roman" panose="02020603050405020304" pitchFamily="18" charset="0"/>
                <a:cs typeface="Times New Roman" panose="02020603050405020304" pitchFamily="18" charset="0"/>
              </a:rPr>
              <a:t>Здравоохранение»</a:t>
            </a:r>
          </a:p>
        </p:txBody>
      </p:sp>
      <p:graphicFrame>
        <p:nvGraphicFramePr>
          <p:cNvPr id="5" name="Объект 4"/>
          <p:cNvGraphicFramePr>
            <a:graphicFrameLocks noGrp="1"/>
          </p:cNvGraphicFramePr>
          <p:nvPr>
            <p:ph idx="1"/>
            <p:extLst>
              <p:ext uri="{D42A27DB-BD31-4B8C-83A1-F6EECF244321}">
                <p14:modId xmlns:p14="http://schemas.microsoft.com/office/powerpoint/2010/main" val="3352915282"/>
              </p:ext>
            </p:extLst>
          </p:nvPr>
        </p:nvGraphicFramePr>
        <p:xfrm>
          <a:off x="475487" y="2584704"/>
          <a:ext cx="10878314" cy="3851469"/>
        </p:xfrm>
        <a:graphic>
          <a:graphicData uri="http://schemas.openxmlformats.org/drawingml/2006/table">
            <a:tbl>
              <a:tblPr firstRow="1" bandRow="1">
                <a:tableStyleId>{5C22544A-7EE6-4342-B048-85BDC9FD1C3A}</a:tableStyleId>
              </a:tblPr>
              <a:tblGrid>
                <a:gridCol w="2773124">
                  <a:extLst>
                    <a:ext uri="{9D8B030D-6E8A-4147-A177-3AD203B41FA5}">
                      <a16:colId xmlns="" xmlns:a16="http://schemas.microsoft.com/office/drawing/2014/main" val="20000"/>
                    </a:ext>
                  </a:extLst>
                </a:gridCol>
                <a:gridCol w="1554687">
                  <a:extLst>
                    <a:ext uri="{9D8B030D-6E8A-4147-A177-3AD203B41FA5}">
                      <a16:colId xmlns="" xmlns:a16="http://schemas.microsoft.com/office/drawing/2014/main" val="20001"/>
                    </a:ext>
                  </a:extLst>
                </a:gridCol>
                <a:gridCol w="1473806">
                  <a:extLst>
                    <a:ext uri="{9D8B030D-6E8A-4147-A177-3AD203B41FA5}">
                      <a16:colId xmlns="" xmlns:a16="http://schemas.microsoft.com/office/drawing/2014/main" val="20002"/>
                    </a:ext>
                  </a:extLst>
                </a:gridCol>
                <a:gridCol w="1473806"/>
                <a:gridCol w="1249142">
                  <a:extLst>
                    <a:ext uri="{9D8B030D-6E8A-4147-A177-3AD203B41FA5}">
                      <a16:colId xmlns="" xmlns:a16="http://schemas.microsoft.com/office/drawing/2014/main" val="20003"/>
                    </a:ext>
                  </a:extLst>
                </a:gridCol>
                <a:gridCol w="1294075">
                  <a:extLst>
                    <a:ext uri="{9D8B030D-6E8A-4147-A177-3AD203B41FA5}">
                      <a16:colId xmlns="" xmlns:a16="http://schemas.microsoft.com/office/drawing/2014/main" val="20004"/>
                    </a:ext>
                  </a:extLst>
                </a:gridCol>
                <a:gridCol w="1059674">
                  <a:extLst>
                    <a:ext uri="{9D8B030D-6E8A-4147-A177-3AD203B41FA5}">
                      <a16:colId xmlns="" xmlns:a16="http://schemas.microsoft.com/office/drawing/2014/main" val="20005"/>
                    </a:ext>
                  </a:extLst>
                </a:gridCol>
              </a:tblGrid>
              <a:tr h="919041">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Показатель реализации мероприятий</a:t>
                      </a:r>
                    </a:p>
                  </a:txBody>
                  <a:tcPr>
                    <a:solidFill>
                      <a:schemeClr val="tx2">
                        <a:lumMod val="40000"/>
                        <a:lumOff val="6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Тип показателя</a:t>
                      </a:r>
                    </a:p>
                  </a:txBody>
                  <a:tcPr marL="39370" marR="39370" marT="64770" marB="64770" anchor="ctr">
                    <a:solidFill>
                      <a:schemeClr val="tx2">
                        <a:lumMod val="40000"/>
                        <a:lumOff val="6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Единица измерения</a:t>
                      </a:r>
                    </a:p>
                  </a:txBody>
                  <a:tcPr marL="39370" marR="39370" marT="64770" marB="64770" anchor="ctr">
                    <a:solidFill>
                      <a:schemeClr val="tx2">
                        <a:lumMod val="40000"/>
                        <a:lumOff val="60000"/>
                      </a:schemeClr>
                    </a:solidFill>
                  </a:tcPr>
                </a:tc>
                <a:tc>
                  <a:txBody>
                    <a:bodyPr/>
                    <a:lstStyle/>
                    <a:p>
                      <a:pPr algn="ctr">
                        <a:lnSpc>
                          <a:spcPct val="115000"/>
                        </a:lnSpc>
                        <a:spcAft>
                          <a:spcPts val="0"/>
                        </a:spcAft>
                      </a:pPr>
                      <a:r>
                        <a:rPr lang="ru-RU" sz="1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2020</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tx2">
                        <a:lumMod val="40000"/>
                        <a:lumOff val="6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2021</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tx2">
                        <a:lumMod val="40000"/>
                        <a:lumOff val="6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2022</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tx2">
                        <a:lumMod val="40000"/>
                        <a:lumOff val="6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2023</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tx2">
                        <a:lumMod val="40000"/>
                        <a:lumOff val="60000"/>
                      </a:schemeClr>
                    </a:solidFill>
                  </a:tcPr>
                </a:tc>
                <a:extLst>
                  <a:ext uri="{0D108BD9-81ED-4DB2-BD59-A6C34878D82A}">
                    <a16:rowId xmlns="" xmlns:a16="http://schemas.microsoft.com/office/drawing/2014/main" val="10000"/>
                  </a:ext>
                </a:extLst>
              </a:tr>
              <a:tr h="1312095">
                <a:tc>
                  <a:txBody>
                    <a:bodyPr/>
                    <a:lstStyle/>
                    <a:p>
                      <a:pPr>
                        <a:spcAft>
                          <a:spcPts val="0"/>
                        </a:spcAft>
                      </a:pPr>
                      <a:r>
                        <a:rPr lang="ru-RU" sz="1400" dirty="0">
                          <a:effectLst/>
                          <a:latin typeface="Times New Roman" panose="02020603050405020304" pitchFamily="18" charset="0"/>
                          <a:ea typeface="Times New Roman" panose="02020603050405020304" pitchFamily="18" charset="0"/>
                        </a:rPr>
                        <a:t>Доля населения, прошедшего диспансеризацию (Диспансеризация)</a:t>
                      </a:r>
                    </a:p>
                  </a:txBody>
                  <a:tcPr marL="68580" marR="68580" marT="0" marB="0" anchor="ctr">
                    <a:solidFill>
                      <a:schemeClr val="tx2">
                        <a:lumMod val="40000"/>
                        <a:lumOff val="60000"/>
                      </a:schemeClr>
                    </a:solidFill>
                  </a:tcPr>
                </a:tc>
                <a:tc>
                  <a:txBody>
                    <a:bodyPr/>
                    <a:lstStyle/>
                    <a:p>
                      <a:pPr>
                        <a:spcAft>
                          <a:spcPts val="0"/>
                        </a:spcAft>
                      </a:pPr>
                      <a:r>
                        <a:rPr lang="ru-RU" sz="1400" dirty="0">
                          <a:effectLst/>
                          <a:latin typeface="Times New Roman" panose="02020603050405020304" pitchFamily="18" charset="0"/>
                          <a:ea typeface="Times New Roman" panose="02020603050405020304" pitchFamily="18" charset="0"/>
                        </a:rPr>
                        <a:t> </a:t>
                      </a:r>
                    </a:p>
                    <a:p>
                      <a:pPr>
                        <a:spcAft>
                          <a:spcPts val="0"/>
                        </a:spcAft>
                      </a:pPr>
                      <a:r>
                        <a:rPr lang="ru-RU" sz="1400" dirty="0">
                          <a:effectLst/>
                          <a:latin typeface="Times New Roman" panose="02020603050405020304" pitchFamily="18" charset="0"/>
                          <a:ea typeface="Times New Roman" panose="02020603050405020304" pitchFamily="18" charset="0"/>
                        </a:rPr>
                        <a:t>Приоритетно-целевой, (Рейтинг-50)</a:t>
                      </a:r>
                    </a:p>
                  </a:txBody>
                  <a:tcPr marL="68580" marR="68580" marT="0" marB="0" anchor="ctr">
                    <a:solidFill>
                      <a:schemeClr val="tx2">
                        <a:lumMod val="40000"/>
                        <a:lumOff val="60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a:t>
                      </a:r>
                    </a:p>
                  </a:txBody>
                  <a:tcPr marL="68580" marR="68580" marT="0" marB="0" anchor="ctr">
                    <a:solidFill>
                      <a:schemeClr val="tx2">
                        <a:lumMod val="40000"/>
                        <a:lumOff val="60000"/>
                      </a:schemeClr>
                    </a:solidFill>
                  </a:tcPr>
                </a:tc>
                <a:tc>
                  <a:txBody>
                    <a:bodyPr/>
                    <a:lstStyle/>
                    <a:p>
                      <a:pPr algn="ctr">
                        <a:spcAft>
                          <a:spcPts val="0"/>
                        </a:spcAft>
                      </a:pPr>
                      <a:r>
                        <a:rPr lang="ru-RU" sz="1400" dirty="0" smtClean="0">
                          <a:effectLst/>
                          <a:latin typeface="Times New Roman" panose="02020603050405020304" pitchFamily="18" charset="0"/>
                          <a:ea typeface="Times New Roman" panose="02020603050405020304" pitchFamily="18" charset="0"/>
                        </a:rPr>
                        <a:t>100</a:t>
                      </a:r>
                      <a:endParaRPr lang="ru-RU" sz="1400" dirty="0">
                        <a:effectLst/>
                        <a:latin typeface="Times New Roman" panose="02020603050405020304" pitchFamily="18" charset="0"/>
                        <a:ea typeface="Times New Roman" panose="02020603050405020304" pitchFamily="18" charset="0"/>
                      </a:endParaRPr>
                    </a:p>
                  </a:txBody>
                  <a:tcPr marL="68580" marR="68580" marT="0" marB="0" anchor="ctr">
                    <a:solidFill>
                      <a:schemeClr val="tx2">
                        <a:lumMod val="40000"/>
                        <a:lumOff val="60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100</a:t>
                      </a:r>
                    </a:p>
                  </a:txBody>
                  <a:tcPr marL="68580" marR="68580" marT="0" marB="0" anchor="ctr">
                    <a:solidFill>
                      <a:schemeClr val="tx2">
                        <a:lumMod val="40000"/>
                        <a:lumOff val="60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100</a:t>
                      </a:r>
                    </a:p>
                  </a:txBody>
                  <a:tcPr marL="68580" marR="68580" marT="0" marB="0" anchor="ctr">
                    <a:solidFill>
                      <a:schemeClr val="tx2">
                        <a:lumMod val="40000"/>
                        <a:lumOff val="60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100</a:t>
                      </a:r>
                    </a:p>
                  </a:txBody>
                  <a:tcPr marL="68580" marR="68580" marT="0" marB="0" anchor="ctr">
                    <a:solidFill>
                      <a:schemeClr val="tx2">
                        <a:lumMod val="40000"/>
                        <a:lumOff val="60000"/>
                      </a:schemeClr>
                    </a:solidFill>
                  </a:tcPr>
                </a:tc>
                <a:extLst>
                  <a:ext uri="{0D108BD9-81ED-4DB2-BD59-A6C34878D82A}">
                    <a16:rowId xmlns="" xmlns:a16="http://schemas.microsoft.com/office/drawing/2014/main" val="10001"/>
                  </a:ext>
                </a:extLst>
              </a:tr>
              <a:tr h="1620333">
                <a:tc>
                  <a:txBody>
                    <a:bodyPr/>
                    <a:lstStyle/>
                    <a:p>
                      <a:pPr>
                        <a:spcAft>
                          <a:spcPts val="0"/>
                        </a:spcAft>
                      </a:pPr>
                      <a:r>
                        <a:rPr lang="ru-RU" sz="1400" dirty="0">
                          <a:effectLst/>
                          <a:latin typeface="Times New Roman" panose="02020603050405020304" pitchFamily="18" charset="0"/>
                          <a:ea typeface="Times New Roman" panose="02020603050405020304" pitchFamily="18" charset="0"/>
                        </a:rPr>
                        <a:t>Привлечение участковых врачей 1 врач – 1 участок</a:t>
                      </a:r>
                    </a:p>
                  </a:txBody>
                  <a:tcPr marL="68580" marR="68580" marT="0" marB="0">
                    <a:solidFill>
                      <a:schemeClr val="tx2">
                        <a:lumMod val="40000"/>
                        <a:lumOff val="60000"/>
                      </a:schemeClr>
                    </a:solidFill>
                  </a:tcPr>
                </a:tc>
                <a:tc>
                  <a:txBody>
                    <a:bodyPr/>
                    <a:lstStyle/>
                    <a:p>
                      <a:pPr>
                        <a:spcAft>
                          <a:spcPts val="0"/>
                        </a:spcAft>
                      </a:pPr>
                      <a:r>
                        <a:rPr lang="ru-RU" sz="1400">
                          <a:solidFill>
                            <a:srgbClr val="000000"/>
                          </a:solidFill>
                          <a:effectLst/>
                          <a:latin typeface="Times New Roman" panose="02020603050405020304" pitchFamily="18" charset="0"/>
                          <a:ea typeface="Times New Roman" panose="02020603050405020304" pitchFamily="18" charset="0"/>
                        </a:rPr>
                        <a:t>Приоритетно-целевой (Рейтинг-50)</a:t>
                      </a:r>
                      <a:endParaRPr lang="ru-RU" sz="1400">
                        <a:effectLst/>
                        <a:latin typeface="Times New Roman" panose="02020603050405020304" pitchFamily="18" charset="0"/>
                        <a:ea typeface="Times New Roman" panose="02020603050405020304" pitchFamily="18" charset="0"/>
                      </a:endParaRPr>
                    </a:p>
                  </a:txBody>
                  <a:tcPr marL="68580" marR="68580" marT="0" marB="0" anchor="ctr">
                    <a:solidFill>
                      <a:schemeClr val="tx2">
                        <a:lumMod val="40000"/>
                        <a:lumOff val="60000"/>
                      </a:schemeClr>
                    </a:solidFill>
                  </a:tcPr>
                </a:tc>
                <a:tc>
                  <a:txBody>
                    <a:bodyPr/>
                    <a:lstStyle/>
                    <a:p>
                      <a:pPr algn="ctr">
                        <a:spcAft>
                          <a:spcPts val="0"/>
                        </a:spcAft>
                      </a:pPr>
                      <a:r>
                        <a:rPr lang="ru-RU" sz="1400">
                          <a:effectLst/>
                          <a:latin typeface="Times New Roman" panose="02020603050405020304" pitchFamily="18" charset="0"/>
                          <a:ea typeface="Times New Roman" panose="02020603050405020304" pitchFamily="18" charset="0"/>
                        </a:rPr>
                        <a:t>%</a:t>
                      </a:r>
                    </a:p>
                  </a:txBody>
                  <a:tcPr marL="68580" marR="68580" marT="0" marB="0" anchor="ctr">
                    <a:solidFill>
                      <a:schemeClr val="tx2">
                        <a:lumMod val="40000"/>
                        <a:lumOff val="60000"/>
                      </a:schemeClr>
                    </a:solidFill>
                  </a:tcPr>
                </a:tc>
                <a:tc>
                  <a:txBody>
                    <a:bodyPr/>
                    <a:lstStyle/>
                    <a:p>
                      <a:pPr algn="ctr">
                        <a:spcAft>
                          <a:spcPts val="0"/>
                        </a:spcAft>
                      </a:pPr>
                      <a:r>
                        <a:rPr lang="ru-RU" sz="1400" dirty="0" smtClean="0">
                          <a:effectLst/>
                          <a:latin typeface="Times New Roman" panose="02020603050405020304" pitchFamily="18" charset="0"/>
                          <a:ea typeface="Times New Roman" panose="02020603050405020304" pitchFamily="18" charset="0"/>
                        </a:rPr>
                        <a:t>200</a:t>
                      </a:r>
                      <a:endParaRPr lang="ru-RU" sz="1400" dirty="0">
                        <a:effectLst/>
                        <a:latin typeface="Times New Roman" panose="02020603050405020304" pitchFamily="18" charset="0"/>
                        <a:ea typeface="Times New Roman" panose="02020603050405020304" pitchFamily="18" charset="0"/>
                      </a:endParaRPr>
                    </a:p>
                  </a:txBody>
                  <a:tcPr marL="68580" marR="68580" marT="0" marB="0" anchor="ctr">
                    <a:solidFill>
                      <a:schemeClr val="tx2">
                        <a:lumMod val="40000"/>
                        <a:lumOff val="60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200</a:t>
                      </a:r>
                    </a:p>
                  </a:txBody>
                  <a:tcPr marL="68580" marR="68580" marT="0" marB="0" anchor="ctr">
                    <a:solidFill>
                      <a:schemeClr val="tx2">
                        <a:lumMod val="40000"/>
                        <a:lumOff val="60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200</a:t>
                      </a:r>
                    </a:p>
                  </a:txBody>
                  <a:tcPr marL="68580" marR="68580" marT="0" marB="0" anchor="ctr">
                    <a:solidFill>
                      <a:schemeClr val="tx2">
                        <a:lumMod val="40000"/>
                        <a:lumOff val="60000"/>
                      </a:schemeClr>
                    </a:solidFill>
                  </a:tcPr>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rPr>
                        <a:t>200</a:t>
                      </a:r>
                    </a:p>
                  </a:txBody>
                  <a:tcPr marL="68580" marR="68580" marT="0" marB="0" anchor="ctr">
                    <a:solidFill>
                      <a:schemeClr val="tx2">
                        <a:lumMod val="40000"/>
                        <a:lumOff val="60000"/>
                      </a:schemeClr>
                    </a:solidFill>
                  </a:tcPr>
                </a:tc>
                <a:extLst>
                  <a:ext uri="{0D108BD9-81ED-4DB2-BD59-A6C34878D82A}">
                    <a16:rowId xmlns="" xmlns:a16="http://schemas.microsoft.com/office/drawing/2014/main" val="10002"/>
                  </a:ext>
                </a:extLst>
              </a:tr>
            </a:tbl>
          </a:graphicData>
        </a:graphic>
      </p:graphicFrame>
      <p:pic>
        <p:nvPicPr>
          <p:cNvPr id="3" name="Рисунок 2"/>
          <p:cNvPicPr>
            <a:picLocks noChangeAspect="1"/>
          </p:cNvPicPr>
          <p:nvPr/>
        </p:nvPicPr>
        <p:blipFill>
          <a:blip r:embed="rId3"/>
          <a:stretch>
            <a:fillRect/>
          </a:stretch>
        </p:blipFill>
        <p:spPr>
          <a:xfrm>
            <a:off x="7644384" y="140716"/>
            <a:ext cx="2258568" cy="2258568"/>
          </a:xfrm>
          <a:prstGeom prst="rect">
            <a:avLst/>
          </a:prstGeom>
        </p:spPr>
      </p:pic>
    </p:spTree>
    <p:extLst>
      <p:ext uri="{BB962C8B-B14F-4D97-AF65-F5344CB8AC3E}">
        <p14:creationId xmlns:p14="http://schemas.microsoft.com/office/powerpoint/2010/main" val="7030473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82240" y="243840"/>
            <a:ext cx="8985504" cy="1731263"/>
          </a:xfrm>
        </p:spPr>
        <p:txBody>
          <a:bodyPr>
            <a:normAutofit/>
          </a:bodyPr>
          <a:lstStyle/>
          <a:p>
            <a:r>
              <a:rPr lang="ru-RU" sz="2400" b="1" dirty="0">
                <a:solidFill>
                  <a:schemeClr val="tx1"/>
                </a:solidFill>
                <a:latin typeface="Times New Roman" panose="02020603050405020304" pitchFamily="18" charset="0"/>
                <a:cs typeface="Times New Roman" panose="02020603050405020304" pitchFamily="18" charset="0"/>
              </a:rPr>
              <a:t>Муниципальная программа  «Культура»</a:t>
            </a:r>
          </a:p>
        </p:txBody>
      </p:sp>
      <p:graphicFrame>
        <p:nvGraphicFramePr>
          <p:cNvPr id="11" name="Объект 10"/>
          <p:cNvGraphicFramePr>
            <a:graphicFrameLocks noGrp="1"/>
          </p:cNvGraphicFramePr>
          <p:nvPr>
            <p:ph idx="1"/>
            <p:extLst>
              <p:ext uri="{D42A27DB-BD31-4B8C-83A1-F6EECF244321}">
                <p14:modId xmlns:p14="http://schemas.microsoft.com/office/powerpoint/2010/main" val="1039703025"/>
              </p:ext>
            </p:extLst>
          </p:nvPr>
        </p:nvGraphicFramePr>
        <p:xfrm>
          <a:off x="412401" y="1376624"/>
          <a:ext cx="11143203" cy="46724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183095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4690" y="365126"/>
            <a:ext cx="10379110" cy="1312950"/>
          </a:xfrm>
        </p:spPr>
        <p:txBody>
          <a:bodyPr>
            <a:normAutofit/>
          </a:bodyPr>
          <a:lstStyle/>
          <a:p>
            <a:pPr algn="ctr"/>
            <a:r>
              <a:rPr lang="ru-RU" sz="2000" dirty="0">
                <a:solidFill>
                  <a:schemeClr val="tx1"/>
                </a:solidFill>
                <a:latin typeface="Times New Roman" panose="02020603050405020304" pitchFamily="18" charset="0"/>
                <a:cs typeface="Times New Roman" panose="02020603050405020304" pitchFamily="18" charset="0"/>
              </a:rPr>
              <a:t>Цель программы: повышение уровня и качества жизни жителей округа: социально – ориентированное, динамичное развитие сферы культуры городского округа, повышение качества и разнообразия услуг в области культуры и искусства, развитие инфраструктуры учреждений культуры</a:t>
            </a:r>
            <a:endParaRPr lang="ru-RU" sz="2000" dirty="0">
              <a:solidFill>
                <a:schemeClr val="tx1"/>
              </a:solidFill>
            </a:endParaRPr>
          </a:p>
        </p:txBody>
      </p:sp>
      <p:sp>
        <p:nvSpPr>
          <p:cNvPr id="3" name="Объект 2"/>
          <p:cNvSpPr>
            <a:spLocks noGrp="1"/>
          </p:cNvSpPr>
          <p:nvPr>
            <p:ph idx="1"/>
          </p:nvPr>
        </p:nvSpPr>
        <p:spPr>
          <a:xfrm>
            <a:off x="487680" y="1678077"/>
            <a:ext cx="11047828" cy="4498886"/>
          </a:xfrm>
        </p:spPr>
        <p:txBody>
          <a:bodyPr>
            <a:normAutofit fontScale="77500" lnSpcReduction="20000"/>
          </a:bodyPr>
          <a:lstStyle/>
          <a:p>
            <a:pPr algn="just"/>
            <a:r>
              <a:rPr lang="ru-RU" sz="2100" dirty="0">
                <a:latin typeface="Times New Roman" panose="02020603050405020304" pitchFamily="18" charset="0"/>
                <a:cs typeface="Times New Roman" panose="02020603050405020304" pitchFamily="18" charset="0"/>
              </a:rPr>
              <a:t>Подпрограмма 1 «Сохранение, использование и </a:t>
            </a:r>
            <a:endParaRPr lang="ru-RU" sz="2100" dirty="0" smtClean="0">
              <a:latin typeface="Times New Roman" panose="02020603050405020304" pitchFamily="18" charset="0"/>
              <a:cs typeface="Times New Roman" panose="02020603050405020304" pitchFamily="18" charset="0"/>
            </a:endParaRPr>
          </a:p>
          <a:p>
            <a:pPr algn="just"/>
            <a:r>
              <a:rPr lang="ru-RU" sz="2100" dirty="0" smtClean="0">
                <a:latin typeface="Times New Roman" panose="02020603050405020304" pitchFamily="18" charset="0"/>
                <a:cs typeface="Times New Roman" panose="02020603050405020304" pitchFamily="18" charset="0"/>
              </a:rPr>
              <a:t>популяризация </a:t>
            </a:r>
            <a:r>
              <a:rPr lang="ru-RU" sz="2100" dirty="0">
                <a:latin typeface="Times New Roman" panose="02020603050405020304" pitchFamily="18" charset="0"/>
                <a:cs typeface="Times New Roman" panose="02020603050405020304" pitchFamily="18" charset="0"/>
              </a:rPr>
              <a:t>объектов культурного наследия </a:t>
            </a:r>
            <a:endParaRPr lang="ru-RU" sz="2100" dirty="0" smtClean="0">
              <a:latin typeface="Times New Roman" panose="02020603050405020304" pitchFamily="18" charset="0"/>
              <a:cs typeface="Times New Roman" panose="02020603050405020304" pitchFamily="18" charset="0"/>
            </a:endParaRPr>
          </a:p>
          <a:p>
            <a:pPr algn="just"/>
            <a:r>
              <a:rPr lang="ru-RU" sz="2100" dirty="0" smtClean="0">
                <a:latin typeface="Times New Roman" panose="02020603050405020304" pitchFamily="18" charset="0"/>
                <a:cs typeface="Times New Roman" panose="02020603050405020304" pitchFamily="18" charset="0"/>
              </a:rPr>
              <a:t>(</a:t>
            </a:r>
            <a:r>
              <a:rPr lang="ru-RU" sz="2100" dirty="0">
                <a:latin typeface="Times New Roman" panose="02020603050405020304" pitchFamily="18" charset="0"/>
                <a:cs typeface="Times New Roman" panose="02020603050405020304" pitchFamily="18" charset="0"/>
              </a:rPr>
              <a:t>памятники истории и культуры) народов     </a:t>
            </a:r>
            <a:endParaRPr lang="ru-RU" sz="2100" dirty="0" smtClean="0">
              <a:latin typeface="Times New Roman" panose="02020603050405020304" pitchFamily="18" charset="0"/>
              <a:cs typeface="Times New Roman" panose="02020603050405020304" pitchFamily="18" charset="0"/>
            </a:endParaRPr>
          </a:p>
          <a:p>
            <a:pPr algn="just"/>
            <a:r>
              <a:rPr lang="ru-RU" sz="2100" dirty="0" smtClean="0">
                <a:latin typeface="Times New Roman" panose="02020603050405020304" pitchFamily="18" charset="0"/>
                <a:cs typeface="Times New Roman" panose="02020603050405020304" pitchFamily="18" charset="0"/>
              </a:rPr>
              <a:t>Российской </a:t>
            </a:r>
            <a:r>
              <a:rPr lang="ru-RU" sz="2100" dirty="0">
                <a:latin typeface="Times New Roman" panose="02020603050405020304" pitchFamily="18" charset="0"/>
                <a:cs typeface="Times New Roman" panose="02020603050405020304" pitchFamily="18" charset="0"/>
              </a:rPr>
              <a:t>Федерации»</a:t>
            </a:r>
          </a:p>
          <a:p>
            <a:pPr algn="just"/>
            <a:r>
              <a:rPr lang="ru-RU" sz="2100" dirty="0">
                <a:latin typeface="Times New Roman" panose="02020603050405020304" pitchFamily="18" charset="0"/>
                <a:cs typeface="Times New Roman" panose="02020603050405020304" pitchFamily="18" charset="0"/>
              </a:rPr>
              <a:t>Подпрограмма 2 « Развитие музейного дела и </a:t>
            </a:r>
            <a:endParaRPr lang="ru-RU" sz="2100" dirty="0" smtClean="0">
              <a:latin typeface="Times New Roman" panose="02020603050405020304" pitchFamily="18" charset="0"/>
              <a:cs typeface="Times New Roman" panose="02020603050405020304" pitchFamily="18" charset="0"/>
            </a:endParaRPr>
          </a:p>
          <a:p>
            <a:pPr algn="just"/>
            <a:r>
              <a:rPr lang="ru-RU" sz="2100" dirty="0" smtClean="0">
                <a:latin typeface="Times New Roman" panose="02020603050405020304" pitchFamily="18" charset="0"/>
                <a:cs typeface="Times New Roman" panose="02020603050405020304" pitchFamily="18" charset="0"/>
              </a:rPr>
              <a:t>народных </a:t>
            </a:r>
            <a:r>
              <a:rPr lang="ru-RU" sz="2100" dirty="0">
                <a:latin typeface="Times New Roman" panose="02020603050405020304" pitchFamily="18" charset="0"/>
                <a:cs typeface="Times New Roman" panose="02020603050405020304" pitchFamily="18" charset="0"/>
              </a:rPr>
              <a:t>художественных промыслов»</a:t>
            </a:r>
          </a:p>
          <a:p>
            <a:pPr algn="just"/>
            <a:r>
              <a:rPr lang="ru-RU" sz="2100" dirty="0">
                <a:latin typeface="Times New Roman" panose="02020603050405020304" pitchFamily="18" charset="0"/>
                <a:cs typeface="Times New Roman" panose="02020603050405020304" pitchFamily="18" charset="0"/>
              </a:rPr>
              <a:t>Подпрограмма 3 «Развитие библиотечного дела»</a:t>
            </a:r>
          </a:p>
          <a:p>
            <a:pPr algn="just"/>
            <a:r>
              <a:rPr lang="ru-RU" sz="2100" dirty="0">
                <a:latin typeface="Times New Roman" panose="02020603050405020304" pitchFamily="18" charset="0"/>
                <a:cs typeface="Times New Roman" panose="02020603050405020304" pitchFamily="18" charset="0"/>
              </a:rPr>
              <a:t>Подпрограмма 4 «Развитие профессионального искусства, </a:t>
            </a:r>
            <a:endParaRPr lang="ru-RU" sz="2100" dirty="0" smtClean="0">
              <a:latin typeface="Times New Roman" panose="02020603050405020304" pitchFamily="18" charset="0"/>
              <a:cs typeface="Times New Roman" panose="02020603050405020304" pitchFamily="18" charset="0"/>
            </a:endParaRPr>
          </a:p>
          <a:p>
            <a:pPr algn="just"/>
            <a:r>
              <a:rPr lang="ru-RU" sz="2100" dirty="0" smtClean="0">
                <a:latin typeface="Times New Roman" panose="02020603050405020304" pitchFamily="18" charset="0"/>
                <a:cs typeface="Times New Roman" panose="02020603050405020304" pitchFamily="18" charset="0"/>
              </a:rPr>
              <a:t>гастрольно-концертной </a:t>
            </a:r>
            <a:r>
              <a:rPr lang="ru-RU" sz="2100" dirty="0">
                <a:latin typeface="Times New Roman" panose="02020603050405020304" pitchFamily="18" charset="0"/>
                <a:cs typeface="Times New Roman" panose="02020603050405020304" pitchFamily="18" charset="0"/>
              </a:rPr>
              <a:t>деятельности и кинематографии»</a:t>
            </a:r>
          </a:p>
          <a:p>
            <a:pPr algn="just"/>
            <a:r>
              <a:rPr lang="ru-RU" sz="2100" dirty="0">
                <a:latin typeface="Times New Roman" panose="02020603050405020304" pitchFamily="18" charset="0"/>
                <a:cs typeface="Times New Roman" panose="02020603050405020304" pitchFamily="18" charset="0"/>
              </a:rPr>
              <a:t>Подпрограмма 5 «Укрепление материально-технической базы муниципальных учреждений культуры Московской области»</a:t>
            </a:r>
          </a:p>
          <a:p>
            <a:pPr algn="just"/>
            <a:r>
              <a:rPr lang="ru-RU" sz="2100" dirty="0">
                <a:latin typeface="Times New Roman" panose="02020603050405020304" pitchFamily="18" charset="0"/>
                <a:cs typeface="Times New Roman" panose="02020603050405020304" pitchFamily="18" charset="0"/>
              </a:rPr>
              <a:t>Подпрограмма 7 «Развитие архивного дела»</a:t>
            </a:r>
          </a:p>
          <a:p>
            <a:pPr algn="just"/>
            <a:r>
              <a:rPr lang="ru-RU" sz="2100" dirty="0">
                <a:latin typeface="Times New Roman" panose="02020603050405020304" pitchFamily="18" charset="0"/>
                <a:cs typeface="Times New Roman" panose="02020603050405020304" pitchFamily="18" charset="0"/>
              </a:rPr>
              <a:t>Подпрограмма 8 «Обеспечивающая подпрограмма»</a:t>
            </a:r>
          </a:p>
          <a:p>
            <a:pPr algn="just"/>
            <a:r>
              <a:rPr lang="ru-RU" sz="2100" dirty="0">
                <a:latin typeface="Times New Roman" panose="02020603050405020304" pitchFamily="18" charset="0"/>
                <a:cs typeface="Times New Roman" panose="02020603050405020304" pitchFamily="18" charset="0"/>
              </a:rPr>
              <a:t>Подпрограмма 9 «Развитие парков культуры и отдыха»</a:t>
            </a:r>
          </a:p>
          <a:p>
            <a:endParaRPr lang="ru-RU" dirty="0"/>
          </a:p>
        </p:txBody>
      </p:sp>
      <p:pic>
        <p:nvPicPr>
          <p:cNvPr id="6" name="Рисунок 5"/>
          <p:cNvPicPr>
            <a:picLocks noChangeAspect="1"/>
          </p:cNvPicPr>
          <p:nvPr/>
        </p:nvPicPr>
        <p:blipFill>
          <a:blip r:embed="rId2"/>
          <a:stretch>
            <a:fillRect/>
          </a:stretch>
        </p:blipFill>
        <p:spPr>
          <a:xfrm>
            <a:off x="6611112" y="1678076"/>
            <a:ext cx="4169664" cy="2779776"/>
          </a:xfrm>
          <a:prstGeom prst="rect">
            <a:avLst/>
          </a:prstGeom>
        </p:spPr>
      </p:pic>
    </p:spTree>
    <p:extLst>
      <p:ext uri="{BB962C8B-B14F-4D97-AF65-F5344CB8AC3E}">
        <p14:creationId xmlns:p14="http://schemas.microsoft.com/office/powerpoint/2010/main" val="34327924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07136" y="231648"/>
            <a:ext cx="10767244" cy="1780587"/>
          </a:xfrm>
        </p:spPr>
        <p:txBody>
          <a:bodyPr>
            <a:noAutofit/>
          </a:bodyPr>
          <a:lstStyle/>
          <a:p>
            <a:r>
              <a:rPr lang="ru-RU" sz="2400" dirty="0">
                <a:solidFill>
                  <a:schemeClr val="tx1"/>
                </a:solidFill>
                <a:latin typeface="Times New Roman" panose="02020603050405020304" pitchFamily="18" charset="0"/>
                <a:cs typeface="Times New Roman" panose="02020603050405020304" pitchFamily="18" charset="0"/>
              </a:rPr>
              <a:t>Показатели подпрограммы «Сохранение, использование</a:t>
            </a:r>
            <a:br>
              <a:rPr lang="ru-RU" sz="2400" dirty="0">
                <a:solidFill>
                  <a:schemeClr val="tx1"/>
                </a:solidFill>
                <a:latin typeface="Times New Roman" panose="02020603050405020304" pitchFamily="18" charset="0"/>
                <a:cs typeface="Times New Roman" panose="02020603050405020304" pitchFamily="18" charset="0"/>
              </a:rPr>
            </a:br>
            <a:r>
              <a:rPr lang="ru-RU" sz="2400" dirty="0">
                <a:solidFill>
                  <a:schemeClr val="tx1"/>
                </a:solidFill>
                <a:latin typeface="Times New Roman" panose="02020603050405020304" pitchFamily="18" charset="0"/>
                <a:cs typeface="Times New Roman" panose="02020603050405020304" pitchFamily="18" charset="0"/>
              </a:rPr>
              <a:t> и популяризация объектов культурного наследия </a:t>
            </a:r>
            <a:br>
              <a:rPr lang="ru-RU" sz="2400" dirty="0">
                <a:solidFill>
                  <a:schemeClr val="tx1"/>
                </a:solidFill>
                <a:latin typeface="Times New Roman" panose="02020603050405020304" pitchFamily="18" charset="0"/>
                <a:cs typeface="Times New Roman" panose="02020603050405020304" pitchFamily="18" charset="0"/>
              </a:rPr>
            </a:br>
            <a:r>
              <a:rPr lang="ru-RU" sz="2400" dirty="0">
                <a:solidFill>
                  <a:schemeClr val="tx1"/>
                </a:solidFill>
                <a:latin typeface="Times New Roman" panose="02020603050405020304" pitchFamily="18" charset="0"/>
                <a:cs typeface="Times New Roman" panose="02020603050405020304" pitchFamily="18" charset="0"/>
              </a:rPr>
              <a:t>(памятники истории и культуры) народов  </a:t>
            </a:r>
            <a:br>
              <a:rPr lang="ru-RU" sz="2400" dirty="0">
                <a:solidFill>
                  <a:schemeClr val="tx1"/>
                </a:solidFill>
                <a:latin typeface="Times New Roman" panose="02020603050405020304" pitchFamily="18" charset="0"/>
                <a:cs typeface="Times New Roman" panose="02020603050405020304" pitchFamily="18" charset="0"/>
              </a:rPr>
            </a:br>
            <a:r>
              <a:rPr lang="ru-RU" sz="2400" dirty="0">
                <a:solidFill>
                  <a:schemeClr val="tx1"/>
                </a:solidFill>
                <a:latin typeface="Times New Roman" panose="02020603050405020304" pitchFamily="18" charset="0"/>
                <a:cs typeface="Times New Roman" panose="02020603050405020304" pitchFamily="18" charset="0"/>
              </a:rPr>
              <a:t>Российской Федерации»</a:t>
            </a:r>
          </a:p>
        </p:txBody>
      </p:sp>
      <p:graphicFrame>
        <p:nvGraphicFramePr>
          <p:cNvPr id="4" name="Объект 3"/>
          <p:cNvGraphicFramePr>
            <a:graphicFrameLocks noGrp="1"/>
          </p:cNvGraphicFramePr>
          <p:nvPr>
            <p:ph idx="1"/>
            <p:extLst>
              <p:ext uri="{D42A27DB-BD31-4B8C-83A1-F6EECF244321}">
                <p14:modId xmlns:p14="http://schemas.microsoft.com/office/powerpoint/2010/main" val="2899187249"/>
              </p:ext>
            </p:extLst>
          </p:nvPr>
        </p:nvGraphicFramePr>
        <p:xfrm>
          <a:off x="351692" y="2627259"/>
          <a:ext cx="11545558" cy="3132417"/>
        </p:xfrm>
        <a:graphic>
          <a:graphicData uri="http://schemas.openxmlformats.org/drawingml/2006/table">
            <a:tbl>
              <a:tblPr firstRow="1" bandRow="1">
                <a:tableStyleId>{5C22544A-7EE6-4342-B048-85BDC9FD1C3A}</a:tableStyleId>
              </a:tblPr>
              <a:tblGrid>
                <a:gridCol w="6472093">
                  <a:extLst>
                    <a:ext uri="{9D8B030D-6E8A-4147-A177-3AD203B41FA5}">
                      <a16:colId xmlns="" xmlns:a16="http://schemas.microsoft.com/office/drawing/2014/main" val="20000"/>
                    </a:ext>
                  </a:extLst>
                </a:gridCol>
                <a:gridCol w="1197521">
                  <a:extLst>
                    <a:ext uri="{9D8B030D-6E8A-4147-A177-3AD203B41FA5}">
                      <a16:colId xmlns="" xmlns:a16="http://schemas.microsoft.com/office/drawing/2014/main" val="20001"/>
                    </a:ext>
                  </a:extLst>
                </a:gridCol>
                <a:gridCol w="968985">
                  <a:extLst>
                    <a:ext uri="{9D8B030D-6E8A-4147-A177-3AD203B41FA5}">
                      <a16:colId xmlns="" xmlns:a16="http://schemas.microsoft.com/office/drawing/2014/main" val="20002"/>
                    </a:ext>
                  </a:extLst>
                </a:gridCol>
                <a:gridCol w="968985"/>
                <a:gridCol w="649038">
                  <a:extLst>
                    <a:ext uri="{9D8B030D-6E8A-4147-A177-3AD203B41FA5}">
                      <a16:colId xmlns="" xmlns:a16="http://schemas.microsoft.com/office/drawing/2014/main" val="20003"/>
                    </a:ext>
                  </a:extLst>
                </a:gridCol>
                <a:gridCol w="612472">
                  <a:extLst>
                    <a:ext uri="{9D8B030D-6E8A-4147-A177-3AD203B41FA5}">
                      <a16:colId xmlns="" xmlns:a16="http://schemas.microsoft.com/office/drawing/2014/main" val="20004"/>
                    </a:ext>
                  </a:extLst>
                </a:gridCol>
                <a:gridCol w="676464">
                  <a:extLst>
                    <a:ext uri="{9D8B030D-6E8A-4147-A177-3AD203B41FA5}">
                      <a16:colId xmlns="" xmlns:a16="http://schemas.microsoft.com/office/drawing/2014/main" val="20005"/>
                    </a:ext>
                  </a:extLst>
                </a:gridCol>
              </a:tblGrid>
              <a:tr h="532013">
                <a:tc>
                  <a:txBody>
                    <a:bodyPr/>
                    <a:lstStyle/>
                    <a:p>
                      <a:pPr algn="ctr"/>
                      <a:r>
                        <a:rPr lang="ru-RU" sz="1400" b="1" dirty="0">
                          <a:solidFill>
                            <a:schemeClr val="tx1"/>
                          </a:solidFill>
                          <a:latin typeface="Times New Roman" panose="02020603050405020304" pitchFamily="18" charset="0"/>
                          <a:cs typeface="Times New Roman" panose="02020603050405020304" pitchFamily="18" charset="0"/>
                        </a:rPr>
                        <a:t>Показатель реализации мероприятий</a:t>
                      </a:r>
                    </a:p>
                  </a:txBody>
                  <a:tcPr>
                    <a:solidFill>
                      <a:schemeClr val="accent1">
                        <a:lumMod val="20000"/>
                        <a:lumOff val="80000"/>
                      </a:schemeClr>
                    </a:solidFill>
                  </a:tcPr>
                </a:tc>
                <a:tc>
                  <a:txBody>
                    <a:bodyPr/>
                    <a:lstStyle/>
                    <a:p>
                      <a:pPr algn="ctr">
                        <a:lnSpc>
                          <a:spcPct val="115000"/>
                        </a:lnSpc>
                        <a:spcAft>
                          <a:spcPts val="0"/>
                        </a:spcAft>
                      </a:pPr>
                      <a:r>
                        <a:rPr lang="ru-RU"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Тип показателя</a:t>
                      </a:r>
                    </a:p>
                  </a:txBody>
                  <a:tcPr marL="39370" marR="39370" marT="64770" marB="64770" anchor="ctr">
                    <a:solidFill>
                      <a:schemeClr val="accent1">
                        <a:lumMod val="20000"/>
                        <a:lumOff val="80000"/>
                      </a:schemeClr>
                    </a:solidFill>
                  </a:tcPr>
                </a:tc>
                <a:tc>
                  <a:txBody>
                    <a:bodyPr/>
                    <a:lstStyle/>
                    <a:p>
                      <a:pPr algn="ctr">
                        <a:lnSpc>
                          <a:spcPct val="115000"/>
                        </a:lnSpc>
                        <a:spcAft>
                          <a:spcPts val="0"/>
                        </a:spcAft>
                      </a:pPr>
                      <a:r>
                        <a:rPr lang="ru-RU"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Единица измерения</a:t>
                      </a:r>
                    </a:p>
                  </a:txBody>
                  <a:tcPr marL="39370" marR="39370" marT="64770" marB="64770" anchor="ctr">
                    <a:solidFill>
                      <a:schemeClr val="accent1">
                        <a:lumMod val="20000"/>
                        <a:lumOff val="80000"/>
                      </a:schemeClr>
                    </a:solidFill>
                  </a:tcPr>
                </a:tc>
                <a:tc>
                  <a:txBody>
                    <a:bodyPr/>
                    <a:lstStyle/>
                    <a:p>
                      <a:pPr algn="ctr">
                        <a:lnSpc>
                          <a:spcPct val="115000"/>
                        </a:lnSpc>
                        <a:spcAft>
                          <a:spcPts val="0"/>
                        </a:spcAft>
                      </a:pPr>
                      <a:r>
                        <a:rPr lang="ru-RU" sz="1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2020</a:t>
                      </a:r>
                      <a:endParaRPr lang="ru-RU"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accent1">
                        <a:lumMod val="20000"/>
                        <a:lumOff val="80000"/>
                      </a:schemeClr>
                    </a:solidFill>
                  </a:tcPr>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2021</a:t>
                      </a:r>
                      <a:endParaRPr lang="ru-RU" sz="1400" b="1" dirty="0">
                        <a:solidFill>
                          <a:schemeClr val="tx1"/>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2022</a:t>
                      </a:r>
                      <a:endParaRPr lang="ru-RU" sz="1400" b="1" dirty="0">
                        <a:solidFill>
                          <a:schemeClr val="tx1"/>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2023</a:t>
                      </a:r>
                      <a:endParaRPr lang="ru-RU" sz="1400" b="1" dirty="0">
                        <a:solidFill>
                          <a:schemeClr val="tx1"/>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 xmlns:a16="http://schemas.microsoft.com/office/drawing/2014/main" val="10000"/>
                  </a:ext>
                </a:extLst>
              </a:tr>
              <a:tr h="915365">
                <a:tc>
                  <a:txBody>
                    <a:bodyPr/>
                    <a:lstStyle/>
                    <a:p>
                      <a:pP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Увеличение доли объектов культурного наследия, находящихся в собственности муниципального образования, по которым проведены работы по сохранению, в общем количестве объектов культурного наследия, находящихся в собственности муниципального образования, нуждающихся в указанных работах</a:t>
                      </a:r>
                    </a:p>
                  </a:txBody>
                  <a:tcPr marL="68580" marR="68580" marT="0" marB="0">
                    <a:solidFill>
                      <a:schemeClr val="accent1">
                        <a:lumMod val="20000"/>
                        <a:lumOff val="80000"/>
                      </a:schemeClr>
                    </a:solidFill>
                  </a:tcPr>
                </a:tc>
                <a:tc>
                  <a:txBody>
                    <a:bodyPr/>
                    <a:lstStyle/>
                    <a:p>
                      <a:pPr algn="ct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Отраслевой показатель  </a:t>
                      </a:r>
                    </a:p>
                  </a:txBody>
                  <a:tcPr marL="68580" marR="68580" marT="0" marB="0">
                    <a:solidFill>
                      <a:schemeClr val="accent1">
                        <a:lumMod val="20000"/>
                        <a:lumOff val="80000"/>
                      </a:schemeClr>
                    </a:solidFill>
                  </a:tcPr>
                </a:tc>
                <a:tc>
                  <a:txBody>
                    <a:bodyPr/>
                    <a:lstStyle/>
                    <a:p>
                      <a:pPr algn="ct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solidFill>
                      <a:schemeClr val="accent1">
                        <a:lumMod val="20000"/>
                        <a:lumOff val="80000"/>
                      </a:schemeClr>
                    </a:solidFill>
                  </a:tcPr>
                </a:tc>
                <a:tc>
                  <a:txBody>
                    <a:bodyPr/>
                    <a:lstStyle/>
                    <a:p>
                      <a:pPr algn="ctr">
                        <a:lnSpc>
                          <a:spcPct val="115000"/>
                        </a:lnSpc>
                        <a:spcAft>
                          <a:spcPts val="0"/>
                        </a:spcAft>
                      </a:pPr>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ru-RU" sz="1400">
                          <a:effectLst/>
                          <a:latin typeface="Times New Roman" panose="02020603050405020304" pitchFamily="18" charset="0"/>
                          <a:ea typeface="Times New Roman" panose="02020603050405020304" pitchFamily="18" charset="0"/>
                          <a:cs typeface="Times New Roman" panose="02020603050405020304" pitchFamily="18" charset="0"/>
                        </a:rPr>
                        <a:t>100</a:t>
                      </a:r>
                    </a:p>
                  </a:txBody>
                  <a:tcPr marL="68580" marR="68580" marT="0" marB="0">
                    <a:solidFill>
                      <a:schemeClr val="accent1">
                        <a:lumMod val="20000"/>
                        <a:lumOff val="80000"/>
                      </a:schemeClr>
                    </a:solidFill>
                  </a:tcPr>
                </a:tc>
                <a:tc>
                  <a:txBody>
                    <a:bodyPr/>
                    <a:lstStyle/>
                    <a:p>
                      <a:pPr algn="ctr">
                        <a:lnSpc>
                          <a:spcPct val="115000"/>
                        </a:lnSpc>
                        <a:spcAft>
                          <a:spcPts val="0"/>
                        </a:spcAft>
                      </a:pPr>
                      <a:r>
                        <a:rPr lang="ru-RU" sz="1400">
                          <a:effectLst/>
                          <a:latin typeface="Times New Roman" panose="02020603050405020304" pitchFamily="18" charset="0"/>
                          <a:ea typeface="Times New Roman" panose="02020603050405020304" pitchFamily="18" charset="0"/>
                          <a:cs typeface="Times New Roman" panose="02020603050405020304" pitchFamily="18" charset="0"/>
                        </a:rPr>
                        <a:t>100</a:t>
                      </a:r>
                    </a:p>
                  </a:txBody>
                  <a:tcPr marL="68580" marR="68580" marT="0" marB="0">
                    <a:solidFill>
                      <a:schemeClr val="accent1">
                        <a:lumMod val="20000"/>
                        <a:lumOff val="80000"/>
                      </a:schemeClr>
                    </a:solidFill>
                  </a:tcPr>
                </a:tc>
                <a:tc>
                  <a:txBody>
                    <a:bodyPr/>
                    <a:lstStyle/>
                    <a:p>
                      <a:pPr algn="ctr">
                        <a:lnSpc>
                          <a:spcPct val="115000"/>
                        </a:lnSpc>
                        <a:spcAft>
                          <a:spcPts val="0"/>
                        </a:spcAft>
                      </a:pPr>
                      <a:r>
                        <a:rPr lang="ru-RU" sz="1400">
                          <a:effectLst/>
                          <a:latin typeface="Times New Roman" panose="02020603050405020304" pitchFamily="18" charset="0"/>
                          <a:ea typeface="Times New Roman" panose="02020603050405020304" pitchFamily="18" charset="0"/>
                          <a:cs typeface="Times New Roman" panose="02020603050405020304" pitchFamily="18" charset="0"/>
                        </a:rPr>
                        <a:t>100</a:t>
                      </a:r>
                    </a:p>
                  </a:txBody>
                  <a:tcPr marL="68580" marR="68580" marT="0" marB="0">
                    <a:solidFill>
                      <a:schemeClr val="accent1">
                        <a:lumMod val="20000"/>
                        <a:lumOff val="80000"/>
                      </a:schemeClr>
                    </a:solidFill>
                  </a:tcPr>
                </a:tc>
                <a:extLst>
                  <a:ext uri="{0D108BD9-81ED-4DB2-BD59-A6C34878D82A}">
                    <a16:rowId xmlns="" xmlns:a16="http://schemas.microsoft.com/office/drawing/2014/main" val="10001"/>
                  </a:ext>
                </a:extLst>
              </a:tr>
              <a:tr h="520138">
                <a:tc>
                  <a:txBody>
                    <a:bodyPr/>
                    <a:lstStyle/>
                    <a:p>
                      <a:pP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Количество объектов культурного наследия, находящихся в собственности муниципальных образований, по которым в текущем году разработана проектная</a:t>
                      </a:r>
                      <a:r>
                        <a:rPr lang="ru-RU"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документация</a:t>
                      </a:r>
                    </a:p>
                  </a:txBody>
                  <a:tcPr marL="68580" marR="68580" marT="0" marB="0">
                    <a:solidFill>
                      <a:schemeClr val="accent1">
                        <a:lumMod val="20000"/>
                        <a:lumOff val="80000"/>
                      </a:schemeClr>
                    </a:solidFill>
                  </a:tcPr>
                </a:tc>
                <a:tc>
                  <a:txBody>
                    <a:bodyPr/>
                    <a:lstStyle/>
                    <a:p>
                      <a:pPr algn="ct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Отраслевой показатель </a:t>
                      </a:r>
                    </a:p>
                  </a:txBody>
                  <a:tcPr marL="68580" marR="68580" marT="0" marB="0">
                    <a:solidFill>
                      <a:schemeClr val="accent1">
                        <a:lumMod val="20000"/>
                        <a:lumOff val="80000"/>
                      </a:schemeClr>
                    </a:solidFill>
                  </a:tcPr>
                </a:tc>
                <a:tc>
                  <a:txBody>
                    <a:bodyPr/>
                    <a:lstStyle/>
                    <a:p>
                      <a:pPr algn="ctr">
                        <a:lnSpc>
                          <a:spcPct val="115000"/>
                        </a:lnSpc>
                        <a:spcAft>
                          <a:spcPts val="0"/>
                        </a:spcAft>
                      </a:pPr>
                      <a:r>
                        <a:rPr lang="ru-RU" sz="1400" dirty="0" err="1">
                          <a:effectLst/>
                          <a:latin typeface="Times New Roman" panose="02020603050405020304" pitchFamily="18" charset="0"/>
                          <a:ea typeface="Times New Roman" panose="02020603050405020304" pitchFamily="18" charset="0"/>
                          <a:cs typeface="Times New Roman" panose="02020603050405020304" pitchFamily="18" charset="0"/>
                        </a:rPr>
                        <a:t>ед</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0</a:t>
                      </a:r>
                    </a:p>
                  </a:txBody>
                  <a:tcPr marL="68580" marR="68580" marT="0" marB="0">
                    <a:solidFill>
                      <a:schemeClr val="accent1">
                        <a:lumMod val="20000"/>
                        <a:lumOff val="80000"/>
                      </a:schemeClr>
                    </a:solidFill>
                  </a:tcPr>
                </a:tc>
                <a:tc>
                  <a:txBody>
                    <a:bodyPr/>
                    <a:lstStyle/>
                    <a:p>
                      <a:pPr algn="ct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0</a:t>
                      </a:r>
                    </a:p>
                  </a:txBody>
                  <a:tcPr marL="68580" marR="68580" marT="0" marB="0">
                    <a:solidFill>
                      <a:schemeClr val="accent1">
                        <a:lumMod val="20000"/>
                        <a:lumOff val="80000"/>
                      </a:schemeClr>
                    </a:solidFill>
                  </a:tcPr>
                </a:tc>
                <a:tc>
                  <a:txBody>
                    <a:bodyPr/>
                    <a:lstStyle/>
                    <a:p>
                      <a:pPr algn="ctr">
                        <a:lnSpc>
                          <a:spcPct val="115000"/>
                        </a:lnSpc>
                        <a:spcAft>
                          <a:spcPts val="0"/>
                        </a:spcAft>
                      </a:pPr>
                      <a:r>
                        <a:rPr lang="ru-RU" sz="1400">
                          <a:effectLst/>
                          <a:latin typeface="Times New Roman" panose="02020603050405020304" pitchFamily="18" charset="0"/>
                          <a:ea typeface="Times New Roman" panose="02020603050405020304" pitchFamily="18" charset="0"/>
                          <a:cs typeface="Times New Roman" panose="02020603050405020304" pitchFamily="18" charset="0"/>
                        </a:rPr>
                        <a:t>0</a:t>
                      </a:r>
                    </a:p>
                  </a:txBody>
                  <a:tcPr marL="68580" marR="68580" marT="0" marB="0">
                    <a:solidFill>
                      <a:schemeClr val="accent1">
                        <a:lumMod val="20000"/>
                        <a:lumOff val="80000"/>
                      </a:schemeClr>
                    </a:solidFill>
                  </a:tcPr>
                </a:tc>
                <a:extLst>
                  <a:ext uri="{0D108BD9-81ED-4DB2-BD59-A6C34878D82A}">
                    <a16:rowId xmlns="" xmlns:a16="http://schemas.microsoft.com/office/drawing/2014/main" val="10002"/>
                  </a:ext>
                </a:extLst>
              </a:tr>
              <a:tr h="794601">
                <a:tc>
                  <a:txBody>
                    <a:bodyPr/>
                    <a:lstStyle/>
                    <a:p>
                      <a:pPr>
                        <a:lnSpc>
                          <a:spcPct val="115000"/>
                        </a:lnSpc>
                        <a:spcAft>
                          <a:spcPts val="0"/>
                        </a:spcAft>
                      </a:pP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Увеличение доли объектов культурного наследия, находящихся в собственности муниципального образования на которые установлены информационные надписи</a:t>
                      </a:r>
                    </a:p>
                  </a:txBody>
                  <a:tcPr marL="68580" marR="68580" marT="0" marB="0">
                    <a:solidFill>
                      <a:schemeClr val="accent1">
                        <a:lumMod val="20000"/>
                        <a:lumOff val="80000"/>
                      </a:schemeClr>
                    </a:solidFill>
                  </a:tcPr>
                </a:tc>
                <a:tc>
                  <a:txBody>
                    <a:bodyPr/>
                    <a:lstStyle/>
                    <a:p>
                      <a:pPr algn="ct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Отраслевой показатель  </a:t>
                      </a:r>
                    </a:p>
                  </a:txBody>
                  <a:tcPr marL="68580" marR="68580" marT="0" marB="0">
                    <a:solidFill>
                      <a:schemeClr val="accent1">
                        <a:lumMod val="20000"/>
                        <a:lumOff val="80000"/>
                      </a:schemeClr>
                    </a:solidFill>
                  </a:tcPr>
                </a:tc>
                <a:tc>
                  <a:txBody>
                    <a:bodyPr/>
                    <a:lstStyle/>
                    <a:p>
                      <a:pPr algn="ct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solidFill>
                      <a:schemeClr val="accent1">
                        <a:lumMod val="20000"/>
                        <a:lumOff val="80000"/>
                      </a:schemeClr>
                    </a:solidFill>
                  </a:tcPr>
                </a:tc>
                <a:tc>
                  <a:txBody>
                    <a:bodyPr/>
                    <a:lstStyle/>
                    <a:p>
                      <a:pPr algn="ctr">
                        <a:lnSpc>
                          <a:spcPct val="115000"/>
                        </a:lnSpc>
                        <a:spcAft>
                          <a:spcPts val="0"/>
                        </a:spcAft>
                      </a:pPr>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0</a:t>
                      </a:r>
                    </a:p>
                  </a:txBody>
                  <a:tcPr marL="68580" marR="68580" marT="0" marB="0">
                    <a:solidFill>
                      <a:schemeClr val="accent1">
                        <a:lumMod val="20000"/>
                        <a:lumOff val="80000"/>
                      </a:schemeClr>
                    </a:solidFill>
                  </a:tcPr>
                </a:tc>
                <a:tc>
                  <a:txBody>
                    <a:bodyPr/>
                    <a:lstStyle/>
                    <a:p>
                      <a:pPr algn="ct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0</a:t>
                      </a:r>
                    </a:p>
                  </a:txBody>
                  <a:tcPr marL="68580" marR="68580" marT="0" marB="0">
                    <a:solidFill>
                      <a:schemeClr val="accent1">
                        <a:lumMod val="20000"/>
                        <a:lumOff val="80000"/>
                      </a:schemeClr>
                    </a:solidFill>
                  </a:tcPr>
                </a:tc>
                <a:tc>
                  <a:txBody>
                    <a:bodyPr/>
                    <a:lstStyle/>
                    <a:p>
                      <a:pPr algn="ct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0</a:t>
                      </a:r>
                    </a:p>
                  </a:txBody>
                  <a:tcPr marL="68580" marR="68580" marT="0" marB="0">
                    <a:solidFill>
                      <a:schemeClr val="accent1">
                        <a:lumMod val="20000"/>
                        <a:lumOff val="80000"/>
                      </a:schemeClr>
                    </a:solidFill>
                  </a:tcPr>
                </a:tc>
                <a:extLst>
                  <a:ext uri="{0D108BD9-81ED-4DB2-BD59-A6C34878D82A}">
                    <a16:rowId xmlns="" xmlns:a16="http://schemas.microsoft.com/office/drawing/2014/main" val="10003"/>
                  </a:ext>
                </a:extLst>
              </a:tr>
            </a:tbl>
          </a:graphicData>
        </a:graphic>
      </p:graphicFrame>
      <p:pic>
        <p:nvPicPr>
          <p:cNvPr id="5" name="Рисунок 4"/>
          <p:cNvPicPr>
            <a:picLocks noChangeAspect="1"/>
          </p:cNvPicPr>
          <p:nvPr/>
        </p:nvPicPr>
        <p:blipFill>
          <a:blip r:embed="rId2"/>
          <a:stretch>
            <a:fillRect/>
          </a:stretch>
        </p:blipFill>
        <p:spPr>
          <a:xfrm>
            <a:off x="10200649" y="139421"/>
            <a:ext cx="1696601" cy="2262135"/>
          </a:xfrm>
          <a:prstGeom prst="rect">
            <a:avLst/>
          </a:prstGeom>
        </p:spPr>
      </p:pic>
    </p:spTree>
    <p:extLst>
      <p:ext uri="{BB962C8B-B14F-4D97-AF65-F5344CB8AC3E}">
        <p14:creationId xmlns:p14="http://schemas.microsoft.com/office/powerpoint/2010/main" val="36443349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329184"/>
            <a:ext cx="8596668" cy="1601216"/>
          </a:xfrm>
        </p:spPr>
        <p:txBody>
          <a:bodyPr>
            <a:normAutofit/>
          </a:bodyPr>
          <a:lstStyle/>
          <a:p>
            <a:r>
              <a:rPr lang="ru-RU" sz="2400" dirty="0">
                <a:solidFill>
                  <a:schemeClr val="tx1"/>
                </a:solidFill>
                <a:latin typeface="Times New Roman" panose="02020603050405020304" pitchFamily="18" charset="0"/>
                <a:cs typeface="Times New Roman" panose="02020603050405020304" pitchFamily="18" charset="0"/>
              </a:rPr>
              <a:t>Показатели подпрограммы «Развитие музейного дела и народных художественных промыслов»</a:t>
            </a:r>
            <a:br>
              <a:rPr lang="ru-RU" sz="2400" dirty="0">
                <a:solidFill>
                  <a:schemeClr val="tx1"/>
                </a:solidFill>
                <a:latin typeface="Times New Roman" panose="02020603050405020304" pitchFamily="18" charset="0"/>
                <a:cs typeface="Times New Roman" panose="02020603050405020304" pitchFamily="18" charset="0"/>
              </a:rPr>
            </a:br>
            <a:endParaRPr lang="ru-RU" sz="2400" dirty="0">
              <a:solidFill>
                <a:schemeClr val="tx1"/>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p:txBody>
          <a:bodyPr/>
          <a:lstStyle/>
          <a:p>
            <a:r>
              <a:rPr lang="ru-RU" dirty="0"/>
              <a:t> </a:t>
            </a:r>
          </a:p>
        </p:txBody>
      </p:sp>
      <p:graphicFrame>
        <p:nvGraphicFramePr>
          <p:cNvPr id="6" name="Таблица 5"/>
          <p:cNvGraphicFramePr>
            <a:graphicFrameLocks noGrp="1"/>
          </p:cNvGraphicFramePr>
          <p:nvPr>
            <p:extLst>
              <p:ext uri="{D42A27DB-BD31-4B8C-83A1-F6EECF244321}">
                <p14:modId xmlns:p14="http://schemas.microsoft.com/office/powerpoint/2010/main" val="3115103948"/>
              </p:ext>
            </p:extLst>
          </p:nvPr>
        </p:nvGraphicFramePr>
        <p:xfrm>
          <a:off x="390145" y="1930399"/>
          <a:ext cx="11399520" cy="2024032"/>
        </p:xfrm>
        <a:graphic>
          <a:graphicData uri="http://schemas.openxmlformats.org/drawingml/2006/table">
            <a:tbl>
              <a:tblPr firstRow="1" bandRow="1">
                <a:tableStyleId>{5C22544A-7EE6-4342-B048-85BDC9FD1C3A}</a:tableStyleId>
              </a:tblPr>
              <a:tblGrid>
                <a:gridCol w="5557596">
                  <a:extLst>
                    <a:ext uri="{9D8B030D-6E8A-4147-A177-3AD203B41FA5}">
                      <a16:colId xmlns="" xmlns:a16="http://schemas.microsoft.com/office/drawing/2014/main" val="20000"/>
                    </a:ext>
                  </a:extLst>
                </a:gridCol>
                <a:gridCol w="1743191">
                  <a:extLst>
                    <a:ext uri="{9D8B030D-6E8A-4147-A177-3AD203B41FA5}">
                      <a16:colId xmlns="" xmlns:a16="http://schemas.microsoft.com/office/drawing/2014/main" val="20001"/>
                    </a:ext>
                  </a:extLst>
                </a:gridCol>
                <a:gridCol w="918456">
                  <a:extLst>
                    <a:ext uri="{9D8B030D-6E8A-4147-A177-3AD203B41FA5}">
                      <a16:colId xmlns="" xmlns:a16="http://schemas.microsoft.com/office/drawing/2014/main" val="20002"/>
                    </a:ext>
                  </a:extLst>
                </a:gridCol>
                <a:gridCol w="918456"/>
                <a:gridCol w="890339">
                  <a:extLst>
                    <a:ext uri="{9D8B030D-6E8A-4147-A177-3AD203B41FA5}">
                      <a16:colId xmlns="" xmlns:a16="http://schemas.microsoft.com/office/drawing/2014/main" val="20003"/>
                    </a:ext>
                  </a:extLst>
                </a:gridCol>
                <a:gridCol w="777876">
                  <a:extLst>
                    <a:ext uri="{9D8B030D-6E8A-4147-A177-3AD203B41FA5}">
                      <a16:colId xmlns="" xmlns:a16="http://schemas.microsoft.com/office/drawing/2014/main" val="20004"/>
                    </a:ext>
                  </a:extLst>
                </a:gridCol>
                <a:gridCol w="593606">
                  <a:extLst>
                    <a:ext uri="{9D8B030D-6E8A-4147-A177-3AD203B41FA5}">
                      <a16:colId xmlns="" xmlns:a16="http://schemas.microsoft.com/office/drawing/2014/main" val="20005"/>
                    </a:ext>
                  </a:extLst>
                </a:gridCol>
              </a:tblGrid>
              <a:tr h="501429">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Показатель реализации мероприятий</a:t>
                      </a:r>
                    </a:p>
                  </a:txBody>
                  <a:tcPr>
                    <a:solidFill>
                      <a:schemeClr val="tx2">
                        <a:lumMod val="20000"/>
                        <a:lumOff val="8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Тип показателя</a:t>
                      </a:r>
                    </a:p>
                  </a:txBody>
                  <a:tcPr marL="39370" marR="39370" marT="64770" marB="64770" anchor="ctr">
                    <a:solidFill>
                      <a:schemeClr val="tx2">
                        <a:lumMod val="20000"/>
                        <a:lumOff val="8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Единица измерения</a:t>
                      </a:r>
                    </a:p>
                  </a:txBody>
                  <a:tcPr marL="39370" marR="39370" marT="64770" marB="64770" anchor="ctr">
                    <a:solidFill>
                      <a:schemeClr val="tx2">
                        <a:lumMod val="20000"/>
                        <a:lumOff val="80000"/>
                      </a:schemeClr>
                    </a:solidFill>
                  </a:tcPr>
                </a:tc>
                <a:tc>
                  <a:txBody>
                    <a:bodyPr/>
                    <a:lstStyle/>
                    <a:p>
                      <a:pPr algn="ctr">
                        <a:lnSpc>
                          <a:spcPct val="115000"/>
                        </a:lnSpc>
                        <a:spcAft>
                          <a:spcPts val="0"/>
                        </a:spcAft>
                      </a:pPr>
                      <a:r>
                        <a:rPr lang="ru-RU" sz="1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2020</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tx2">
                        <a:lumMod val="20000"/>
                        <a:lumOff val="8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2021</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tx2">
                        <a:lumMod val="20000"/>
                        <a:lumOff val="8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2022</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tx2">
                        <a:lumMod val="20000"/>
                        <a:lumOff val="8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2023</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tx2">
                        <a:lumMod val="20000"/>
                        <a:lumOff val="80000"/>
                      </a:schemeClr>
                    </a:solidFill>
                  </a:tcPr>
                </a:tc>
                <a:extLst>
                  <a:ext uri="{0D108BD9-81ED-4DB2-BD59-A6C34878D82A}">
                    <a16:rowId xmlns="" xmlns:a16="http://schemas.microsoft.com/office/drawing/2014/main" val="10000"/>
                  </a:ext>
                </a:extLst>
              </a:tr>
              <a:tr h="579200">
                <a:tc>
                  <a:txBody>
                    <a:bodyPr/>
                    <a:lstStyle/>
                    <a:p>
                      <a:pPr>
                        <a:lnSpc>
                          <a:spcPct val="115000"/>
                        </a:lnSpc>
                        <a:spcAft>
                          <a:spcPts val="0"/>
                        </a:spcAft>
                      </a:pPr>
                      <a:endParaRPr lang="ru-RU"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Увеличение общего количества </a:t>
                      </a:r>
                      <a:r>
                        <a:rPr lang="ru-RU" sz="1400" b="0" baseline="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посещений музеев</a:t>
                      </a:r>
                    </a:p>
                  </a:txBody>
                  <a:tcPr marL="68580" marR="68580" marT="0" marB="0">
                    <a:solidFill>
                      <a:schemeClr val="tx2">
                        <a:lumMod val="20000"/>
                        <a:lumOff val="80000"/>
                      </a:schemeClr>
                    </a:solidFill>
                  </a:tcPr>
                </a:tc>
                <a:tc>
                  <a:txBody>
                    <a:bodyPr/>
                    <a:lstStyle/>
                    <a:p>
                      <a:pPr algn="ctr">
                        <a:lnSpc>
                          <a:spcPct val="115000"/>
                        </a:lnSpc>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Нац. Проект «Культура»</a:t>
                      </a:r>
                    </a:p>
                  </a:txBody>
                  <a:tcPr marL="68580" marR="68580" marT="0" marB="0">
                    <a:solidFill>
                      <a:schemeClr val="tx2">
                        <a:lumMod val="20000"/>
                        <a:lumOff val="80000"/>
                      </a:schemeClr>
                    </a:solidFill>
                  </a:tcPr>
                </a:tc>
                <a:tc>
                  <a:txBody>
                    <a:bodyPr/>
                    <a:lstStyle/>
                    <a:p>
                      <a:pPr algn="ctr">
                        <a:lnSpc>
                          <a:spcPct val="115000"/>
                        </a:lnSpc>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solidFill>
                      <a:schemeClr val="tx2">
                        <a:lumMod val="20000"/>
                        <a:lumOff val="80000"/>
                      </a:schemeClr>
                    </a:solidFill>
                  </a:tcPr>
                </a:tc>
                <a:tc>
                  <a:txBody>
                    <a:bodyPr/>
                    <a:lstStyle/>
                    <a:p>
                      <a:pPr algn="ctr">
                        <a:lnSpc>
                          <a:spcPct val="115000"/>
                        </a:lnSpc>
                        <a:spcAft>
                          <a:spcPts val="0"/>
                        </a:spcAft>
                      </a:pPr>
                      <a:r>
                        <a:rPr lang="ru-RU" sz="1400" b="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104</a:t>
                      </a:r>
                      <a:endParaRPr lang="ru-RU"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algn="ctr">
                        <a:spcAft>
                          <a:spcPts val="0"/>
                        </a:spcAft>
                      </a:pPr>
                      <a:r>
                        <a:rPr lang="ru-RU" sz="1400" b="0" dirty="0" smtClean="0">
                          <a:solidFill>
                            <a:schemeClr val="tx1"/>
                          </a:solidFill>
                          <a:effectLst/>
                          <a:latin typeface="Times New Roman" panose="02020603050405020304" pitchFamily="18" charset="0"/>
                          <a:cs typeface="Times New Roman" panose="02020603050405020304" pitchFamily="18" charset="0"/>
                        </a:rPr>
                        <a:t>106</a:t>
                      </a:r>
                      <a:endParaRPr lang="ru-RU" sz="1400" b="0"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a:lnSpc>
                          <a:spcPct val="115000"/>
                        </a:lnSpc>
                        <a:spcAft>
                          <a:spcPts val="1000"/>
                        </a:spcAft>
                      </a:pPr>
                      <a:r>
                        <a:rPr lang="ru-RU" sz="1400" b="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108</a:t>
                      </a:r>
                      <a:endParaRPr lang="ru-RU"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a:lnSpc>
                          <a:spcPct val="115000"/>
                        </a:lnSpc>
                        <a:spcAft>
                          <a:spcPts val="1000"/>
                        </a:spcAft>
                      </a:pPr>
                      <a:r>
                        <a:rPr lang="ru-RU" sz="1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108</a:t>
                      </a:r>
                    </a:p>
                  </a:txBody>
                  <a:tcPr marL="68580" marR="68580" marT="0" marB="0">
                    <a:solidFill>
                      <a:schemeClr val="tx2">
                        <a:lumMod val="20000"/>
                        <a:lumOff val="80000"/>
                      </a:schemeClr>
                    </a:solidFill>
                  </a:tcPr>
                </a:tc>
                <a:extLst>
                  <a:ext uri="{0D108BD9-81ED-4DB2-BD59-A6C34878D82A}">
                    <a16:rowId xmlns="" xmlns:a16="http://schemas.microsoft.com/office/drawing/2014/main" val="10001"/>
                  </a:ext>
                </a:extLst>
              </a:tr>
              <a:tr h="579200">
                <a:tc>
                  <a:txBody>
                    <a:bodyPr/>
                    <a:lstStyle/>
                    <a:p>
                      <a:pPr>
                        <a:lnSpc>
                          <a:spcPct val="115000"/>
                        </a:lnSpc>
                        <a:spcAft>
                          <a:spcPts val="0"/>
                        </a:spcAft>
                      </a:pPr>
                      <a:endParaRPr lang="ru-RU"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Перевод в электронный вид музейных фондов  </a:t>
                      </a:r>
                    </a:p>
                  </a:txBody>
                  <a:tcPr marL="68580" marR="68580" marT="0" marB="0">
                    <a:solidFill>
                      <a:schemeClr val="tx2">
                        <a:lumMod val="20000"/>
                        <a:lumOff val="80000"/>
                      </a:schemeClr>
                    </a:solidFill>
                  </a:tcPr>
                </a:tc>
                <a:tc>
                  <a:txBody>
                    <a:bodyPr/>
                    <a:lstStyle/>
                    <a:p>
                      <a:pPr algn="ctr">
                        <a:lnSpc>
                          <a:spcPct val="115000"/>
                        </a:lnSpc>
                        <a:spcAft>
                          <a:spcPts val="0"/>
                        </a:spcAft>
                      </a:pPr>
                      <a:r>
                        <a:rPr lang="ru-RU" sz="1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Нац. Проект «Культура»</a:t>
                      </a:r>
                    </a:p>
                  </a:txBody>
                  <a:tcPr marL="68580" marR="68580" marT="0" marB="0">
                    <a:solidFill>
                      <a:schemeClr val="tx2">
                        <a:lumMod val="20000"/>
                        <a:lumOff val="80000"/>
                      </a:schemeClr>
                    </a:solidFill>
                  </a:tcPr>
                </a:tc>
                <a:tc>
                  <a:txBody>
                    <a:bodyPr/>
                    <a:lstStyle/>
                    <a:p>
                      <a:pPr algn="ctr">
                        <a:lnSpc>
                          <a:spcPct val="115000"/>
                        </a:lnSpc>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solidFill>
                      <a:schemeClr val="tx2">
                        <a:lumMod val="20000"/>
                        <a:lumOff val="80000"/>
                      </a:schemeClr>
                    </a:solidFill>
                  </a:tcPr>
                </a:tc>
                <a:tc>
                  <a:txBody>
                    <a:bodyPr/>
                    <a:lstStyle/>
                    <a:p>
                      <a:pPr algn="ctr">
                        <a:lnSpc>
                          <a:spcPct val="115000"/>
                        </a:lnSpc>
                        <a:spcAft>
                          <a:spcPts val="0"/>
                        </a:spcAft>
                      </a:pPr>
                      <a:r>
                        <a:rPr lang="ru-RU" sz="1400" b="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96</a:t>
                      </a:r>
                      <a:endParaRPr lang="ru-RU"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algn="ctr">
                        <a:spcAft>
                          <a:spcPts val="0"/>
                        </a:spcAft>
                      </a:pPr>
                      <a:r>
                        <a:rPr lang="ru-RU" sz="1400" b="0" dirty="0" smtClean="0">
                          <a:solidFill>
                            <a:schemeClr val="tx1"/>
                          </a:solidFill>
                          <a:effectLst/>
                          <a:latin typeface="Times New Roman" panose="02020603050405020304" pitchFamily="18" charset="0"/>
                          <a:cs typeface="Times New Roman" panose="02020603050405020304" pitchFamily="18" charset="0"/>
                        </a:rPr>
                        <a:t>100</a:t>
                      </a:r>
                      <a:endParaRPr lang="ru-RU" sz="1400" b="0"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a:lnSpc>
                          <a:spcPct val="115000"/>
                        </a:lnSpc>
                        <a:spcAft>
                          <a:spcPts val="1000"/>
                        </a:spcAft>
                      </a:pPr>
                      <a:r>
                        <a:rPr lang="ru-RU"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100</a:t>
                      </a:r>
                    </a:p>
                  </a:txBody>
                  <a:tcPr marL="68580" marR="68580" marT="0" marB="0">
                    <a:solidFill>
                      <a:schemeClr val="tx2">
                        <a:lumMod val="20000"/>
                        <a:lumOff val="80000"/>
                      </a:schemeClr>
                    </a:solidFill>
                  </a:tcPr>
                </a:tc>
                <a:tc>
                  <a:txBody>
                    <a:bodyPr/>
                    <a:lstStyle/>
                    <a:p>
                      <a:pPr>
                        <a:lnSpc>
                          <a:spcPct val="115000"/>
                        </a:lnSpc>
                        <a:spcAft>
                          <a:spcPts val="1000"/>
                        </a:spcAft>
                      </a:pPr>
                      <a:r>
                        <a:rPr lang="ru-RU"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100</a:t>
                      </a:r>
                    </a:p>
                  </a:txBody>
                  <a:tcPr marL="68580" marR="68580" marT="0" marB="0">
                    <a:solidFill>
                      <a:schemeClr val="tx2">
                        <a:lumMod val="20000"/>
                        <a:lumOff val="80000"/>
                      </a:schemeClr>
                    </a:solidFill>
                  </a:tcPr>
                </a:tc>
                <a:extLst>
                  <a:ext uri="{0D108BD9-81ED-4DB2-BD59-A6C34878D82A}">
                    <a16:rowId xmlns="" xmlns:a16="http://schemas.microsoft.com/office/drawing/2014/main" val="10002"/>
                  </a:ext>
                </a:extLst>
              </a:tr>
            </a:tbl>
          </a:graphicData>
        </a:graphic>
      </p:graphicFrame>
      <p:pic>
        <p:nvPicPr>
          <p:cNvPr id="4" name="Рисунок 3"/>
          <p:cNvPicPr>
            <a:picLocks noChangeAspect="1"/>
          </p:cNvPicPr>
          <p:nvPr/>
        </p:nvPicPr>
        <p:blipFill>
          <a:blip r:embed="rId2"/>
          <a:stretch>
            <a:fillRect/>
          </a:stretch>
        </p:blipFill>
        <p:spPr>
          <a:xfrm>
            <a:off x="4653343" y="4086715"/>
            <a:ext cx="3612833" cy="2184836"/>
          </a:xfrm>
          <a:prstGeom prst="rect">
            <a:avLst/>
          </a:prstGeom>
        </p:spPr>
      </p:pic>
      <p:pic>
        <p:nvPicPr>
          <p:cNvPr id="5" name="Рисунок 4"/>
          <p:cNvPicPr>
            <a:picLocks noChangeAspect="1"/>
          </p:cNvPicPr>
          <p:nvPr/>
        </p:nvPicPr>
        <p:blipFill>
          <a:blip r:embed="rId3"/>
          <a:stretch>
            <a:fillRect/>
          </a:stretch>
        </p:blipFill>
        <p:spPr>
          <a:xfrm>
            <a:off x="9531708" y="271272"/>
            <a:ext cx="2000250" cy="1409700"/>
          </a:xfrm>
          <a:prstGeom prst="rect">
            <a:avLst/>
          </a:prstGeom>
        </p:spPr>
      </p:pic>
    </p:spTree>
    <p:extLst>
      <p:ext uri="{BB962C8B-B14F-4D97-AF65-F5344CB8AC3E}">
        <p14:creationId xmlns:p14="http://schemas.microsoft.com/office/powerpoint/2010/main" val="21144443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8368" y="146304"/>
            <a:ext cx="8615634" cy="1784096"/>
          </a:xfrm>
        </p:spPr>
        <p:txBody>
          <a:bodyPr>
            <a:normAutofit/>
          </a:bodyPr>
          <a:lstStyle/>
          <a:p>
            <a:r>
              <a:rPr lang="ru-RU" sz="2400" dirty="0">
                <a:solidFill>
                  <a:schemeClr val="tx1"/>
                </a:solidFill>
                <a:latin typeface="Times New Roman" panose="02020603050405020304" pitchFamily="18" charset="0"/>
                <a:cs typeface="Times New Roman" panose="02020603050405020304" pitchFamily="18" charset="0"/>
              </a:rPr>
              <a:t>Показатель подпрограммы «Развитие библиотечного дела»</a:t>
            </a:r>
            <a:br>
              <a:rPr lang="ru-RU" sz="2400" dirty="0">
                <a:solidFill>
                  <a:schemeClr val="tx1"/>
                </a:solidFill>
                <a:latin typeface="Times New Roman" panose="02020603050405020304" pitchFamily="18" charset="0"/>
                <a:cs typeface="Times New Roman" panose="02020603050405020304" pitchFamily="18" charset="0"/>
              </a:rPr>
            </a:br>
            <a:endParaRPr lang="ru-RU" sz="2400" dirty="0">
              <a:solidFill>
                <a:schemeClr val="tx1"/>
              </a:solidFill>
              <a:latin typeface="Times New Roman" panose="02020603050405020304" pitchFamily="18" charset="0"/>
              <a:cs typeface="Times New Roman" panose="02020603050405020304" pitchFamily="18" charset="0"/>
            </a:endParaRPr>
          </a:p>
        </p:txBody>
      </p:sp>
      <p:graphicFrame>
        <p:nvGraphicFramePr>
          <p:cNvPr id="5" name="Объект 4"/>
          <p:cNvGraphicFramePr>
            <a:graphicFrameLocks noGrp="1"/>
          </p:cNvGraphicFramePr>
          <p:nvPr>
            <p:ph idx="1"/>
            <p:extLst>
              <p:ext uri="{D42A27DB-BD31-4B8C-83A1-F6EECF244321}">
                <p14:modId xmlns:p14="http://schemas.microsoft.com/office/powerpoint/2010/main" val="1923113486"/>
              </p:ext>
            </p:extLst>
          </p:nvPr>
        </p:nvGraphicFramePr>
        <p:xfrm>
          <a:off x="391885" y="731521"/>
          <a:ext cx="11690386" cy="3319272"/>
        </p:xfrm>
        <a:graphic>
          <a:graphicData uri="http://schemas.openxmlformats.org/drawingml/2006/table">
            <a:tbl>
              <a:tblPr firstRow="1" bandRow="1">
                <a:tableStyleId>{5C22544A-7EE6-4342-B048-85BDC9FD1C3A}</a:tableStyleId>
              </a:tblPr>
              <a:tblGrid>
                <a:gridCol w="5885559">
                  <a:extLst>
                    <a:ext uri="{9D8B030D-6E8A-4147-A177-3AD203B41FA5}">
                      <a16:colId xmlns="" xmlns:a16="http://schemas.microsoft.com/office/drawing/2014/main" val="20000"/>
                    </a:ext>
                  </a:extLst>
                </a:gridCol>
                <a:gridCol w="1438483">
                  <a:extLst>
                    <a:ext uri="{9D8B030D-6E8A-4147-A177-3AD203B41FA5}">
                      <a16:colId xmlns="" xmlns:a16="http://schemas.microsoft.com/office/drawing/2014/main" val="20001"/>
                    </a:ext>
                  </a:extLst>
                </a:gridCol>
                <a:gridCol w="752148">
                  <a:extLst>
                    <a:ext uri="{9D8B030D-6E8A-4147-A177-3AD203B41FA5}">
                      <a16:colId xmlns="" xmlns:a16="http://schemas.microsoft.com/office/drawing/2014/main" val="20002"/>
                    </a:ext>
                  </a:extLst>
                </a:gridCol>
                <a:gridCol w="752148"/>
                <a:gridCol w="930783">
                  <a:extLst>
                    <a:ext uri="{9D8B030D-6E8A-4147-A177-3AD203B41FA5}">
                      <a16:colId xmlns="" xmlns:a16="http://schemas.microsoft.com/office/drawing/2014/main" val="20003"/>
                    </a:ext>
                  </a:extLst>
                </a:gridCol>
                <a:gridCol w="959898">
                  <a:extLst>
                    <a:ext uri="{9D8B030D-6E8A-4147-A177-3AD203B41FA5}">
                      <a16:colId xmlns="" xmlns:a16="http://schemas.microsoft.com/office/drawing/2014/main" val="20004"/>
                    </a:ext>
                  </a:extLst>
                </a:gridCol>
                <a:gridCol w="971367">
                  <a:extLst>
                    <a:ext uri="{9D8B030D-6E8A-4147-A177-3AD203B41FA5}">
                      <a16:colId xmlns="" xmlns:a16="http://schemas.microsoft.com/office/drawing/2014/main" val="20005"/>
                    </a:ext>
                  </a:extLst>
                </a:gridCol>
              </a:tblGrid>
              <a:tr h="845740">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Показатель реализации мероприятий</a:t>
                      </a:r>
                    </a:p>
                  </a:txBody>
                  <a:tcPr>
                    <a:solidFill>
                      <a:schemeClr val="accent4">
                        <a:lumMod val="20000"/>
                        <a:lumOff val="8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Тип показателя</a:t>
                      </a:r>
                    </a:p>
                  </a:txBody>
                  <a:tcPr marL="39370" marR="39370" marT="64770" marB="64770" anchor="ctr">
                    <a:solidFill>
                      <a:schemeClr val="accent4">
                        <a:lumMod val="20000"/>
                        <a:lumOff val="8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Единица измерения</a:t>
                      </a:r>
                    </a:p>
                  </a:txBody>
                  <a:tcPr marL="39370" marR="39370" marT="64770" marB="64770" anchor="ctr">
                    <a:solidFill>
                      <a:schemeClr val="accent4">
                        <a:lumMod val="20000"/>
                        <a:lumOff val="80000"/>
                      </a:schemeClr>
                    </a:solidFill>
                  </a:tcPr>
                </a:tc>
                <a:tc>
                  <a:txBody>
                    <a:bodyPr/>
                    <a:lstStyle/>
                    <a:p>
                      <a:pPr algn="ctr">
                        <a:lnSpc>
                          <a:spcPct val="115000"/>
                        </a:lnSpc>
                        <a:spcAft>
                          <a:spcPts val="0"/>
                        </a:spcAft>
                      </a:pPr>
                      <a:r>
                        <a:rPr lang="ru-RU" sz="1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2020</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accent4">
                        <a:lumMod val="20000"/>
                        <a:lumOff val="8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2021</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2022</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2023</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extLst>
                  <a:ext uri="{0D108BD9-81ED-4DB2-BD59-A6C34878D82A}">
                    <a16:rowId xmlns="" xmlns:a16="http://schemas.microsoft.com/office/drawing/2014/main" val="10000"/>
                  </a:ext>
                </a:extLst>
              </a:tr>
              <a:tr h="470956">
                <a:tc>
                  <a:txBody>
                    <a:bodyPr/>
                    <a:lstStyle/>
                    <a:p>
                      <a:pP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Макропоказатель подпрограммы. Обеспечение роста числа пользователей муниципальных библиотек Московской области</a:t>
                      </a:r>
                    </a:p>
                  </a:txBody>
                  <a:tcPr marL="68580" marR="68580" marT="0" marB="0">
                    <a:solidFill>
                      <a:schemeClr val="accent4">
                        <a:lumMod val="20000"/>
                        <a:lumOff val="8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МП</a:t>
                      </a:r>
                    </a:p>
                  </a:txBody>
                  <a:tcPr marL="68580" marR="68580" marT="0" marB="0">
                    <a:solidFill>
                      <a:schemeClr val="accent4">
                        <a:lumMod val="20000"/>
                        <a:lumOff val="8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Чел.</a:t>
                      </a:r>
                    </a:p>
                  </a:txBody>
                  <a:tcPr marL="68580" marR="68580" marT="0" marB="0">
                    <a:solidFill>
                      <a:schemeClr val="accent4">
                        <a:lumMod val="20000"/>
                        <a:lumOff val="8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90 300</a:t>
                      </a:r>
                    </a:p>
                  </a:txBody>
                  <a:tcPr marL="68580" marR="68580" marT="0" marB="0">
                    <a:solidFill>
                      <a:schemeClr val="accent4">
                        <a:lumMod val="20000"/>
                        <a:lumOff val="80000"/>
                      </a:schemeClr>
                    </a:solidFill>
                  </a:tcPr>
                </a:tc>
                <a:tc>
                  <a:txBody>
                    <a:bodyPr/>
                    <a:lstStyle/>
                    <a:p>
                      <a:pPr algn="ctr">
                        <a:lnSpc>
                          <a:spcPct val="115000"/>
                        </a:lnSpc>
                        <a:spcAft>
                          <a:spcPts val="0"/>
                        </a:spcAft>
                      </a:pPr>
                      <a:r>
                        <a:rPr lang="ru-RU" sz="14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92 450</a:t>
                      </a:r>
                      <a:endPar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15000"/>
                        </a:lnSpc>
                        <a:spcAft>
                          <a:spcPts val="0"/>
                        </a:spcAft>
                      </a:pPr>
                      <a:r>
                        <a:rPr lang="ru-RU" sz="14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94 600</a:t>
                      </a:r>
                      <a:endPar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15000"/>
                        </a:lnSpc>
                        <a:spcAft>
                          <a:spcPts val="0"/>
                        </a:spcAft>
                      </a:pPr>
                      <a:r>
                        <a:rPr lang="ru-RU"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94 600</a:t>
                      </a:r>
                    </a:p>
                  </a:txBody>
                  <a:tcPr marL="68580" marR="68580" marT="0" marB="0">
                    <a:solidFill>
                      <a:schemeClr val="accent4">
                        <a:lumMod val="20000"/>
                        <a:lumOff val="80000"/>
                      </a:schemeClr>
                    </a:solidFill>
                  </a:tcPr>
                </a:tc>
                <a:extLst>
                  <a:ext uri="{0D108BD9-81ED-4DB2-BD59-A6C34878D82A}">
                    <a16:rowId xmlns="" xmlns:a16="http://schemas.microsoft.com/office/drawing/2014/main" val="10001"/>
                  </a:ext>
                </a:extLst>
              </a:tr>
              <a:tr h="470956">
                <a:tc>
                  <a:txBody>
                    <a:bodyPr/>
                    <a:lstStyle/>
                    <a:p>
                      <a:pP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Увеличение количества библиотек, внедривших стандарты деятельности библиотеки нового формата</a:t>
                      </a:r>
                    </a:p>
                  </a:txBody>
                  <a:tcPr marL="68580" marR="68580" marT="0" marB="0">
                    <a:solidFill>
                      <a:schemeClr val="accent4">
                        <a:lumMod val="20000"/>
                        <a:lumOff val="8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Обращение Губернатора МО</a:t>
                      </a:r>
                    </a:p>
                  </a:txBody>
                  <a:tcPr marL="68580" marR="68580" marT="0" marB="0">
                    <a:solidFill>
                      <a:schemeClr val="accent4">
                        <a:lumMod val="20000"/>
                        <a:lumOff val="8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Ед.</a:t>
                      </a:r>
                    </a:p>
                  </a:txBody>
                  <a:tcPr marL="68580" marR="68580" marT="0" marB="0">
                    <a:solidFill>
                      <a:schemeClr val="accent4">
                        <a:lumMod val="20000"/>
                        <a:lumOff val="8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a:t>
                      </a:r>
                    </a:p>
                  </a:txBody>
                  <a:tcPr marL="68580" marR="68580" marT="0" marB="0">
                    <a:solidFill>
                      <a:schemeClr val="accent4">
                        <a:lumMod val="20000"/>
                        <a:lumOff val="8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p>
                  </a:txBody>
                  <a:tcPr marL="68580" marR="68580" marT="0" marB="0">
                    <a:solidFill>
                      <a:schemeClr val="accent4">
                        <a:lumMod val="20000"/>
                        <a:lumOff val="8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p>
                  </a:txBody>
                  <a:tcPr marL="68580" marR="68580" marT="0" marB="0">
                    <a:solidFill>
                      <a:schemeClr val="accent4">
                        <a:lumMod val="20000"/>
                        <a:lumOff val="80000"/>
                      </a:schemeClr>
                    </a:solidFill>
                  </a:tcPr>
                </a:tc>
                <a:tc>
                  <a:txBody>
                    <a:bodyPr/>
                    <a:lstStyle/>
                    <a:p>
                      <a:pPr algn="ctr">
                        <a:lnSpc>
                          <a:spcPct val="115000"/>
                        </a:lnSpc>
                        <a:spcAft>
                          <a:spcPts val="0"/>
                        </a:spcAft>
                      </a:pPr>
                      <a:r>
                        <a:rPr lang="ru-RU"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p>
                  </a:txBody>
                  <a:tcPr marL="68580" marR="68580" marT="0" marB="0">
                    <a:solidFill>
                      <a:schemeClr val="accent4">
                        <a:lumMod val="20000"/>
                        <a:lumOff val="80000"/>
                      </a:schemeClr>
                    </a:solidFill>
                  </a:tcPr>
                </a:tc>
                <a:extLst>
                  <a:ext uri="{0D108BD9-81ED-4DB2-BD59-A6C34878D82A}">
                    <a16:rowId xmlns="" xmlns:a16="http://schemas.microsoft.com/office/drawing/2014/main" val="10002"/>
                  </a:ext>
                </a:extLst>
              </a:tr>
              <a:tr h="470956">
                <a:tc>
                  <a:txBody>
                    <a:bodyPr/>
                    <a:lstStyle/>
                    <a:p>
                      <a:pP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Доля муниципальных библиотек, соответствующих требованиям к условиям деятельности библиотек Московской области (стандарту)</a:t>
                      </a:r>
                    </a:p>
                  </a:txBody>
                  <a:tcPr marL="68580" marR="68580" marT="0" marB="0">
                    <a:solidFill>
                      <a:schemeClr val="accent4">
                        <a:lumMod val="20000"/>
                        <a:lumOff val="80000"/>
                      </a:schemeClr>
                    </a:solidFill>
                  </a:tcPr>
                </a:tc>
                <a:tc>
                  <a:txBody>
                    <a:bodyPr/>
                    <a:lstStyle/>
                    <a:p>
                      <a:pPr algn="ctr">
                        <a:lnSpc>
                          <a:spcPct val="115000"/>
                        </a:lnSpc>
                        <a:spcAft>
                          <a:spcPts val="0"/>
                        </a:spcAft>
                      </a:pPr>
                      <a:r>
                        <a:rPr lang="ru-RU"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МП</a:t>
                      </a:r>
                    </a:p>
                  </a:txBody>
                  <a:tcPr marL="68580" marR="68580" marT="0" marB="0">
                    <a:solidFill>
                      <a:schemeClr val="accent4">
                        <a:lumMod val="20000"/>
                        <a:lumOff val="8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solidFill>
                      <a:schemeClr val="accent4">
                        <a:lumMod val="20000"/>
                        <a:lumOff val="8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a:t>
                      </a:r>
                    </a:p>
                  </a:txBody>
                  <a:tcPr marL="68580" marR="68580" marT="0" marB="0">
                    <a:solidFill>
                      <a:schemeClr val="accent4">
                        <a:lumMod val="20000"/>
                        <a:lumOff val="8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a:t>
                      </a:r>
                    </a:p>
                  </a:txBody>
                  <a:tcPr marL="68580" marR="68580" marT="0" marB="0">
                    <a:solidFill>
                      <a:schemeClr val="accent4">
                        <a:lumMod val="20000"/>
                        <a:lumOff val="8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a:t>
                      </a:r>
                    </a:p>
                  </a:txBody>
                  <a:tcPr marL="68580" marR="68580" marT="0" marB="0">
                    <a:solidFill>
                      <a:schemeClr val="accent4">
                        <a:lumMod val="20000"/>
                        <a:lumOff val="8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a:t>
                      </a:r>
                    </a:p>
                  </a:txBody>
                  <a:tcPr marL="68580" marR="68580" marT="0" marB="0">
                    <a:solidFill>
                      <a:schemeClr val="accent4">
                        <a:lumMod val="20000"/>
                        <a:lumOff val="80000"/>
                      </a:schemeClr>
                    </a:solidFill>
                  </a:tcPr>
                </a:tc>
                <a:extLst>
                  <a:ext uri="{0D108BD9-81ED-4DB2-BD59-A6C34878D82A}">
                    <a16:rowId xmlns="" xmlns:a16="http://schemas.microsoft.com/office/drawing/2014/main" val="10003"/>
                  </a:ext>
                </a:extLst>
              </a:tr>
              <a:tr h="716241">
                <a:tc>
                  <a:txBody>
                    <a:bodyPr/>
                    <a:lstStyle/>
                    <a:p>
                      <a:pP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Увеличение посещаемости общедоступных (публичных) библиотек, а также культурно-массовых мероприятий, проводимых в библиотеках Московской области к уровню 2017 года</a:t>
                      </a:r>
                    </a:p>
                  </a:txBody>
                  <a:tcPr marL="68580" marR="68580" marT="0" marB="0">
                    <a:solidFill>
                      <a:schemeClr val="accent4">
                        <a:lumMod val="20000"/>
                        <a:lumOff val="80000"/>
                      </a:schemeClr>
                    </a:solidFill>
                  </a:tcPr>
                </a:tc>
                <a:tc>
                  <a:txBody>
                    <a:bodyPr/>
                    <a:lstStyle/>
                    <a:p>
                      <a:pPr algn="ctr">
                        <a:lnSpc>
                          <a:spcPct val="115000"/>
                        </a:lnSpc>
                        <a:spcAft>
                          <a:spcPts val="0"/>
                        </a:spcAft>
                      </a:pPr>
                      <a:r>
                        <a:rPr lang="ru-RU"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Нац. Проект «Культура»</a:t>
                      </a:r>
                    </a:p>
                  </a:txBody>
                  <a:tcPr marL="68580" marR="68580" marT="0" marB="0">
                    <a:solidFill>
                      <a:schemeClr val="accent4">
                        <a:lumMod val="20000"/>
                        <a:lumOff val="8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solidFill>
                      <a:schemeClr val="accent4">
                        <a:lumMod val="20000"/>
                        <a:lumOff val="8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105</a:t>
                      </a:r>
                    </a:p>
                  </a:txBody>
                  <a:tcPr marL="68580" marR="68580" marT="0" marB="0">
                    <a:solidFill>
                      <a:schemeClr val="accent4">
                        <a:lumMod val="20000"/>
                        <a:lumOff val="80000"/>
                      </a:schemeClr>
                    </a:solidFill>
                  </a:tcPr>
                </a:tc>
                <a:tc>
                  <a:txBody>
                    <a:bodyPr/>
                    <a:lstStyle/>
                    <a:p>
                      <a:pPr algn="ctr">
                        <a:lnSpc>
                          <a:spcPct val="115000"/>
                        </a:lnSpc>
                        <a:spcAft>
                          <a:spcPts val="0"/>
                        </a:spcAft>
                      </a:pPr>
                      <a:r>
                        <a:rPr lang="ru-RU" sz="14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107,5</a:t>
                      </a:r>
                      <a:endPar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15000"/>
                        </a:lnSpc>
                        <a:spcAft>
                          <a:spcPts val="0"/>
                        </a:spcAft>
                      </a:pPr>
                      <a:r>
                        <a:rPr lang="ru-RU" sz="14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110</a:t>
                      </a:r>
                      <a:endPar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110</a:t>
                      </a:r>
                    </a:p>
                  </a:txBody>
                  <a:tcPr marL="68580" marR="68580" marT="0" marB="0">
                    <a:solidFill>
                      <a:schemeClr val="accent4">
                        <a:lumMod val="20000"/>
                        <a:lumOff val="80000"/>
                      </a:schemeClr>
                    </a:solidFill>
                  </a:tcPr>
                </a:tc>
                <a:extLst>
                  <a:ext uri="{0D108BD9-81ED-4DB2-BD59-A6C34878D82A}">
                    <a16:rowId xmlns="" xmlns:a16="http://schemas.microsoft.com/office/drawing/2014/main" val="10004"/>
                  </a:ext>
                </a:extLst>
              </a:tr>
            </a:tbl>
          </a:graphicData>
        </a:graphic>
      </p:graphicFrame>
      <p:pic>
        <p:nvPicPr>
          <p:cNvPr id="4" name="Рисунок 3"/>
          <p:cNvPicPr>
            <a:picLocks noChangeAspect="1"/>
          </p:cNvPicPr>
          <p:nvPr/>
        </p:nvPicPr>
        <p:blipFill>
          <a:blip r:embed="rId2"/>
          <a:stretch>
            <a:fillRect/>
          </a:stretch>
        </p:blipFill>
        <p:spPr>
          <a:xfrm>
            <a:off x="4440238" y="3903466"/>
            <a:ext cx="3764978" cy="2823734"/>
          </a:xfrm>
          <a:prstGeom prst="rect">
            <a:avLst/>
          </a:prstGeom>
        </p:spPr>
      </p:pic>
    </p:spTree>
    <p:extLst>
      <p:ext uri="{BB962C8B-B14F-4D97-AF65-F5344CB8AC3E}">
        <p14:creationId xmlns:p14="http://schemas.microsoft.com/office/powerpoint/2010/main" val="25134347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182880"/>
            <a:ext cx="9563946" cy="1747520"/>
          </a:xfrm>
        </p:spPr>
        <p:txBody>
          <a:bodyPr>
            <a:noAutofit/>
          </a:bodyPr>
          <a:lstStyle/>
          <a:p>
            <a:r>
              <a:rPr lang="ru-RU" sz="2400" dirty="0">
                <a:solidFill>
                  <a:schemeClr val="tx1"/>
                </a:solidFill>
                <a:latin typeface="Times New Roman" panose="02020603050405020304" pitchFamily="18" charset="0"/>
                <a:cs typeface="Times New Roman" panose="02020603050405020304" pitchFamily="18" charset="0"/>
              </a:rPr>
              <a:t>Показатель подпрограммы «Развитие профессионального искусства, гастрольно-концертной деятельности и кинематографии» </a:t>
            </a:r>
            <a:br>
              <a:rPr lang="ru-RU" sz="2400" dirty="0">
                <a:solidFill>
                  <a:schemeClr val="tx1"/>
                </a:solidFill>
                <a:latin typeface="Times New Roman" panose="02020603050405020304" pitchFamily="18" charset="0"/>
                <a:cs typeface="Times New Roman" panose="02020603050405020304" pitchFamily="18" charset="0"/>
              </a:rPr>
            </a:br>
            <a:endParaRPr lang="ru-RU" sz="2400" dirty="0">
              <a:solidFill>
                <a:schemeClr val="tx1"/>
              </a:solidFill>
              <a:latin typeface="Times New Roman" panose="02020603050405020304" pitchFamily="18" charset="0"/>
              <a:cs typeface="Times New Roman" panose="02020603050405020304" pitchFamily="18" charset="0"/>
            </a:endParaRPr>
          </a:p>
        </p:txBody>
      </p:sp>
      <p:graphicFrame>
        <p:nvGraphicFramePr>
          <p:cNvPr id="4" name="Объект 3"/>
          <p:cNvGraphicFramePr>
            <a:graphicFrameLocks noGrp="1"/>
          </p:cNvGraphicFramePr>
          <p:nvPr>
            <p:ph idx="1"/>
            <p:extLst>
              <p:ext uri="{D42A27DB-BD31-4B8C-83A1-F6EECF244321}">
                <p14:modId xmlns:p14="http://schemas.microsoft.com/office/powerpoint/2010/main" val="4201881148"/>
              </p:ext>
            </p:extLst>
          </p:nvPr>
        </p:nvGraphicFramePr>
        <p:xfrm>
          <a:off x="677336" y="1219199"/>
          <a:ext cx="10649033" cy="3527803"/>
        </p:xfrm>
        <a:graphic>
          <a:graphicData uri="http://schemas.openxmlformats.org/drawingml/2006/table">
            <a:tbl>
              <a:tblPr firstRow="1" bandRow="1">
                <a:tableStyleId>{5C22544A-7EE6-4342-B048-85BDC9FD1C3A}</a:tableStyleId>
              </a:tblPr>
              <a:tblGrid>
                <a:gridCol w="3048928">
                  <a:extLst>
                    <a:ext uri="{9D8B030D-6E8A-4147-A177-3AD203B41FA5}">
                      <a16:colId xmlns="" xmlns:a16="http://schemas.microsoft.com/office/drawing/2014/main" val="20000"/>
                    </a:ext>
                  </a:extLst>
                </a:gridCol>
                <a:gridCol w="1404180">
                  <a:extLst>
                    <a:ext uri="{9D8B030D-6E8A-4147-A177-3AD203B41FA5}">
                      <a16:colId xmlns="" xmlns:a16="http://schemas.microsoft.com/office/drawing/2014/main" val="20001"/>
                    </a:ext>
                  </a:extLst>
                </a:gridCol>
                <a:gridCol w="1543724">
                  <a:extLst>
                    <a:ext uri="{9D8B030D-6E8A-4147-A177-3AD203B41FA5}">
                      <a16:colId xmlns="" xmlns:a16="http://schemas.microsoft.com/office/drawing/2014/main" val="20002"/>
                    </a:ext>
                  </a:extLst>
                </a:gridCol>
                <a:gridCol w="1543724"/>
                <a:gridCol w="1159974">
                  <a:extLst>
                    <a:ext uri="{9D8B030D-6E8A-4147-A177-3AD203B41FA5}">
                      <a16:colId xmlns="" xmlns:a16="http://schemas.microsoft.com/office/drawing/2014/main" val="20003"/>
                    </a:ext>
                  </a:extLst>
                </a:gridCol>
                <a:gridCol w="959376">
                  <a:extLst>
                    <a:ext uri="{9D8B030D-6E8A-4147-A177-3AD203B41FA5}">
                      <a16:colId xmlns="" xmlns:a16="http://schemas.microsoft.com/office/drawing/2014/main" val="20004"/>
                    </a:ext>
                  </a:extLst>
                </a:gridCol>
                <a:gridCol w="989127">
                  <a:extLst>
                    <a:ext uri="{9D8B030D-6E8A-4147-A177-3AD203B41FA5}">
                      <a16:colId xmlns="" xmlns:a16="http://schemas.microsoft.com/office/drawing/2014/main" val="20005"/>
                    </a:ext>
                  </a:extLst>
                </a:gridCol>
              </a:tblGrid>
              <a:tr h="595327">
                <a:tc>
                  <a:txBody>
                    <a:bodyPr/>
                    <a:lstStyle/>
                    <a:p>
                      <a:pPr algn="ctr"/>
                      <a:r>
                        <a:rPr lang="ru-RU" sz="1400" dirty="0">
                          <a:latin typeface="Times New Roman" panose="02020603050405020304" pitchFamily="18" charset="0"/>
                          <a:cs typeface="Times New Roman" panose="02020603050405020304" pitchFamily="18" charset="0"/>
                        </a:rPr>
                        <a:t>Показатель реализации мероприятий</a:t>
                      </a:r>
                    </a:p>
                  </a:txBody>
                  <a:tcPr marL="74751" marR="74751">
                    <a:solidFill>
                      <a:schemeClr val="tx2">
                        <a:lumMod val="60000"/>
                        <a:lumOff val="40000"/>
                      </a:schemeClr>
                    </a:solidFill>
                  </a:tcPr>
                </a:tc>
                <a:tc>
                  <a:txBody>
                    <a:bodyPr/>
                    <a:lstStyle/>
                    <a:p>
                      <a:pPr algn="ctr">
                        <a:lnSpc>
                          <a:spcPct val="115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Тип показателя</a:t>
                      </a:r>
                    </a:p>
                  </a:txBody>
                  <a:tcPr marL="32183" marR="32183" marT="64770" marB="64770" anchor="ctr">
                    <a:solidFill>
                      <a:schemeClr val="tx2">
                        <a:lumMod val="60000"/>
                        <a:lumOff val="40000"/>
                      </a:schemeClr>
                    </a:solidFill>
                  </a:tcPr>
                </a:tc>
                <a:tc>
                  <a:txBody>
                    <a:bodyPr/>
                    <a:lstStyle/>
                    <a:p>
                      <a:pPr algn="ctr">
                        <a:lnSpc>
                          <a:spcPct val="115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Единица измерения</a:t>
                      </a:r>
                    </a:p>
                  </a:txBody>
                  <a:tcPr marL="32183" marR="32183" marT="64770" marB="64770" anchor="ctr">
                    <a:solidFill>
                      <a:schemeClr val="tx2">
                        <a:lumMod val="60000"/>
                        <a:lumOff val="40000"/>
                      </a:schemeClr>
                    </a:solidFill>
                  </a:tcPr>
                </a:tc>
                <a:tc>
                  <a:txBody>
                    <a:bodyPr/>
                    <a:lstStyle/>
                    <a:p>
                      <a:pPr algn="ctr">
                        <a:lnSpc>
                          <a:spcPct val="115000"/>
                        </a:lnSpc>
                        <a:spcAft>
                          <a:spcPts val="0"/>
                        </a:spcAft>
                      </a:pP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2020</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183" marR="32183" marT="64770" marB="64770" anchor="ctr">
                    <a:solidFill>
                      <a:schemeClr val="tx2">
                        <a:lumMod val="60000"/>
                        <a:lumOff val="40000"/>
                      </a:schemeClr>
                    </a:solidFill>
                  </a:tcPr>
                </a:tc>
                <a:tc>
                  <a:txBody>
                    <a:bodyPr/>
                    <a:lstStyle/>
                    <a:p>
                      <a:pPr algn="ctr"/>
                      <a:r>
                        <a:rPr lang="ru-RU" sz="1400" dirty="0" smtClean="0">
                          <a:latin typeface="Times New Roman" panose="02020603050405020304" pitchFamily="18" charset="0"/>
                          <a:cs typeface="Times New Roman" panose="02020603050405020304" pitchFamily="18" charset="0"/>
                        </a:rPr>
                        <a:t>2021</a:t>
                      </a:r>
                      <a:endParaRPr lang="ru-RU" sz="1400" dirty="0">
                        <a:latin typeface="Times New Roman" panose="02020603050405020304" pitchFamily="18" charset="0"/>
                        <a:cs typeface="Times New Roman" panose="02020603050405020304" pitchFamily="18" charset="0"/>
                      </a:endParaRPr>
                    </a:p>
                  </a:txBody>
                  <a:tcPr marL="74751" marR="74751">
                    <a:solidFill>
                      <a:schemeClr val="tx2">
                        <a:lumMod val="60000"/>
                        <a:lumOff val="40000"/>
                      </a:schemeClr>
                    </a:solidFill>
                  </a:tcPr>
                </a:tc>
                <a:tc>
                  <a:txBody>
                    <a:bodyPr/>
                    <a:lstStyle/>
                    <a:p>
                      <a:pPr algn="ctr"/>
                      <a:r>
                        <a:rPr lang="ru-RU" sz="1400" dirty="0" smtClean="0">
                          <a:latin typeface="Times New Roman" panose="02020603050405020304" pitchFamily="18" charset="0"/>
                          <a:cs typeface="Times New Roman" panose="02020603050405020304" pitchFamily="18" charset="0"/>
                        </a:rPr>
                        <a:t>2022</a:t>
                      </a:r>
                      <a:endParaRPr lang="ru-RU" sz="1400" dirty="0">
                        <a:latin typeface="Times New Roman" panose="02020603050405020304" pitchFamily="18" charset="0"/>
                        <a:cs typeface="Times New Roman" panose="02020603050405020304" pitchFamily="18" charset="0"/>
                      </a:endParaRPr>
                    </a:p>
                  </a:txBody>
                  <a:tcPr marL="74751" marR="74751">
                    <a:solidFill>
                      <a:schemeClr val="tx2">
                        <a:lumMod val="60000"/>
                        <a:lumOff val="40000"/>
                      </a:schemeClr>
                    </a:solidFill>
                  </a:tcPr>
                </a:tc>
                <a:tc>
                  <a:txBody>
                    <a:bodyPr/>
                    <a:lstStyle/>
                    <a:p>
                      <a:pPr algn="ctr"/>
                      <a:r>
                        <a:rPr lang="ru-RU" sz="1400" dirty="0" smtClean="0">
                          <a:latin typeface="Times New Roman" panose="02020603050405020304" pitchFamily="18" charset="0"/>
                          <a:cs typeface="Times New Roman" panose="02020603050405020304" pitchFamily="18" charset="0"/>
                        </a:rPr>
                        <a:t>2023</a:t>
                      </a:r>
                      <a:endParaRPr lang="ru-RU" sz="1400" dirty="0">
                        <a:latin typeface="Times New Roman" panose="02020603050405020304" pitchFamily="18" charset="0"/>
                        <a:cs typeface="Times New Roman" panose="02020603050405020304" pitchFamily="18" charset="0"/>
                      </a:endParaRPr>
                    </a:p>
                  </a:txBody>
                  <a:tcPr marL="74751" marR="74751">
                    <a:solidFill>
                      <a:schemeClr val="tx2">
                        <a:lumMod val="60000"/>
                        <a:lumOff val="40000"/>
                      </a:schemeClr>
                    </a:solidFill>
                  </a:tcPr>
                </a:tc>
                <a:extLst>
                  <a:ext uri="{0D108BD9-81ED-4DB2-BD59-A6C34878D82A}">
                    <a16:rowId xmlns="" xmlns:a16="http://schemas.microsoft.com/office/drawing/2014/main" val="10000"/>
                  </a:ext>
                </a:extLst>
              </a:tr>
              <a:tr h="953315">
                <a:tc>
                  <a:txBody>
                    <a:bodyPr/>
                    <a:lstStyle/>
                    <a:p>
                      <a:pP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Количество стипендий выдающимся деятелям культуры и искусства Московской области</a:t>
                      </a:r>
                    </a:p>
                  </a:txBody>
                  <a:tcPr marL="56062" marR="56062" marT="0" marB="0">
                    <a:solidFill>
                      <a:schemeClr val="tx2">
                        <a:lumMod val="60000"/>
                        <a:lumOff val="40000"/>
                      </a:schemeClr>
                    </a:solidFill>
                  </a:tcPr>
                </a:tc>
                <a:tc>
                  <a:txBody>
                    <a:bodyPr/>
                    <a:lstStyle/>
                    <a:p>
                      <a:pPr algn="ct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Указ Президента Российской Федерации</a:t>
                      </a:r>
                    </a:p>
                  </a:txBody>
                  <a:tcPr marL="56062" marR="56062" marT="0" marB="0">
                    <a:solidFill>
                      <a:schemeClr val="tx2">
                        <a:lumMod val="60000"/>
                        <a:lumOff val="40000"/>
                      </a:schemeClr>
                    </a:solidFill>
                  </a:tcPr>
                </a:tc>
                <a:tc>
                  <a:txBody>
                    <a:bodyPr/>
                    <a:lstStyle/>
                    <a:p>
                      <a:pPr algn="ct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Ед.</a:t>
                      </a:r>
                    </a:p>
                  </a:txBody>
                  <a:tcPr marL="56062" marR="56062" marT="0" marB="0">
                    <a:solidFill>
                      <a:schemeClr val="tx2">
                        <a:lumMod val="60000"/>
                        <a:lumOff val="40000"/>
                      </a:schemeClr>
                    </a:solidFill>
                  </a:tcPr>
                </a:tc>
                <a:tc>
                  <a:txBody>
                    <a:bodyPr/>
                    <a:lstStyle/>
                    <a:p>
                      <a:pPr algn="ctr">
                        <a:lnSpc>
                          <a:spcPct val="115000"/>
                        </a:lnSpc>
                        <a:spcAft>
                          <a:spcPts val="0"/>
                        </a:spcAft>
                      </a:pPr>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062" marR="56062" marT="0" marB="0">
                    <a:solidFill>
                      <a:schemeClr val="tx2">
                        <a:lumMod val="60000"/>
                        <a:lumOff val="40000"/>
                      </a:schemeClr>
                    </a:solidFill>
                  </a:tcPr>
                </a:tc>
                <a:tc>
                  <a:txBody>
                    <a:bodyPr/>
                    <a:lstStyle/>
                    <a:p>
                      <a:pPr algn="ct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0</a:t>
                      </a:r>
                    </a:p>
                  </a:txBody>
                  <a:tcPr marL="56062" marR="56062" marT="0" marB="0">
                    <a:solidFill>
                      <a:schemeClr val="tx2">
                        <a:lumMod val="60000"/>
                        <a:lumOff val="40000"/>
                      </a:schemeClr>
                    </a:solidFill>
                  </a:tcPr>
                </a:tc>
                <a:tc>
                  <a:txBody>
                    <a:bodyPr/>
                    <a:lstStyle/>
                    <a:p>
                      <a:pPr algn="ct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0</a:t>
                      </a:r>
                    </a:p>
                  </a:txBody>
                  <a:tcPr marL="56062" marR="56062" marT="0" marB="0">
                    <a:solidFill>
                      <a:schemeClr val="tx2">
                        <a:lumMod val="60000"/>
                        <a:lumOff val="40000"/>
                      </a:schemeClr>
                    </a:solidFill>
                  </a:tcPr>
                </a:tc>
                <a:tc>
                  <a:txBody>
                    <a:bodyPr/>
                    <a:lstStyle/>
                    <a:p>
                      <a:pPr algn="ct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0</a:t>
                      </a:r>
                    </a:p>
                  </a:txBody>
                  <a:tcPr marL="56062" marR="56062" marT="0" marB="0">
                    <a:solidFill>
                      <a:schemeClr val="tx2">
                        <a:lumMod val="60000"/>
                        <a:lumOff val="40000"/>
                      </a:schemeClr>
                    </a:solidFill>
                  </a:tcPr>
                </a:tc>
                <a:extLst>
                  <a:ext uri="{0D108BD9-81ED-4DB2-BD59-A6C34878D82A}">
                    <a16:rowId xmlns="" xmlns:a16="http://schemas.microsoft.com/office/drawing/2014/main" val="10001"/>
                  </a:ext>
                </a:extLst>
              </a:tr>
              <a:tr h="1926079">
                <a:tc>
                  <a:txBody>
                    <a:bodyPr/>
                    <a:lstStyle/>
                    <a:p>
                      <a:pP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Количество посещений организации культуры по отношению к уровню 2010 (на поддержку отрасли культуры в части муниципальной поддержки лучших работников сельских учреждений)</a:t>
                      </a:r>
                    </a:p>
                  </a:txBody>
                  <a:tcPr marL="56062" marR="56062" marT="0" marB="0">
                    <a:solidFill>
                      <a:schemeClr val="tx2">
                        <a:lumMod val="60000"/>
                        <a:lumOff val="40000"/>
                      </a:schemeClr>
                    </a:solidFill>
                  </a:tcPr>
                </a:tc>
                <a:tc>
                  <a:txBody>
                    <a:bodyPr/>
                    <a:lstStyle/>
                    <a:p>
                      <a:pPr algn="ct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Нац. Проект «Культура»</a:t>
                      </a:r>
                    </a:p>
                  </a:txBody>
                  <a:tcPr marL="56062" marR="56062" marT="0" marB="0">
                    <a:solidFill>
                      <a:schemeClr val="tx2">
                        <a:lumMod val="60000"/>
                        <a:lumOff val="40000"/>
                      </a:schemeClr>
                    </a:solidFill>
                  </a:tcPr>
                </a:tc>
                <a:tc>
                  <a:txBody>
                    <a:bodyPr/>
                    <a:lstStyle/>
                    <a:p>
                      <a:pPr algn="ctr">
                        <a:lnSpc>
                          <a:spcPct val="115000"/>
                        </a:lnSpc>
                        <a:spcAft>
                          <a:spcPts val="0"/>
                        </a:spcAft>
                      </a:pPr>
                      <a:r>
                        <a:rPr lang="ru-RU" sz="140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56062" marR="56062" marT="0" marB="0">
                    <a:solidFill>
                      <a:schemeClr val="tx2">
                        <a:lumMod val="60000"/>
                        <a:lumOff val="40000"/>
                      </a:schemeClr>
                    </a:solidFill>
                  </a:tcPr>
                </a:tc>
                <a:tc>
                  <a:txBody>
                    <a:bodyPr/>
                    <a:lstStyle/>
                    <a:p>
                      <a:pPr algn="ctr">
                        <a:lnSpc>
                          <a:spcPct val="115000"/>
                        </a:lnSpc>
                        <a:spcAft>
                          <a:spcPts val="0"/>
                        </a:spcAft>
                      </a:pPr>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062" marR="56062" marT="0" marB="0">
                    <a:solidFill>
                      <a:schemeClr val="tx2">
                        <a:lumMod val="60000"/>
                        <a:lumOff val="40000"/>
                      </a:schemeClr>
                    </a:solidFill>
                  </a:tcPr>
                </a:tc>
                <a:tc>
                  <a:txBody>
                    <a:bodyPr/>
                    <a:lstStyle/>
                    <a:p>
                      <a:pPr algn="ct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56062" marR="56062" marT="0" marB="0">
                    <a:solidFill>
                      <a:schemeClr val="tx2">
                        <a:lumMod val="60000"/>
                        <a:lumOff val="40000"/>
                      </a:schemeClr>
                    </a:solidFill>
                  </a:tcPr>
                </a:tc>
                <a:tc>
                  <a:txBody>
                    <a:bodyPr/>
                    <a:lstStyle/>
                    <a:p>
                      <a:pPr algn="ct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56062" marR="56062" marT="0" marB="0">
                    <a:solidFill>
                      <a:schemeClr val="tx2">
                        <a:lumMod val="60000"/>
                        <a:lumOff val="40000"/>
                      </a:schemeClr>
                    </a:solidFill>
                  </a:tcPr>
                </a:tc>
                <a:tc>
                  <a:txBody>
                    <a:bodyPr/>
                    <a:lstStyle/>
                    <a:p>
                      <a:pPr algn="ct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56062" marR="56062" marT="0" marB="0">
                    <a:solidFill>
                      <a:schemeClr val="tx2">
                        <a:lumMod val="60000"/>
                        <a:lumOff val="40000"/>
                      </a:schemeClr>
                    </a:solidFill>
                  </a:tcPr>
                </a:tc>
                <a:extLst>
                  <a:ext uri="{0D108BD9-81ED-4DB2-BD59-A6C34878D82A}">
                    <a16:rowId xmlns="" xmlns:a16="http://schemas.microsoft.com/office/drawing/2014/main" val="10002"/>
                  </a:ext>
                </a:extLst>
              </a:tr>
            </a:tbl>
          </a:graphicData>
        </a:graphic>
      </p:graphicFrame>
      <p:pic>
        <p:nvPicPr>
          <p:cNvPr id="3" name="Рисунок 2"/>
          <p:cNvPicPr>
            <a:picLocks noChangeAspect="1"/>
          </p:cNvPicPr>
          <p:nvPr/>
        </p:nvPicPr>
        <p:blipFill>
          <a:blip r:embed="rId2"/>
          <a:stretch>
            <a:fillRect/>
          </a:stretch>
        </p:blipFill>
        <p:spPr>
          <a:xfrm>
            <a:off x="6449568" y="3633216"/>
            <a:ext cx="4108704" cy="2738467"/>
          </a:xfrm>
          <a:prstGeom prst="rect">
            <a:avLst/>
          </a:prstGeom>
        </p:spPr>
      </p:pic>
    </p:spTree>
    <p:extLst>
      <p:ext uri="{BB962C8B-B14F-4D97-AF65-F5344CB8AC3E}">
        <p14:creationId xmlns:p14="http://schemas.microsoft.com/office/powerpoint/2010/main" val="3851518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1745" name="Rectangle 2"/>
          <p:cNvSpPr>
            <a:spLocks noGrp="1"/>
          </p:cNvSpPr>
          <p:nvPr>
            <p:ph type="title"/>
          </p:nvPr>
        </p:nvSpPr>
        <p:spPr>
          <a:xfrm>
            <a:off x="499872" y="161786"/>
            <a:ext cx="10834669" cy="1116153"/>
          </a:xfrm>
        </p:spPr>
        <p:txBody>
          <a:bodyPr>
            <a:normAutofit fontScale="90000"/>
          </a:bodyPr>
          <a:lstStyle/>
          <a:p>
            <a:pPr algn="ctr"/>
            <a:r>
              <a:rPr lang="ru-RU" sz="2800" b="1" dirty="0">
                <a:solidFill>
                  <a:schemeClr val="tx1"/>
                </a:solidFill>
                <a:latin typeface="Times New Roman" pitchFamily="18" charset="0"/>
              </a:rPr>
              <a:t>           </a:t>
            </a:r>
            <a:r>
              <a:rPr lang="ru-RU" sz="2700" b="1" dirty="0">
                <a:solidFill>
                  <a:schemeClr val="tx1"/>
                </a:solidFill>
                <a:latin typeface="Times New Roman" pitchFamily="18" charset="0"/>
              </a:rPr>
              <a:t>Составление, рассмотрение и утверждение бюджета городского округа Серебряные Пруды</a:t>
            </a:r>
            <a:br>
              <a:rPr lang="ru-RU" sz="2700" b="1" dirty="0">
                <a:solidFill>
                  <a:schemeClr val="tx1"/>
                </a:solidFill>
                <a:latin typeface="Times New Roman" pitchFamily="18" charset="0"/>
              </a:rPr>
            </a:br>
            <a:endParaRPr lang="ru-RU" sz="2700" b="1" dirty="0">
              <a:solidFill>
                <a:schemeClr val="tx1"/>
              </a:solidFill>
              <a:latin typeface="Times New Roman" pitchFamily="18" charset="0"/>
            </a:endParaRPr>
          </a:p>
        </p:txBody>
      </p:sp>
      <p:sp>
        <p:nvSpPr>
          <p:cNvPr id="31746" name="Rectangle 3"/>
          <p:cNvSpPr>
            <a:spLocks noChangeArrowheads="1"/>
          </p:cNvSpPr>
          <p:nvPr/>
        </p:nvSpPr>
        <p:spPr bwMode="auto">
          <a:xfrm flipH="1" flipV="1">
            <a:off x="4464050" y="5805488"/>
            <a:ext cx="95250" cy="71437"/>
          </a:xfrm>
          <a:prstGeom prst="rect">
            <a:avLst/>
          </a:prstGeom>
          <a:noFill/>
          <a:ln w="9525">
            <a:noFill/>
            <a:miter lim="800000"/>
            <a:headEnd/>
            <a:tailEnd/>
          </a:ln>
        </p:spPr>
        <p:txBody>
          <a:bodyPr rot="10800000"/>
          <a:lstStyle/>
          <a:p>
            <a:pPr marL="342900" indent="-342900" algn="l" eaLnBrk="0" hangingPunct="0">
              <a:lnSpc>
                <a:spcPct val="80000"/>
              </a:lnSpc>
              <a:spcBef>
                <a:spcPts val="1000"/>
              </a:spcBef>
              <a:buClr>
                <a:srgbClr val="8AD0D6"/>
              </a:buClr>
              <a:buSzPct val="80000"/>
              <a:buFont typeface="Wingdings 3" pitchFamily="18" charset="2"/>
              <a:buNone/>
            </a:pPr>
            <a:endParaRPr lang="ru-RU" sz="1000">
              <a:latin typeface="Century Gothic" pitchFamily="34" charset="0"/>
            </a:endParaRPr>
          </a:p>
        </p:txBody>
      </p:sp>
      <p:sp>
        <p:nvSpPr>
          <p:cNvPr id="31747" name="Rectangle 4"/>
          <p:cNvSpPr>
            <a:spLocks noChangeArrowheads="1"/>
          </p:cNvSpPr>
          <p:nvPr/>
        </p:nvSpPr>
        <p:spPr bwMode="auto">
          <a:xfrm>
            <a:off x="8496300" y="1916113"/>
            <a:ext cx="3168650" cy="3889375"/>
          </a:xfrm>
          <a:prstGeom prst="rect">
            <a:avLst/>
          </a:prstGeom>
          <a:noFill/>
          <a:ln w="9525">
            <a:noFill/>
            <a:miter lim="800000"/>
            <a:headEnd/>
            <a:tailEnd/>
          </a:ln>
        </p:spPr>
        <p:txBody>
          <a:bodyPr/>
          <a:lstStyle/>
          <a:p>
            <a:pPr marL="342900" indent="-342900" algn="l" eaLnBrk="0" hangingPunct="0">
              <a:lnSpc>
                <a:spcPct val="80000"/>
              </a:lnSpc>
              <a:spcBef>
                <a:spcPts val="1000"/>
              </a:spcBef>
              <a:buClr>
                <a:srgbClr val="8AD0D6"/>
              </a:buClr>
              <a:buSzPct val="80000"/>
              <a:buFont typeface="Wingdings 3" pitchFamily="18" charset="2"/>
              <a:buNone/>
            </a:pPr>
            <a:endParaRPr lang="ru-RU" sz="1000">
              <a:latin typeface="Century Gothic" pitchFamily="34" charset="0"/>
            </a:endParaRPr>
          </a:p>
        </p:txBody>
      </p:sp>
      <p:sp>
        <p:nvSpPr>
          <p:cNvPr id="31748" name="Rectangle 5"/>
          <p:cNvSpPr>
            <a:spLocks noChangeArrowheads="1"/>
          </p:cNvSpPr>
          <p:nvPr/>
        </p:nvSpPr>
        <p:spPr bwMode="auto">
          <a:xfrm>
            <a:off x="4011891" y="1238280"/>
            <a:ext cx="4513263" cy="4524315"/>
          </a:xfrm>
          <a:prstGeom prst="rect">
            <a:avLst/>
          </a:prstGeom>
          <a:solidFill>
            <a:srgbClr val="92D050"/>
          </a:solidFill>
          <a:ln w="9525">
            <a:solidFill>
              <a:srgbClr val="99CCFF"/>
            </a:solidFill>
            <a:miter lim="800000"/>
            <a:headEnd/>
            <a:tailEnd/>
          </a:ln>
        </p:spPr>
        <p:txBody>
          <a:bodyPr>
            <a:spAutoFit/>
          </a:bodyPr>
          <a:lstStyle/>
          <a:p>
            <a:pPr algn="l"/>
            <a:r>
              <a:rPr lang="ru-RU" b="1" u="sng" dirty="0">
                <a:latin typeface="Times New Roman" pitchFamily="18" charset="0"/>
              </a:rPr>
              <a:t>Рассмотрение проекта бюджета:</a:t>
            </a:r>
          </a:p>
          <a:p>
            <a:pPr algn="l"/>
            <a:r>
              <a:rPr lang="ru-RU" dirty="0">
                <a:latin typeface="Times New Roman" pitchFamily="18" charset="0"/>
              </a:rPr>
              <a:t>•Проект бюджета направляется  Главе    городского округа.</a:t>
            </a:r>
          </a:p>
          <a:p>
            <a:pPr algn="just"/>
            <a:r>
              <a:rPr lang="ru-RU" dirty="0">
                <a:latin typeface="Times New Roman" pitchFamily="18" charset="0"/>
              </a:rPr>
              <a:t>•Проект бюджета представляется на рассмотрение в Совет депутатов   </a:t>
            </a:r>
          </a:p>
          <a:p>
            <a:pPr algn="just"/>
            <a:r>
              <a:rPr lang="ru-RU" dirty="0">
                <a:latin typeface="Times New Roman" pitchFamily="18" charset="0"/>
              </a:rPr>
              <a:t>•В ноябре-декабре   проект бюджета рассматривается  комиссией по вопросам бюджета и экономики  </a:t>
            </a:r>
          </a:p>
          <a:p>
            <a:pPr algn="just"/>
            <a:r>
              <a:rPr lang="ru-RU" dirty="0">
                <a:latin typeface="Times New Roman" pitchFamily="18" charset="0"/>
              </a:rPr>
              <a:t>•Проект бюджета рассматривается на публичных слушаниях.</a:t>
            </a:r>
          </a:p>
          <a:p>
            <a:pPr algn="just"/>
            <a:r>
              <a:rPr lang="ru-RU" dirty="0">
                <a:latin typeface="Times New Roman" pitchFamily="18" charset="0"/>
              </a:rPr>
              <a:t>•Контрольно-счетной палатой  городского округа проводится экспертиза проекта бюджета.  </a:t>
            </a:r>
          </a:p>
          <a:p>
            <a:pPr algn="l"/>
            <a:r>
              <a:rPr lang="ru-RU" dirty="0">
                <a:latin typeface="Times New Roman" pitchFamily="18" charset="0"/>
              </a:rPr>
              <a:t>• Министерством экономики и финансов МО    готовится заключение на проект бюджета</a:t>
            </a:r>
          </a:p>
        </p:txBody>
      </p:sp>
      <p:sp>
        <p:nvSpPr>
          <p:cNvPr id="31749" name="Rectangle 6"/>
          <p:cNvSpPr>
            <a:spLocks noChangeArrowheads="1"/>
          </p:cNvSpPr>
          <p:nvPr/>
        </p:nvSpPr>
        <p:spPr bwMode="auto">
          <a:xfrm>
            <a:off x="8842549" y="2106474"/>
            <a:ext cx="3139796" cy="1754326"/>
          </a:xfrm>
          <a:prstGeom prst="rect">
            <a:avLst/>
          </a:prstGeom>
          <a:solidFill>
            <a:srgbClr val="7030A0"/>
          </a:solidFill>
          <a:ln w="9525">
            <a:solidFill>
              <a:srgbClr val="CCFFFF"/>
            </a:solidFill>
            <a:miter lim="800000"/>
            <a:headEnd/>
            <a:tailEnd/>
          </a:ln>
        </p:spPr>
        <p:txBody>
          <a:bodyPr wrap="square">
            <a:spAutoFit/>
          </a:bodyPr>
          <a:lstStyle/>
          <a:p>
            <a:r>
              <a:rPr lang="ru-RU" b="1" u="sng" dirty="0">
                <a:solidFill>
                  <a:schemeClr val="accent3"/>
                </a:solidFill>
                <a:latin typeface="Times New Roman" pitchFamily="18" charset="0"/>
              </a:rPr>
              <a:t>Утверждение бюджета:</a:t>
            </a:r>
          </a:p>
          <a:p>
            <a:endParaRPr lang="ru-RU" u="sng" dirty="0">
              <a:solidFill>
                <a:schemeClr val="accent3"/>
              </a:solidFill>
              <a:latin typeface="Times New Roman" pitchFamily="18" charset="0"/>
            </a:endParaRPr>
          </a:p>
          <a:p>
            <a:pPr algn="just"/>
            <a:r>
              <a:rPr lang="ru-RU" dirty="0">
                <a:solidFill>
                  <a:schemeClr val="accent3"/>
                </a:solidFill>
                <a:latin typeface="Times New Roman" pitchFamily="18" charset="0"/>
              </a:rPr>
              <a:t>Бюджет городского округа     утверждается решением Совета депутатов   </a:t>
            </a:r>
          </a:p>
          <a:p>
            <a:pPr algn="just"/>
            <a:endParaRPr lang="ru-RU" dirty="0">
              <a:solidFill>
                <a:schemeClr val="accent2"/>
              </a:solidFill>
              <a:latin typeface="Times New Roman" pitchFamily="18" charset="0"/>
            </a:endParaRPr>
          </a:p>
        </p:txBody>
      </p:sp>
      <p:sp>
        <p:nvSpPr>
          <p:cNvPr id="31750" name="Rectangle 7"/>
          <p:cNvSpPr>
            <a:spLocks noChangeArrowheads="1"/>
          </p:cNvSpPr>
          <p:nvPr/>
        </p:nvSpPr>
        <p:spPr bwMode="auto">
          <a:xfrm>
            <a:off x="331187" y="1624013"/>
            <a:ext cx="3168650" cy="4181475"/>
          </a:xfrm>
          <a:prstGeom prst="rect">
            <a:avLst/>
          </a:prstGeom>
          <a:solidFill>
            <a:srgbClr val="00CCFF"/>
          </a:solidFill>
          <a:ln w="9525" algn="ctr">
            <a:noFill/>
            <a:miter lim="800000"/>
            <a:headEnd/>
            <a:tailEnd/>
          </a:ln>
        </p:spPr>
        <p:txBody>
          <a:bodyPr anchor="ctr">
            <a:spAutoFit/>
          </a:bodyPr>
          <a:lstStyle/>
          <a:p>
            <a:endParaRPr lang="ru-RU" sz="1600" b="1" dirty="0">
              <a:latin typeface="Tahoma" pitchFamily="34" charset="0"/>
            </a:endParaRPr>
          </a:p>
          <a:p>
            <a:r>
              <a:rPr lang="ru-RU" b="1" u="sng" dirty="0">
                <a:latin typeface="Times New Roman" pitchFamily="18" charset="0"/>
              </a:rPr>
              <a:t>Составление проекта бюджета:</a:t>
            </a:r>
            <a:endParaRPr lang="ru-RU" u="sng" dirty="0">
              <a:latin typeface="Times New Roman" pitchFamily="18" charset="0"/>
            </a:endParaRPr>
          </a:p>
          <a:p>
            <a:pPr algn="just"/>
            <a:r>
              <a:rPr lang="ru-RU" dirty="0">
                <a:latin typeface="Times New Roman" pitchFamily="18" charset="0"/>
              </a:rPr>
              <a:t>      </a:t>
            </a:r>
          </a:p>
          <a:p>
            <a:pPr algn="just"/>
            <a:r>
              <a:rPr lang="ru-RU" dirty="0">
                <a:latin typeface="Times New Roman" pitchFamily="18" charset="0"/>
              </a:rPr>
              <a:t>Ответственные исполнители, порядок и сроки по составлению проекта бюджета определены Положением о бюджетном процессе, Порядком составления   проекта бюджета. Непосредственное составление проекта бюджета осуществляет финансовое управление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04672" y="170688"/>
            <a:ext cx="11387328" cy="719328"/>
          </a:xfrm>
        </p:spPr>
        <p:txBody>
          <a:bodyPr>
            <a:normAutofit fontScale="90000"/>
          </a:bodyPr>
          <a:lstStyle/>
          <a:p>
            <a:r>
              <a:rPr lang="ru-RU" sz="2400" b="1" dirty="0">
                <a:solidFill>
                  <a:schemeClr val="tx1"/>
                </a:solidFill>
                <a:latin typeface="Times New Roman" panose="02020603050405020304" pitchFamily="18" charset="0"/>
                <a:cs typeface="Times New Roman" panose="02020603050405020304" pitchFamily="18" charset="0"/>
              </a:rPr>
              <a:t>Показатель подпрограммы «Укрепление материально-технической базы муниципальных учреждений культуры Московской области»  </a:t>
            </a:r>
          </a:p>
        </p:txBody>
      </p:sp>
      <p:graphicFrame>
        <p:nvGraphicFramePr>
          <p:cNvPr id="4" name="Объект 3"/>
          <p:cNvGraphicFramePr>
            <a:graphicFrameLocks noGrp="1"/>
          </p:cNvGraphicFramePr>
          <p:nvPr>
            <p:ph idx="1"/>
            <p:extLst>
              <p:ext uri="{D42A27DB-BD31-4B8C-83A1-F6EECF244321}">
                <p14:modId xmlns:p14="http://schemas.microsoft.com/office/powerpoint/2010/main" val="2101412804"/>
              </p:ext>
            </p:extLst>
          </p:nvPr>
        </p:nvGraphicFramePr>
        <p:xfrm>
          <a:off x="182879" y="926592"/>
          <a:ext cx="11724418" cy="5510404"/>
        </p:xfrm>
        <a:graphic>
          <a:graphicData uri="http://schemas.openxmlformats.org/drawingml/2006/table">
            <a:tbl>
              <a:tblPr firstRow="1" bandRow="1">
                <a:tableStyleId>{5C22544A-7EE6-4342-B048-85BDC9FD1C3A}</a:tableStyleId>
              </a:tblPr>
              <a:tblGrid>
                <a:gridCol w="6174230">
                  <a:extLst>
                    <a:ext uri="{9D8B030D-6E8A-4147-A177-3AD203B41FA5}">
                      <a16:colId xmlns="" xmlns:a16="http://schemas.microsoft.com/office/drawing/2014/main" val="20000"/>
                    </a:ext>
                  </a:extLst>
                </a:gridCol>
                <a:gridCol w="1427732">
                  <a:extLst>
                    <a:ext uri="{9D8B030D-6E8A-4147-A177-3AD203B41FA5}">
                      <a16:colId xmlns="" xmlns:a16="http://schemas.microsoft.com/office/drawing/2014/main" val="20001"/>
                    </a:ext>
                  </a:extLst>
                </a:gridCol>
                <a:gridCol w="813145">
                  <a:extLst>
                    <a:ext uri="{9D8B030D-6E8A-4147-A177-3AD203B41FA5}">
                      <a16:colId xmlns="" xmlns:a16="http://schemas.microsoft.com/office/drawing/2014/main" val="20002"/>
                    </a:ext>
                  </a:extLst>
                </a:gridCol>
                <a:gridCol w="813145"/>
                <a:gridCol w="907697">
                  <a:extLst>
                    <a:ext uri="{9D8B030D-6E8A-4147-A177-3AD203B41FA5}">
                      <a16:colId xmlns="" xmlns:a16="http://schemas.microsoft.com/office/drawing/2014/main" val="20003"/>
                    </a:ext>
                  </a:extLst>
                </a:gridCol>
                <a:gridCol w="869876">
                  <a:extLst>
                    <a:ext uri="{9D8B030D-6E8A-4147-A177-3AD203B41FA5}">
                      <a16:colId xmlns="" xmlns:a16="http://schemas.microsoft.com/office/drawing/2014/main" val="20004"/>
                    </a:ext>
                  </a:extLst>
                </a:gridCol>
                <a:gridCol w="718593">
                  <a:extLst>
                    <a:ext uri="{9D8B030D-6E8A-4147-A177-3AD203B41FA5}">
                      <a16:colId xmlns="" xmlns:a16="http://schemas.microsoft.com/office/drawing/2014/main" val="20005"/>
                    </a:ext>
                  </a:extLst>
                </a:gridCol>
              </a:tblGrid>
              <a:tr h="877824">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Показатель реализации мероприятий</a:t>
                      </a:r>
                    </a:p>
                  </a:txBody>
                  <a:tcPr>
                    <a:solidFill>
                      <a:schemeClr val="accent1">
                        <a:lumMod val="40000"/>
                        <a:lumOff val="6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Тип показателя</a:t>
                      </a:r>
                    </a:p>
                  </a:txBody>
                  <a:tcPr marL="39370" marR="39370" marT="64770" marB="64770" anchor="ctr">
                    <a:solidFill>
                      <a:schemeClr val="accent1">
                        <a:lumMod val="40000"/>
                        <a:lumOff val="6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Единица измерения</a:t>
                      </a:r>
                    </a:p>
                  </a:txBody>
                  <a:tcPr marL="39370" marR="39370" marT="64770" marB="64770" anchor="ctr">
                    <a:solidFill>
                      <a:schemeClr val="accent1">
                        <a:lumMod val="40000"/>
                        <a:lumOff val="60000"/>
                      </a:schemeClr>
                    </a:solidFill>
                  </a:tcPr>
                </a:tc>
                <a:tc>
                  <a:txBody>
                    <a:bodyPr/>
                    <a:lstStyle/>
                    <a:p>
                      <a:pPr algn="ctr">
                        <a:lnSpc>
                          <a:spcPct val="115000"/>
                        </a:lnSpc>
                        <a:spcAft>
                          <a:spcPts val="0"/>
                        </a:spcAft>
                      </a:pPr>
                      <a:r>
                        <a:rPr lang="ru-RU" sz="1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2020</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accent1">
                        <a:lumMod val="40000"/>
                        <a:lumOff val="6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2021</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2022</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2023</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extLst>
                  <a:ext uri="{0D108BD9-81ED-4DB2-BD59-A6C34878D82A}">
                    <a16:rowId xmlns="" xmlns:a16="http://schemas.microsoft.com/office/drawing/2014/main" val="10000"/>
                  </a:ext>
                </a:extLst>
              </a:tr>
              <a:tr h="631190">
                <a:tc>
                  <a:txBody>
                    <a:bodyPr/>
                    <a:lstStyle/>
                    <a:p>
                      <a:pPr>
                        <a:lnSpc>
                          <a:spcPct val="115000"/>
                        </a:lnSpc>
                        <a:spcAft>
                          <a:spcPts val="0"/>
                        </a:spcAft>
                      </a:pPr>
                      <a:r>
                        <a:rPr lang="ru-RU" sz="1400" b="0" dirty="0">
                          <a:effectLst/>
                          <a:latin typeface="Times New Roman" panose="02020603050405020304" pitchFamily="18" charset="0"/>
                          <a:ea typeface="Times New Roman" panose="02020603050405020304" pitchFamily="18" charset="0"/>
                          <a:cs typeface="Times New Roman" panose="02020603050405020304" pitchFamily="18" charset="0"/>
                        </a:rPr>
                        <a:t> Количество созданных (реконструированных) и капитально отремонтированных объектов организаций культуры (приоритетный на 2020 год)</a:t>
                      </a:r>
                    </a:p>
                  </a:txBody>
                  <a:tcPr marL="68580" marR="68580" marT="0" marB="0">
                    <a:solidFill>
                      <a:schemeClr val="accent1">
                        <a:lumMod val="40000"/>
                        <a:lumOff val="60000"/>
                      </a:schemeClr>
                    </a:solidFill>
                  </a:tcPr>
                </a:tc>
                <a:tc>
                  <a:txBody>
                    <a:bodyPr/>
                    <a:lstStyle/>
                    <a:p>
                      <a:pPr algn="ctr">
                        <a:lnSpc>
                          <a:spcPct val="115000"/>
                        </a:lnSpc>
                        <a:spcAft>
                          <a:spcPts val="0"/>
                        </a:spcAft>
                      </a:pPr>
                      <a:r>
                        <a:rPr lang="ru-RU" sz="1400" dirty="0" err="1">
                          <a:effectLst/>
                          <a:latin typeface="Times New Roman" panose="02020603050405020304" pitchFamily="18" charset="0"/>
                          <a:ea typeface="Times New Roman" panose="02020603050405020304" pitchFamily="18" charset="0"/>
                          <a:cs typeface="Times New Roman" panose="02020603050405020304" pitchFamily="18" charset="0"/>
                        </a:rPr>
                        <a:t>Нац.проект</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«Культура»</a:t>
                      </a:r>
                    </a:p>
                  </a:txBody>
                  <a:tcPr marL="68580" marR="68580" marT="0" marB="0">
                    <a:solidFill>
                      <a:schemeClr val="accent1">
                        <a:lumMod val="40000"/>
                        <a:lumOff val="60000"/>
                      </a:schemeClr>
                    </a:solidFill>
                  </a:tcPr>
                </a:tc>
                <a:tc>
                  <a:txBody>
                    <a:bodyPr/>
                    <a:lstStyle/>
                    <a:p>
                      <a:pP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Ед.</a:t>
                      </a:r>
                    </a:p>
                  </a:txBody>
                  <a:tcPr marL="68580" marR="68580" marT="0" marB="0">
                    <a:solidFill>
                      <a:schemeClr val="accent1">
                        <a:lumMod val="40000"/>
                        <a:lumOff val="60000"/>
                      </a:schemeClr>
                    </a:solidFill>
                  </a:tcPr>
                </a:tc>
                <a:tc>
                  <a:txBody>
                    <a:bodyPr/>
                    <a:lstStyle/>
                    <a:p>
                      <a:pPr algn="ctr">
                        <a:spcAft>
                          <a:spcPts val="0"/>
                        </a:spcAft>
                      </a:pPr>
                      <a:r>
                        <a:rPr lang="ru-RU" sz="1400" dirty="0">
                          <a:solidFill>
                            <a:schemeClr val="tx1"/>
                          </a:solidFill>
                          <a:effectLst/>
                          <a:latin typeface="Times New Roman" panose="02020603050405020304" pitchFamily="18" charset="0"/>
                          <a:cs typeface="Times New Roman" panose="02020603050405020304" pitchFamily="18" charset="0"/>
                        </a:rPr>
                        <a:t>-</a:t>
                      </a:r>
                    </a:p>
                  </a:txBody>
                  <a:tcPr marL="68580" marR="68580" marT="0" marB="0">
                    <a:solidFill>
                      <a:schemeClr val="accent1">
                        <a:lumMod val="40000"/>
                        <a:lumOff val="60000"/>
                      </a:schemeClr>
                    </a:solidFill>
                  </a:tcPr>
                </a:tc>
                <a:tc>
                  <a:txBody>
                    <a:bodyPr/>
                    <a:lstStyle/>
                    <a:p>
                      <a:pPr algn="ctr">
                        <a:spcAft>
                          <a:spcPts val="0"/>
                        </a:spcAft>
                      </a:pPr>
                      <a:r>
                        <a:rPr lang="ru-RU" sz="1400">
                          <a:effectLst/>
                          <a:latin typeface="Times New Roman" panose="02020603050405020304" pitchFamily="18" charset="0"/>
                          <a:cs typeface="Times New Roman" panose="02020603050405020304" pitchFamily="18" charset="0"/>
                        </a:rPr>
                        <a:t>-</a:t>
                      </a:r>
                    </a:p>
                  </a:txBody>
                  <a:tcPr marL="68580" marR="68580" marT="0" marB="0">
                    <a:solidFill>
                      <a:schemeClr val="accent1">
                        <a:lumMod val="40000"/>
                        <a:lumOff val="60000"/>
                      </a:schemeClr>
                    </a:solidFill>
                  </a:tcPr>
                </a:tc>
                <a:tc>
                  <a:txBody>
                    <a:bodyPr/>
                    <a:lstStyle/>
                    <a:p>
                      <a:pPr algn="ctr">
                        <a:spcAft>
                          <a:spcPts val="0"/>
                        </a:spcAft>
                      </a:pPr>
                      <a:r>
                        <a:rPr lang="ru-RU" sz="1400">
                          <a:effectLst/>
                          <a:latin typeface="Times New Roman" panose="02020603050405020304" pitchFamily="18" charset="0"/>
                          <a:cs typeface="Times New Roman" panose="02020603050405020304" pitchFamily="18" charset="0"/>
                        </a:rPr>
                        <a:t>-</a:t>
                      </a:r>
                    </a:p>
                  </a:txBody>
                  <a:tcPr marL="68580" marR="68580" marT="0" marB="0">
                    <a:solidFill>
                      <a:schemeClr val="accent1">
                        <a:lumMod val="40000"/>
                        <a:lumOff val="60000"/>
                      </a:schemeClr>
                    </a:solidFill>
                  </a:tcPr>
                </a:tc>
                <a:tc>
                  <a:txBody>
                    <a:bodyPr/>
                    <a:lstStyle/>
                    <a:p>
                      <a:pPr algn="ctr">
                        <a:spcAft>
                          <a:spcPts val="0"/>
                        </a:spcAft>
                      </a:pPr>
                      <a:r>
                        <a:rPr lang="ru-RU" sz="1400">
                          <a:effectLst/>
                          <a:latin typeface="Times New Roman" panose="02020603050405020304" pitchFamily="18" charset="0"/>
                          <a:cs typeface="Times New Roman" panose="02020603050405020304" pitchFamily="18" charset="0"/>
                        </a:rPr>
                        <a:t>-</a:t>
                      </a:r>
                    </a:p>
                  </a:txBody>
                  <a:tcPr marL="68580" marR="68580" marT="0" marB="0">
                    <a:solidFill>
                      <a:schemeClr val="accent1">
                        <a:lumMod val="40000"/>
                        <a:lumOff val="60000"/>
                      </a:schemeClr>
                    </a:solidFill>
                  </a:tcPr>
                </a:tc>
                <a:extLst>
                  <a:ext uri="{0D108BD9-81ED-4DB2-BD59-A6C34878D82A}">
                    <a16:rowId xmlns="" xmlns:a16="http://schemas.microsoft.com/office/drawing/2014/main" val="10001"/>
                  </a:ext>
                </a:extLst>
              </a:tr>
              <a:tr h="544735">
                <a:tc>
                  <a:txBody>
                    <a:bodyPr/>
                    <a:lstStyle/>
                    <a:p>
                      <a:pPr>
                        <a:lnSpc>
                          <a:spcPct val="115000"/>
                        </a:lnSpc>
                        <a:spcAft>
                          <a:spcPts val="0"/>
                        </a:spcAft>
                      </a:pPr>
                      <a:r>
                        <a:rPr lang="ru-RU" sz="1400" b="0" dirty="0">
                          <a:effectLst/>
                          <a:latin typeface="Times New Roman" panose="02020603050405020304" pitchFamily="18" charset="0"/>
                          <a:ea typeface="Times New Roman" panose="02020603050405020304" pitchFamily="18" charset="0"/>
                          <a:cs typeface="Times New Roman" panose="02020603050405020304" pitchFamily="18" charset="0"/>
                        </a:rPr>
                        <a:t> Количество организаций культуры, получивших современное оборудование (приоритетный на 2020 год)</a:t>
                      </a:r>
                    </a:p>
                  </a:txBody>
                  <a:tcPr marL="68580" marR="68580" marT="0" marB="0">
                    <a:solidFill>
                      <a:schemeClr val="accent1">
                        <a:lumMod val="40000"/>
                        <a:lumOff val="60000"/>
                      </a:schemeClr>
                    </a:solidFill>
                  </a:tcPr>
                </a:tc>
                <a:tc>
                  <a:txBody>
                    <a:bodyPr/>
                    <a:lstStyle/>
                    <a:p>
                      <a:pPr algn="ctr">
                        <a:lnSpc>
                          <a:spcPct val="115000"/>
                        </a:lnSpc>
                        <a:spcAft>
                          <a:spcPts val="0"/>
                        </a:spcAft>
                      </a:pPr>
                      <a:r>
                        <a:rPr lang="ru-RU" sz="1400" dirty="0" err="1">
                          <a:effectLst/>
                          <a:latin typeface="Times New Roman" panose="02020603050405020304" pitchFamily="18" charset="0"/>
                          <a:ea typeface="Times New Roman" panose="02020603050405020304" pitchFamily="18" charset="0"/>
                          <a:cs typeface="Times New Roman" panose="02020603050405020304" pitchFamily="18" charset="0"/>
                        </a:rPr>
                        <a:t>Нац.проект</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«Культура»</a:t>
                      </a:r>
                    </a:p>
                  </a:txBody>
                  <a:tcPr marL="68580" marR="68580" marT="0" marB="0">
                    <a:solidFill>
                      <a:schemeClr val="accent1">
                        <a:lumMod val="40000"/>
                        <a:lumOff val="60000"/>
                      </a:schemeClr>
                    </a:solidFill>
                  </a:tcPr>
                </a:tc>
                <a:tc>
                  <a:txBody>
                    <a:bodyPr/>
                    <a:lstStyle/>
                    <a:p>
                      <a:pP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Ед.</a:t>
                      </a:r>
                    </a:p>
                  </a:txBody>
                  <a:tcPr marL="68580" marR="68580" marT="0" marB="0">
                    <a:solidFill>
                      <a:schemeClr val="accent1">
                        <a:lumMod val="40000"/>
                        <a:lumOff val="60000"/>
                      </a:schemeClr>
                    </a:solidFill>
                  </a:tcPr>
                </a:tc>
                <a:tc>
                  <a:txBody>
                    <a:bodyPr/>
                    <a:lstStyle/>
                    <a:p>
                      <a:pPr algn="ctr">
                        <a:spcAft>
                          <a:spcPts val="0"/>
                        </a:spcAft>
                      </a:pPr>
                      <a:r>
                        <a:rPr lang="ru-RU" sz="1400" dirty="0">
                          <a:solidFill>
                            <a:schemeClr val="tx1"/>
                          </a:solidFill>
                          <a:effectLst/>
                          <a:latin typeface="Times New Roman" panose="02020603050405020304" pitchFamily="18" charset="0"/>
                          <a:cs typeface="Times New Roman" panose="02020603050405020304" pitchFamily="18" charset="0"/>
                        </a:rPr>
                        <a:t>0</a:t>
                      </a:r>
                    </a:p>
                  </a:txBody>
                  <a:tcPr marL="68580" marR="68580" marT="0" marB="0">
                    <a:solidFill>
                      <a:schemeClr val="accent1">
                        <a:lumMod val="40000"/>
                        <a:lumOff val="60000"/>
                      </a:schemeClr>
                    </a:solidFill>
                  </a:tcPr>
                </a:tc>
                <a:tc>
                  <a:txBody>
                    <a:bodyPr/>
                    <a:lstStyle/>
                    <a:p>
                      <a:pPr algn="ctr">
                        <a:spcAft>
                          <a:spcPts val="0"/>
                        </a:spcAft>
                      </a:pPr>
                      <a:r>
                        <a:rPr lang="ru-RU" sz="1400">
                          <a:effectLst/>
                          <a:latin typeface="Times New Roman" panose="02020603050405020304" pitchFamily="18" charset="0"/>
                          <a:cs typeface="Times New Roman" panose="02020603050405020304" pitchFamily="18" charset="0"/>
                        </a:rPr>
                        <a:t>0</a:t>
                      </a:r>
                    </a:p>
                  </a:txBody>
                  <a:tcPr marL="68580" marR="68580" marT="0" marB="0">
                    <a:solidFill>
                      <a:schemeClr val="accent1">
                        <a:lumMod val="40000"/>
                        <a:lumOff val="60000"/>
                      </a:schemeClr>
                    </a:solidFill>
                  </a:tcPr>
                </a:tc>
                <a:tc>
                  <a:txBody>
                    <a:bodyPr/>
                    <a:lstStyle/>
                    <a:p>
                      <a:pPr algn="ctr">
                        <a:spcAft>
                          <a:spcPts val="0"/>
                        </a:spcAft>
                      </a:pPr>
                      <a:r>
                        <a:rPr lang="ru-RU" sz="1400">
                          <a:effectLst/>
                          <a:latin typeface="Times New Roman" panose="02020603050405020304" pitchFamily="18" charset="0"/>
                          <a:cs typeface="Times New Roman" panose="02020603050405020304" pitchFamily="18" charset="0"/>
                        </a:rPr>
                        <a:t>0</a:t>
                      </a:r>
                    </a:p>
                  </a:txBody>
                  <a:tcPr marL="68580" marR="68580" marT="0" marB="0">
                    <a:solidFill>
                      <a:schemeClr val="accent1">
                        <a:lumMod val="40000"/>
                        <a:lumOff val="60000"/>
                      </a:schemeClr>
                    </a:solidFill>
                  </a:tcPr>
                </a:tc>
                <a:tc>
                  <a:txBody>
                    <a:bodyPr/>
                    <a:lstStyle/>
                    <a:p>
                      <a:pPr algn="ctr">
                        <a:spcAft>
                          <a:spcPts val="0"/>
                        </a:spcAft>
                      </a:pPr>
                      <a:r>
                        <a:rPr lang="ru-RU" sz="1400">
                          <a:effectLst/>
                          <a:latin typeface="Times New Roman" panose="02020603050405020304" pitchFamily="18" charset="0"/>
                          <a:cs typeface="Times New Roman" panose="02020603050405020304" pitchFamily="18" charset="0"/>
                        </a:rPr>
                        <a:t>0</a:t>
                      </a:r>
                    </a:p>
                  </a:txBody>
                  <a:tcPr marL="68580" marR="68580" marT="0" marB="0">
                    <a:solidFill>
                      <a:schemeClr val="accent1">
                        <a:lumMod val="40000"/>
                        <a:lumOff val="60000"/>
                      </a:schemeClr>
                    </a:solidFill>
                  </a:tcPr>
                </a:tc>
                <a:extLst>
                  <a:ext uri="{0D108BD9-81ED-4DB2-BD59-A6C34878D82A}">
                    <a16:rowId xmlns="" xmlns:a16="http://schemas.microsoft.com/office/drawing/2014/main" val="10002"/>
                  </a:ext>
                </a:extLst>
              </a:tr>
              <a:tr h="544735">
                <a:tc>
                  <a:txBody>
                    <a:bodyPr/>
                    <a:lstStyle/>
                    <a:p>
                      <a:pPr>
                        <a:lnSpc>
                          <a:spcPct val="115000"/>
                        </a:lnSpc>
                        <a:spcAft>
                          <a:spcPts val="0"/>
                        </a:spcAft>
                      </a:pPr>
                      <a:r>
                        <a:rPr lang="ru-RU" sz="1400" b="0" dirty="0">
                          <a:effectLst/>
                          <a:latin typeface="Times New Roman" panose="02020603050405020304" pitchFamily="18" charset="0"/>
                          <a:ea typeface="Times New Roman" panose="02020603050405020304" pitchFamily="18" charset="0"/>
                          <a:cs typeface="Times New Roman" panose="02020603050405020304" pitchFamily="18" charset="0"/>
                        </a:rPr>
                        <a:t> Увеличение числа посещений организаций культуры к уровню 2017 года, %  (приоритетный на 2020 год) </a:t>
                      </a:r>
                    </a:p>
                  </a:txBody>
                  <a:tcPr marL="68580" marR="68580" marT="0" marB="0">
                    <a:solidFill>
                      <a:schemeClr val="accent1">
                        <a:lumMod val="40000"/>
                        <a:lumOff val="60000"/>
                      </a:schemeClr>
                    </a:solidFill>
                  </a:tcPr>
                </a:tc>
                <a:tc>
                  <a:txBody>
                    <a:bodyPr/>
                    <a:lstStyle/>
                    <a:p>
                      <a:pPr algn="ctr">
                        <a:lnSpc>
                          <a:spcPct val="115000"/>
                        </a:lnSpc>
                        <a:spcAft>
                          <a:spcPts val="0"/>
                        </a:spcAft>
                      </a:pPr>
                      <a:r>
                        <a:rPr lang="ru-RU" sz="1400" dirty="0" err="1">
                          <a:effectLst/>
                          <a:latin typeface="Times New Roman" panose="02020603050405020304" pitchFamily="18" charset="0"/>
                          <a:ea typeface="Times New Roman" panose="02020603050405020304" pitchFamily="18" charset="0"/>
                          <a:cs typeface="Times New Roman" panose="02020603050405020304" pitchFamily="18" charset="0"/>
                        </a:rPr>
                        <a:t>Нац.проект</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«Культура»</a:t>
                      </a:r>
                    </a:p>
                  </a:txBody>
                  <a:tcPr marL="68580" marR="68580" marT="0" marB="0">
                    <a:solidFill>
                      <a:schemeClr val="accent1">
                        <a:lumMod val="40000"/>
                        <a:lumOff val="60000"/>
                      </a:schemeClr>
                    </a:solidFill>
                  </a:tcPr>
                </a:tc>
                <a:tc>
                  <a:txBody>
                    <a:bodyPr/>
                    <a:lstStyle/>
                    <a:p>
                      <a:pPr algn="ct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solidFill>
                      <a:schemeClr val="accent1">
                        <a:lumMod val="40000"/>
                        <a:lumOff val="60000"/>
                      </a:schemeClr>
                    </a:solidFill>
                  </a:tcPr>
                </a:tc>
                <a:tc>
                  <a:txBody>
                    <a:bodyPr/>
                    <a:lstStyle/>
                    <a:p>
                      <a:pPr algn="ctr">
                        <a:spcAft>
                          <a:spcPts val="0"/>
                        </a:spcAft>
                      </a:pPr>
                      <a:r>
                        <a:rPr lang="ru-RU" sz="1400" dirty="0">
                          <a:solidFill>
                            <a:schemeClr val="tx1"/>
                          </a:solidFill>
                          <a:effectLst/>
                          <a:latin typeface="Times New Roman" panose="02020603050405020304" pitchFamily="18" charset="0"/>
                          <a:cs typeface="Times New Roman" panose="02020603050405020304" pitchFamily="18" charset="0"/>
                        </a:rPr>
                        <a:t>106,4</a:t>
                      </a:r>
                    </a:p>
                  </a:txBody>
                  <a:tcPr marL="68580" marR="68580" marT="0" marB="0">
                    <a:solidFill>
                      <a:schemeClr val="accent1">
                        <a:lumMod val="40000"/>
                        <a:lumOff val="60000"/>
                      </a:schemeClr>
                    </a:solidFill>
                  </a:tcPr>
                </a:tc>
                <a:tc>
                  <a:txBody>
                    <a:bodyPr/>
                    <a:lstStyle/>
                    <a:p>
                      <a:pPr algn="ctr">
                        <a:spcAft>
                          <a:spcPts val="0"/>
                        </a:spcAft>
                      </a:pPr>
                      <a:r>
                        <a:rPr lang="ru-RU" sz="1400" dirty="0">
                          <a:effectLst/>
                          <a:latin typeface="Times New Roman" panose="02020603050405020304" pitchFamily="18" charset="0"/>
                          <a:cs typeface="Times New Roman" panose="02020603050405020304" pitchFamily="18" charset="0"/>
                        </a:rPr>
                        <a:t>109,5</a:t>
                      </a:r>
                    </a:p>
                  </a:txBody>
                  <a:tcPr marL="68580" marR="68580" marT="0" marB="0">
                    <a:solidFill>
                      <a:schemeClr val="accent1">
                        <a:lumMod val="40000"/>
                        <a:lumOff val="60000"/>
                      </a:schemeClr>
                    </a:solidFill>
                  </a:tcPr>
                </a:tc>
                <a:tc>
                  <a:txBody>
                    <a:bodyPr/>
                    <a:lstStyle/>
                    <a:p>
                      <a:pPr algn="ctr">
                        <a:spcAft>
                          <a:spcPts val="0"/>
                        </a:spcAft>
                      </a:pPr>
                      <a:r>
                        <a:rPr lang="ru-RU" sz="1400" dirty="0">
                          <a:effectLst/>
                          <a:latin typeface="Times New Roman" panose="02020603050405020304" pitchFamily="18" charset="0"/>
                          <a:cs typeface="Times New Roman" panose="02020603050405020304" pitchFamily="18" charset="0"/>
                        </a:rPr>
                        <a:t>112,7</a:t>
                      </a:r>
                    </a:p>
                  </a:txBody>
                  <a:tcPr marL="68580" marR="68580" marT="0" marB="0">
                    <a:solidFill>
                      <a:schemeClr val="accent1">
                        <a:lumMod val="40000"/>
                        <a:lumOff val="60000"/>
                      </a:schemeClr>
                    </a:solidFill>
                  </a:tcPr>
                </a:tc>
                <a:tc>
                  <a:txBody>
                    <a:bodyPr/>
                    <a:lstStyle/>
                    <a:p>
                      <a:pPr algn="ctr">
                        <a:spcAft>
                          <a:spcPts val="0"/>
                        </a:spcAft>
                      </a:pPr>
                      <a:r>
                        <a:rPr lang="ru-RU" sz="1400" dirty="0">
                          <a:effectLst/>
                          <a:latin typeface="Times New Roman" panose="02020603050405020304" pitchFamily="18" charset="0"/>
                          <a:cs typeface="Times New Roman" panose="02020603050405020304" pitchFamily="18" charset="0"/>
                        </a:rPr>
                        <a:t>112,7</a:t>
                      </a:r>
                    </a:p>
                  </a:txBody>
                  <a:tcPr marL="68580" marR="68580" marT="0" marB="0">
                    <a:solidFill>
                      <a:schemeClr val="accent1">
                        <a:lumMod val="40000"/>
                        <a:lumOff val="60000"/>
                      </a:schemeClr>
                    </a:solidFill>
                  </a:tcPr>
                </a:tc>
                <a:extLst>
                  <a:ext uri="{0D108BD9-81ED-4DB2-BD59-A6C34878D82A}">
                    <a16:rowId xmlns="" xmlns:a16="http://schemas.microsoft.com/office/drawing/2014/main" val="10003"/>
                  </a:ext>
                </a:extLst>
              </a:tr>
              <a:tr h="544735">
                <a:tc>
                  <a:txBody>
                    <a:bodyPr/>
                    <a:lstStyle/>
                    <a:p>
                      <a:pP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Увеличение доли учреждений клубного типа, соответствующих Требованиям к условиям деятельности культурно-досуговых учреждений Московской области</a:t>
                      </a:r>
                    </a:p>
                  </a:txBody>
                  <a:tcPr marL="68580" marR="68580" marT="0" marB="0">
                    <a:solidFill>
                      <a:schemeClr val="accent1">
                        <a:lumMod val="40000"/>
                        <a:lumOff val="60000"/>
                      </a:schemeClr>
                    </a:solidFill>
                  </a:tcPr>
                </a:tc>
                <a:tc>
                  <a:txBody>
                    <a:bodyPr/>
                    <a:lstStyle/>
                    <a:p>
                      <a:pPr algn="ctr">
                        <a:lnSpc>
                          <a:spcPct val="115000"/>
                        </a:lnSpc>
                        <a:spcAft>
                          <a:spcPts val="0"/>
                        </a:spcAft>
                      </a:pPr>
                      <a:r>
                        <a:rPr lang="ru-RU" sz="1400">
                          <a:effectLst/>
                          <a:latin typeface="Times New Roman" panose="02020603050405020304" pitchFamily="18" charset="0"/>
                          <a:ea typeface="Times New Roman" panose="02020603050405020304" pitchFamily="18" charset="0"/>
                          <a:cs typeface="Times New Roman" panose="02020603050405020304" pitchFamily="18" charset="0"/>
                        </a:rPr>
                        <a:t>МП</a:t>
                      </a:r>
                    </a:p>
                  </a:txBody>
                  <a:tcPr marL="68580" marR="68580" marT="0" marB="0">
                    <a:solidFill>
                      <a:schemeClr val="accent1">
                        <a:lumMod val="40000"/>
                        <a:lumOff val="60000"/>
                      </a:schemeClr>
                    </a:solidFill>
                  </a:tcPr>
                </a:tc>
                <a:tc>
                  <a:txBody>
                    <a:bodyPr/>
                    <a:lstStyle/>
                    <a:p>
                      <a:pP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solidFill>
                      <a:schemeClr val="accent1">
                        <a:lumMod val="40000"/>
                        <a:lumOff val="6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12,5</a:t>
                      </a:r>
                    </a:p>
                  </a:txBody>
                  <a:tcPr marL="68580" marR="68580" marT="0" marB="0">
                    <a:solidFill>
                      <a:schemeClr val="accent1">
                        <a:lumMod val="40000"/>
                        <a:lumOff val="60000"/>
                      </a:schemeClr>
                    </a:solidFill>
                  </a:tcPr>
                </a:tc>
                <a:tc>
                  <a:txBody>
                    <a:bodyPr/>
                    <a:lstStyle/>
                    <a:p>
                      <a:pPr algn="ct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18,75</a:t>
                      </a:r>
                    </a:p>
                  </a:txBody>
                  <a:tcPr marL="68580" marR="68580" marT="0" marB="0">
                    <a:solidFill>
                      <a:schemeClr val="accent1">
                        <a:lumMod val="40000"/>
                        <a:lumOff val="60000"/>
                      </a:schemeClr>
                    </a:solidFill>
                  </a:tcPr>
                </a:tc>
                <a:tc>
                  <a:txBody>
                    <a:bodyPr/>
                    <a:lstStyle/>
                    <a:p>
                      <a:pPr algn="ct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18,75</a:t>
                      </a:r>
                    </a:p>
                  </a:txBody>
                  <a:tcPr marL="68580" marR="68580" marT="0" marB="0">
                    <a:solidFill>
                      <a:schemeClr val="accent1">
                        <a:lumMod val="40000"/>
                        <a:lumOff val="60000"/>
                      </a:schemeClr>
                    </a:solidFill>
                  </a:tcPr>
                </a:tc>
                <a:tc>
                  <a:txBody>
                    <a:bodyPr/>
                    <a:lstStyle/>
                    <a:p>
                      <a:pPr algn="ct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18,75</a:t>
                      </a:r>
                    </a:p>
                  </a:txBody>
                  <a:tcPr marL="68580" marR="68580" marT="0" marB="0">
                    <a:solidFill>
                      <a:schemeClr val="accent1">
                        <a:lumMod val="40000"/>
                        <a:lumOff val="60000"/>
                      </a:schemeClr>
                    </a:solidFill>
                  </a:tcPr>
                </a:tc>
                <a:extLst>
                  <a:ext uri="{0D108BD9-81ED-4DB2-BD59-A6C34878D82A}">
                    <a16:rowId xmlns="" xmlns:a16="http://schemas.microsoft.com/office/drawing/2014/main" val="10004"/>
                  </a:ext>
                </a:extLst>
              </a:tr>
              <a:tr h="544735">
                <a:tc>
                  <a:txBody>
                    <a:bodyPr/>
                    <a:lstStyle/>
                    <a:p>
                      <a:pP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Увеличение числа посещений платных культурно-массовых мероприятий клубов и домов культуры к уровню 2017 года</a:t>
                      </a:r>
                    </a:p>
                  </a:txBody>
                  <a:tcPr marL="68580" marR="68580" marT="0" marB="0">
                    <a:solidFill>
                      <a:schemeClr val="accent1">
                        <a:lumMod val="40000"/>
                        <a:lumOff val="60000"/>
                      </a:schemeClr>
                    </a:solidFill>
                  </a:tcPr>
                </a:tc>
                <a:tc>
                  <a:txBody>
                    <a:bodyPr/>
                    <a:lstStyle/>
                    <a:p>
                      <a:pPr algn="ctr">
                        <a:lnSpc>
                          <a:spcPct val="115000"/>
                        </a:lnSpc>
                        <a:spcAft>
                          <a:spcPts val="1000"/>
                        </a:spcAft>
                      </a:pPr>
                      <a:r>
                        <a:rPr lang="ru-RU" sz="1400">
                          <a:effectLst/>
                          <a:latin typeface="Times New Roman" panose="02020603050405020304" pitchFamily="18" charset="0"/>
                          <a:ea typeface="Times New Roman" panose="02020603050405020304" pitchFamily="18" charset="0"/>
                          <a:cs typeface="Times New Roman" panose="02020603050405020304" pitchFamily="18" charset="0"/>
                        </a:rPr>
                        <a:t>Нац.проект «Культура»</a:t>
                      </a:r>
                    </a:p>
                  </a:txBody>
                  <a:tcPr marL="68580" marR="68580" marT="0" marB="0">
                    <a:solidFill>
                      <a:schemeClr val="accent1">
                        <a:lumMod val="40000"/>
                        <a:lumOff val="60000"/>
                      </a:schemeClr>
                    </a:solidFill>
                  </a:tcPr>
                </a:tc>
                <a:tc>
                  <a:txBody>
                    <a:bodyPr/>
                    <a:lstStyle/>
                    <a:p>
                      <a:pPr>
                        <a:lnSpc>
                          <a:spcPct val="115000"/>
                        </a:lnSpc>
                        <a:spcAft>
                          <a:spcPts val="10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solidFill>
                      <a:schemeClr val="accent1">
                        <a:lumMod val="40000"/>
                        <a:lumOff val="60000"/>
                      </a:schemeClr>
                    </a:solidFill>
                  </a:tcPr>
                </a:tc>
                <a:tc>
                  <a:txBody>
                    <a:bodyPr/>
                    <a:lstStyle/>
                    <a:p>
                      <a:pPr algn="ctr"/>
                      <a:r>
                        <a:rPr lang="ru-RU" sz="1400" dirty="0">
                          <a:solidFill>
                            <a:schemeClr val="tx1"/>
                          </a:solidFill>
                          <a:effectLst/>
                          <a:latin typeface="Times New Roman" panose="02020603050405020304" pitchFamily="18" charset="0"/>
                          <a:cs typeface="Times New Roman" panose="02020603050405020304" pitchFamily="18" charset="0"/>
                        </a:rPr>
                        <a:t>110</a:t>
                      </a:r>
                    </a:p>
                  </a:txBody>
                  <a:tcPr marL="68580" marR="68580" marT="0" marB="0">
                    <a:solidFill>
                      <a:schemeClr val="accent1">
                        <a:lumMod val="40000"/>
                        <a:lumOff val="60000"/>
                      </a:schemeClr>
                    </a:solidFill>
                  </a:tcPr>
                </a:tc>
                <a:tc>
                  <a:txBody>
                    <a:bodyPr/>
                    <a:lstStyle/>
                    <a:p>
                      <a:pPr algn="ctr"/>
                      <a:r>
                        <a:rPr lang="ru-RU" sz="1400" dirty="0">
                          <a:effectLst/>
                          <a:latin typeface="Times New Roman" panose="02020603050405020304" pitchFamily="18" charset="0"/>
                          <a:cs typeface="Times New Roman" panose="02020603050405020304" pitchFamily="18" charset="0"/>
                        </a:rPr>
                        <a:t>115</a:t>
                      </a:r>
                    </a:p>
                  </a:txBody>
                  <a:tcPr marL="68580" marR="68580" marT="0" marB="0">
                    <a:solidFill>
                      <a:schemeClr val="accent1">
                        <a:lumMod val="40000"/>
                        <a:lumOff val="60000"/>
                      </a:schemeClr>
                    </a:solidFill>
                  </a:tcPr>
                </a:tc>
                <a:tc>
                  <a:txBody>
                    <a:bodyPr/>
                    <a:lstStyle/>
                    <a:p>
                      <a:pPr algn="ctr"/>
                      <a:r>
                        <a:rPr lang="ru-RU" sz="1400" dirty="0">
                          <a:effectLst/>
                          <a:latin typeface="Times New Roman" panose="02020603050405020304" pitchFamily="18" charset="0"/>
                          <a:cs typeface="Times New Roman" panose="02020603050405020304" pitchFamily="18" charset="0"/>
                        </a:rPr>
                        <a:t>120</a:t>
                      </a:r>
                    </a:p>
                  </a:txBody>
                  <a:tcPr marL="68580" marR="68580" marT="0" marB="0">
                    <a:solidFill>
                      <a:schemeClr val="accent1">
                        <a:lumMod val="40000"/>
                        <a:lumOff val="60000"/>
                      </a:schemeClr>
                    </a:solidFill>
                  </a:tcPr>
                </a:tc>
                <a:tc>
                  <a:txBody>
                    <a:bodyPr/>
                    <a:lstStyle/>
                    <a:p>
                      <a:pPr algn="ctr"/>
                      <a:r>
                        <a:rPr lang="ru-RU" sz="1400" dirty="0">
                          <a:effectLst/>
                          <a:latin typeface="Times New Roman" panose="02020603050405020304" pitchFamily="18" charset="0"/>
                          <a:cs typeface="Times New Roman" panose="02020603050405020304" pitchFamily="18" charset="0"/>
                        </a:rPr>
                        <a:t>120</a:t>
                      </a:r>
                    </a:p>
                  </a:txBody>
                  <a:tcPr marL="68580" marR="68580" marT="0" marB="0">
                    <a:solidFill>
                      <a:schemeClr val="accent1">
                        <a:lumMod val="40000"/>
                        <a:lumOff val="60000"/>
                      </a:schemeClr>
                    </a:solidFill>
                  </a:tcPr>
                </a:tc>
                <a:extLst>
                  <a:ext uri="{0D108BD9-81ED-4DB2-BD59-A6C34878D82A}">
                    <a16:rowId xmlns="" xmlns:a16="http://schemas.microsoft.com/office/drawing/2014/main" val="10005"/>
                  </a:ext>
                </a:extLst>
              </a:tr>
              <a:tr h="544735">
                <a:tc>
                  <a:txBody>
                    <a:bodyPr/>
                    <a:lstStyle/>
                    <a:p>
                      <a:pP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Увеличение числа участников клубных формирований к уровню 2017 года</a:t>
                      </a:r>
                    </a:p>
                  </a:txBody>
                  <a:tcPr marL="68580" marR="68580" marT="0" marB="0">
                    <a:solidFill>
                      <a:schemeClr val="accent1">
                        <a:lumMod val="40000"/>
                        <a:lumOff val="60000"/>
                      </a:schemeClr>
                    </a:solidFill>
                  </a:tcPr>
                </a:tc>
                <a:tc>
                  <a:txBody>
                    <a:bodyPr/>
                    <a:lstStyle/>
                    <a:p>
                      <a:pPr algn="ctr">
                        <a:lnSpc>
                          <a:spcPct val="115000"/>
                        </a:lnSpc>
                        <a:spcAft>
                          <a:spcPts val="0"/>
                        </a:spcAft>
                      </a:pPr>
                      <a:r>
                        <a:rPr lang="ru-RU" sz="1400">
                          <a:effectLst/>
                          <a:latin typeface="Times New Roman" panose="02020603050405020304" pitchFamily="18" charset="0"/>
                          <a:ea typeface="Times New Roman" panose="02020603050405020304" pitchFamily="18" charset="0"/>
                          <a:cs typeface="Times New Roman" panose="02020603050405020304" pitchFamily="18" charset="0"/>
                        </a:rPr>
                        <a:t>Нац.проект «Культура»</a:t>
                      </a:r>
                    </a:p>
                  </a:txBody>
                  <a:tcPr marL="68580" marR="68580" marT="0" marB="0">
                    <a:solidFill>
                      <a:schemeClr val="accent1">
                        <a:lumMod val="40000"/>
                        <a:lumOff val="60000"/>
                      </a:schemeClr>
                    </a:solidFill>
                  </a:tcPr>
                </a:tc>
                <a:tc>
                  <a:txBody>
                    <a:bodyPr/>
                    <a:lstStyle/>
                    <a:p>
                      <a:pPr>
                        <a:lnSpc>
                          <a:spcPct val="115000"/>
                        </a:lnSpc>
                        <a:spcAft>
                          <a:spcPts val="0"/>
                        </a:spcAft>
                      </a:pPr>
                      <a:r>
                        <a:rPr lang="ru-RU" sz="140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solidFill>
                      <a:schemeClr val="accent1">
                        <a:lumMod val="40000"/>
                        <a:lumOff val="60000"/>
                      </a:schemeClr>
                    </a:solidFill>
                  </a:tcPr>
                </a:tc>
                <a:tc>
                  <a:txBody>
                    <a:bodyPr/>
                    <a:lstStyle/>
                    <a:p>
                      <a:pPr algn="ctr">
                        <a:spcAft>
                          <a:spcPts val="0"/>
                        </a:spcAft>
                      </a:pPr>
                      <a:r>
                        <a:rPr lang="ru-RU" sz="1400" dirty="0">
                          <a:solidFill>
                            <a:schemeClr val="tx1"/>
                          </a:solidFill>
                          <a:effectLst/>
                          <a:latin typeface="Times New Roman" panose="02020603050405020304" pitchFamily="18" charset="0"/>
                          <a:cs typeface="Times New Roman" panose="02020603050405020304" pitchFamily="18" charset="0"/>
                        </a:rPr>
                        <a:t>102</a:t>
                      </a:r>
                    </a:p>
                  </a:txBody>
                  <a:tcPr marL="68580" marR="68580" marT="0" marB="0">
                    <a:solidFill>
                      <a:schemeClr val="accent1">
                        <a:lumMod val="40000"/>
                        <a:lumOff val="60000"/>
                      </a:schemeClr>
                    </a:solidFill>
                  </a:tcPr>
                </a:tc>
                <a:tc>
                  <a:txBody>
                    <a:bodyPr/>
                    <a:lstStyle/>
                    <a:p>
                      <a:pPr algn="ctr">
                        <a:spcAft>
                          <a:spcPts val="0"/>
                        </a:spcAft>
                      </a:pPr>
                      <a:r>
                        <a:rPr lang="ru-RU" sz="1400" dirty="0">
                          <a:effectLst/>
                          <a:latin typeface="Times New Roman" panose="02020603050405020304" pitchFamily="18" charset="0"/>
                          <a:cs typeface="Times New Roman" panose="02020603050405020304" pitchFamily="18" charset="0"/>
                        </a:rPr>
                        <a:t>103</a:t>
                      </a:r>
                    </a:p>
                  </a:txBody>
                  <a:tcPr marL="68580" marR="68580" marT="0" marB="0">
                    <a:solidFill>
                      <a:schemeClr val="accent1">
                        <a:lumMod val="40000"/>
                        <a:lumOff val="60000"/>
                      </a:schemeClr>
                    </a:solidFill>
                  </a:tcPr>
                </a:tc>
                <a:tc>
                  <a:txBody>
                    <a:bodyPr/>
                    <a:lstStyle/>
                    <a:p>
                      <a:pPr algn="ctr">
                        <a:spcAft>
                          <a:spcPts val="0"/>
                        </a:spcAft>
                      </a:pPr>
                      <a:r>
                        <a:rPr lang="ru-RU" sz="1400" dirty="0">
                          <a:effectLst/>
                          <a:latin typeface="Times New Roman" panose="02020603050405020304" pitchFamily="18" charset="0"/>
                          <a:cs typeface="Times New Roman" panose="02020603050405020304" pitchFamily="18" charset="0"/>
                        </a:rPr>
                        <a:t>104</a:t>
                      </a:r>
                    </a:p>
                  </a:txBody>
                  <a:tcPr marL="68580" marR="68580" marT="0" marB="0">
                    <a:solidFill>
                      <a:schemeClr val="accent1">
                        <a:lumMod val="40000"/>
                        <a:lumOff val="60000"/>
                      </a:schemeClr>
                    </a:solidFill>
                  </a:tcPr>
                </a:tc>
                <a:tc>
                  <a:txBody>
                    <a:bodyPr/>
                    <a:lstStyle/>
                    <a:p>
                      <a:pPr algn="ctr">
                        <a:spcAft>
                          <a:spcPts val="0"/>
                        </a:spcAft>
                      </a:pPr>
                      <a:r>
                        <a:rPr lang="ru-RU" sz="1400" dirty="0">
                          <a:effectLst/>
                          <a:latin typeface="Times New Roman" panose="02020603050405020304" pitchFamily="18" charset="0"/>
                          <a:cs typeface="Times New Roman" panose="02020603050405020304" pitchFamily="18" charset="0"/>
                        </a:rPr>
                        <a:t>104</a:t>
                      </a:r>
                    </a:p>
                  </a:txBody>
                  <a:tcPr marL="68580" marR="68580" marT="0" marB="0">
                    <a:solidFill>
                      <a:schemeClr val="accent1">
                        <a:lumMod val="40000"/>
                        <a:lumOff val="60000"/>
                      </a:schemeClr>
                    </a:solidFill>
                  </a:tcPr>
                </a:tc>
                <a:extLst>
                  <a:ext uri="{0D108BD9-81ED-4DB2-BD59-A6C34878D82A}">
                    <a16:rowId xmlns="" xmlns:a16="http://schemas.microsoft.com/office/drawing/2014/main" val="10006"/>
                  </a:ext>
                </a:extLst>
              </a:tr>
              <a:tr h="817102">
                <a:tc>
                  <a:txBody>
                    <a:bodyPr/>
                    <a:lstStyle/>
                    <a:p>
                      <a:pP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Количество муниципальных учреждений культуры Московской области, по которым проведен капитальный ремонт, техническое переоснащение современным непроизводственным оборудованием и благоустройство территории</a:t>
                      </a:r>
                    </a:p>
                  </a:txBody>
                  <a:tcPr marL="68580" marR="68580" marT="0" marB="0">
                    <a:solidFill>
                      <a:schemeClr val="accent1">
                        <a:lumMod val="40000"/>
                        <a:lumOff val="60000"/>
                      </a:schemeClr>
                    </a:solidFill>
                  </a:tcPr>
                </a:tc>
                <a:tc>
                  <a:txBody>
                    <a:bodyPr/>
                    <a:lstStyle/>
                    <a:p>
                      <a:pPr algn="ct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Обращение Губернатора МО</a:t>
                      </a:r>
                    </a:p>
                  </a:txBody>
                  <a:tcPr marL="68580" marR="68580" marT="0" marB="0">
                    <a:solidFill>
                      <a:schemeClr val="accent1">
                        <a:lumMod val="40000"/>
                        <a:lumOff val="60000"/>
                      </a:schemeClr>
                    </a:solidFill>
                  </a:tcPr>
                </a:tc>
                <a:tc>
                  <a:txBody>
                    <a:bodyPr/>
                    <a:lstStyle/>
                    <a:p>
                      <a:pP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Ед.</a:t>
                      </a:r>
                    </a:p>
                  </a:txBody>
                  <a:tcPr marL="68580" marR="68580" marT="0" marB="0">
                    <a:solidFill>
                      <a:schemeClr val="accent1">
                        <a:lumMod val="40000"/>
                        <a:lumOff val="60000"/>
                      </a:schemeClr>
                    </a:solidFill>
                  </a:tcPr>
                </a:tc>
                <a:tc>
                  <a:txBody>
                    <a:bodyPr/>
                    <a:lstStyle/>
                    <a:p>
                      <a:pPr algn="ctr">
                        <a:spcAft>
                          <a:spcPts val="0"/>
                        </a:spcAft>
                      </a:pPr>
                      <a:r>
                        <a:rPr lang="ru-RU" sz="1400" dirty="0">
                          <a:solidFill>
                            <a:schemeClr val="tx1"/>
                          </a:solidFill>
                          <a:effectLst/>
                          <a:latin typeface="Times New Roman" panose="02020603050405020304" pitchFamily="18" charset="0"/>
                          <a:cs typeface="Times New Roman" panose="02020603050405020304" pitchFamily="18" charset="0"/>
                        </a:rPr>
                        <a:t>0</a:t>
                      </a:r>
                    </a:p>
                  </a:txBody>
                  <a:tcPr marL="68580" marR="68580" marT="0" marB="0">
                    <a:solidFill>
                      <a:schemeClr val="accent1">
                        <a:lumMod val="40000"/>
                        <a:lumOff val="60000"/>
                      </a:schemeClr>
                    </a:solidFill>
                  </a:tcPr>
                </a:tc>
                <a:tc>
                  <a:txBody>
                    <a:bodyPr/>
                    <a:lstStyle/>
                    <a:p>
                      <a:pPr algn="ctr">
                        <a:spcAft>
                          <a:spcPts val="0"/>
                        </a:spcAft>
                      </a:pPr>
                      <a:r>
                        <a:rPr lang="ru-RU" sz="1400" dirty="0">
                          <a:effectLst/>
                          <a:latin typeface="Times New Roman" panose="02020603050405020304" pitchFamily="18" charset="0"/>
                          <a:cs typeface="Times New Roman" panose="02020603050405020304" pitchFamily="18" charset="0"/>
                        </a:rPr>
                        <a:t>0</a:t>
                      </a:r>
                    </a:p>
                  </a:txBody>
                  <a:tcPr marL="68580" marR="68580" marT="0" marB="0">
                    <a:solidFill>
                      <a:schemeClr val="accent1">
                        <a:lumMod val="40000"/>
                        <a:lumOff val="60000"/>
                      </a:schemeClr>
                    </a:solidFill>
                  </a:tcPr>
                </a:tc>
                <a:tc>
                  <a:txBody>
                    <a:bodyPr/>
                    <a:lstStyle/>
                    <a:p>
                      <a:pPr algn="ctr">
                        <a:spcAft>
                          <a:spcPts val="0"/>
                        </a:spcAft>
                      </a:pPr>
                      <a:r>
                        <a:rPr lang="ru-RU" sz="1400" dirty="0">
                          <a:effectLst/>
                          <a:latin typeface="Times New Roman" panose="02020603050405020304" pitchFamily="18" charset="0"/>
                          <a:cs typeface="Times New Roman" panose="02020603050405020304" pitchFamily="18" charset="0"/>
                        </a:rPr>
                        <a:t>0</a:t>
                      </a:r>
                    </a:p>
                  </a:txBody>
                  <a:tcPr marL="68580" marR="68580" marT="0" marB="0">
                    <a:solidFill>
                      <a:schemeClr val="accent1">
                        <a:lumMod val="40000"/>
                        <a:lumOff val="60000"/>
                      </a:schemeClr>
                    </a:solidFill>
                  </a:tcPr>
                </a:tc>
                <a:tc>
                  <a:txBody>
                    <a:bodyPr/>
                    <a:lstStyle/>
                    <a:p>
                      <a:pPr algn="ctr">
                        <a:spcAft>
                          <a:spcPts val="0"/>
                        </a:spcAft>
                      </a:pPr>
                      <a:r>
                        <a:rPr lang="ru-RU" sz="1400" dirty="0">
                          <a:effectLst/>
                          <a:latin typeface="Times New Roman" panose="02020603050405020304" pitchFamily="18" charset="0"/>
                          <a:cs typeface="Times New Roman" panose="02020603050405020304" pitchFamily="18" charset="0"/>
                        </a:rPr>
                        <a:t>0</a:t>
                      </a:r>
                    </a:p>
                  </a:txBody>
                  <a:tcPr marL="68580" marR="68580" marT="0" marB="0">
                    <a:solidFill>
                      <a:schemeClr val="accent1">
                        <a:lumMod val="40000"/>
                        <a:lumOff val="60000"/>
                      </a:schemeClr>
                    </a:solidFill>
                  </a:tcPr>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17583431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55648" y="609600"/>
            <a:ext cx="7518354" cy="1072896"/>
          </a:xfrm>
        </p:spPr>
        <p:txBody>
          <a:bodyPr>
            <a:normAutofit/>
          </a:bodyPr>
          <a:lstStyle/>
          <a:p>
            <a:r>
              <a:rPr lang="ru-RU" sz="2400" dirty="0">
                <a:solidFill>
                  <a:schemeClr val="tx1"/>
                </a:solidFill>
                <a:latin typeface="Times New Roman" panose="02020603050405020304" pitchFamily="18" charset="0"/>
                <a:cs typeface="Times New Roman" panose="02020603050405020304" pitchFamily="18" charset="0"/>
              </a:rPr>
              <a:t>Показатели подпрограммы </a:t>
            </a:r>
            <a:r>
              <a:rPr lang="ru-RU" sz="2400" dirty="0" smtClean="0">
                <a:solidFill>
                  <a:schemeClr val="tx1"/>
                </a:solidFill>
                <a:latin typeface="Times New Roman" panose="02020603050405020304" pitchFamily="18" charset="0"/>
                <a:cs typeface="Times New Roman" panose="02020603050405020304" pitchFamily="18" charset="0"/>
              </a:rPr>
              <a:t/>
            </a:r>
            <a:br>
              <a:rPr lang="ru-RU" sz="2400" dirty="0" smtClean="0">
                <a:solidFill>
                  <a:schemeClr val="tx1"/>
                </a:solidFill>
                <a:latin typeface="Times New Roman" panose="02020603050405020304" pitchFamily="18" charset="0"/>
                <a:cs typeface="Times New Roman" panose="02020603050405020304" pitchFamily="18" charset="0"/>
              </a:rPr>
            </a:br>
            <a:r>
              <a:rPr lang="ru-RU" sz="2400" dirty="0" smtClean="0">
                <a:solidFill>
                  <a:schemeClr val="tx1"/>
                </a:solidFill>
                <a:latin typeface="Times New Roman" panose="02020603050405020304" pitchFamily="18" charset="0"/>
                <a:cs typeface="Times New Roman" panose="02020603050405020304" pitchFamily="18" charset="0"/>
              </a:rPr>
              <a:t>«</a:t>
            </a:r>
            <a:r>
              <a:rPr lang="ru-RU" sz="2400" dirty="0">
                <a:solidFill>
                  <a:schemeClr val="tx1"/>
                </a:solidFill>
                <a:latin typeface="Times New Roman" panose="02020603050405020304" pitchFamily="18" charset="0"/>
                <a:cs typeface="Times New Roman" panose="02020603050405020304" pitchFamily="18" charset="0"/>
              </a:rPr>
              <a:t>Развитие архивного дела»</a:t>
            </a:r>
          </a:p>
        </p:txBody>
      </p:sp>
      <p:graphicFrame>
        <p:nvGraphicFramePr>
          <p:cNvPr id="4" name="Объект 3"/>
          <p:cNvGraphicFramePr>
            <a:graphicFrameLocks noGrp="1"/>
          </p:cNvGraphicFramePr>
          <p:nvPr>
            <p:ph idx="1"/>
            <p:extLst>
              <p:ext uri="{D42A27DB-BD31-4B8C-83A1-F6EECF244321}">
                <p14:modId xmlns:p14="http://schemas.microsoft.com/office/powerpoint/2010/main" val="1874047773"/>
              </p:ext>
            </p:extLst>
          </p:nvPr>
        </p:nvGraphicFramePr>
        <p:xfrm>
          <a:off x="426721" y="2511550"/>
          <a:ext cx="11289792" cy="4120897"/>
        </p:xfrm>
        <a:graphic>
          <a:graphicData uri="http://schemas.openxmlformats.org/drawingml/2006/table">
            <a:tbl>
              <a:tblPr firstRow="1" bandRow="1">
                <a:tableStyleId>{5C22544A-7EE6-4342-B048-85BDC9FD1C3A}</a:tableStyleId>
              </a:tblPr>
              <a:tblGrid>
                <a:gridCol w="5253339">
                  <a:extLst>
                    <a:ext uri="{9D8B030D-6E8A-4147-A177-3AD203B41FA5}">
                      <a16:colId xmlns="" xmlns:a16="http://schemas.microsoft.com/office/drawing/2014/main" val="20000"/>
                    </a:ext>
                  </a:extLst>
                </a:gridCol>
                <a:gridCol w="1092549">
                  <a:extLst>
                    <a:ext uri="{9D8B030D-6E8A-4147-A177-3AD203B41FA5}">
                      <a16:colId xmlns="" xmlns:a16="http://schemas.microsoft.com/office/drawing/2014/main" val="20001"/>
                    </a:ext>
                  </a:extLst>
                </a:gridCol>
                <a:gridCol w="983294">
                  <a:extLst>
                    <a:ext uri="{9D8B030D-6E8A-4147-A177-3AD203B41FA5}">
                      <a16:colId xmlns="" xmlns:a16="http://schemas.microsoft.com/office/drawing/2014/main" val="20002"/>
                    </a:ext>
                  </a:extLst>
                </a:gridCol>
                <a:gridCol w="983294"/>
                <a:gridCol w="1265535">
                  <a:extLst>
                    <a:ext uri="{9D8B030D-6E8A-4147-A177-3AD203B41FA5}">
                      <a16:colId xmlns="" xmlns:a16="http://schemas.microsoft.com/office/drawing/2014/main" val="20003"/>
                    </a:ext>
                  </a:extLst>
                </a:gridCol>
                <a:gridCol w="983294">
                  <a:extLst>
                    <a:ext uri="{9D8B030D-6E8A-4147-A177-3AD203B41FA5}">
                      <a16:colId xmlns="" xmlns:a16="http://schemas.microsoft.com/office/drawing/2014/main" val="20004"/>
                    </a:ext>
                  </a:extLst>
                </a:gridCol>
                <a:gridCol w="728487">
                  <a:extLst>
                    <a:ext uri="{9D8B030D-6E8A-4147-A177-3AD203B41FA5}">
                      <a16:colId xmlns="" xmlns:a16="http://schemas.microsoft.com/office/drawing/2014/main" val="20005"/>
                    </a:ext>
                  </a:extLst>
                </a:gridCol>
              </a:tblGrid>
              <a:tr h="831534">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Показатель реализации мероприятий</a:t>
                      </a:r>
                    </a:p>
                  </a:txBody>
                  <a:tcPr>
                    <a:solidFill>
                      <a:schemeClr val="accent3"/>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Тип показателя</a:t>
                      </a:r>
                    </a:p>
                  </a:txBody>
                  <a:tcPr marL="39370" marR="39370" marT="64770" marB="64770" anchor="ctr">
                    <a:solidFill>
                      <a:schemeClr val="accent3"/>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Единица измерения</a:t>
                      </a:r>
                    </a:p>
                  </a:txBody>
                  <a:tcPr marL="39370" marR="39370" marT="64770" marB="64770" anchor="ctr">
                    <a:solidFill>
                      <a:schemeClr val="accent3"/>
                    </a:solidFill>
                  </a:tcPr>
                </a:tc>
                <a:tc>
                  <a:txBody>
                    <a:bodyPr/>
                    <a:lstStyle/>
                    <a:p>
                      <a:pPr algn="ctr">
                        <a:lnSpc>
                          <a:spcPct val="115000"/>
                        </a:lnSpc>
                        <a:spcAft>
                          <a:spcPts val="0"/>
                        </a:spcAft>
                      </a:pPr>
                      <a:r>
                        <a:rPr lang="ru-RU" sz="1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2020</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accent3"/>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2021</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3"/>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2022</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3"/>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2023</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3"/>
                    </a:solidFill>
                  </a:tcPr>
                </a:tc>
                <a:extLst>
                  <a:ext uri="{0D108BD9-81ED-4DB2-BD59-A6C34878D82A}">
                    <a16:rowId xmlns="" xmlns:a16="http://schemas.microsoft.com/office/drawing/2014/main" val="10000"/>
                  </a:ext>
                </a:extLst>
              </a:tr>
              <a:tr h="1315745">
                <a:tc>
                  <a:txBody>
                    <a:bodyPr/>
                    <a:lstStyle/>
                    <a:p>
                      <a:pPr>
                        <a:lnSpc>
                          <a:spcPct val="115000"/>
                        </a:lnSpc>
                        <a:spcAft>
                          <a:spcPts val="0"/>
                        </a:spcAft>
                      </a:pPr>
                      <a:r>
                        <a:rPr lang="ru-RU"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Доля архивных документов, хранящихся в муниципальном архиве в нормативных условиях, обеспечивающих их постоянное (вечное) и долговременное хранение, в общем количестве документов в муниципальном архиве</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3"/>
                    </a:solidFill>
                  </a:tcPr>
                </a:tc>
                <a:tc>
                  <a:txBody>
                    <a:bodyPr/>
                    <a:lstStyle/>
                    <a:p>
                      <a:pPr algn="ct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Отраслевой</a:t>
                      </a:r>
                    </a:p>
                  </a:txBody>
                  <a:tcPr marL="68580" marR="68580" marT="0" marB="0">
                    <a:solidFill>
                      <a:schemeClr val="accent3"/>
                    </a:solidFill>
                  </a:tcPr>
                </a:tc>
                <a:tc>
                  <a:txBody>
                    <a:bodyPr/>
                    <a:lstStyle/>
                    <a:p>
                      <a:pPr algn="ct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solidFill>
                      <a:schemeClr val="accent3"/>
                    </a:solidFill>
                  </a:tcPr>
                </a:tc>
                <a:tc>
                  <a:txBody>
                    <a:bodyPr/>
                    <a:lstStyle/>
                    <a:p>
                      <a:pPr algn="ctr">
                        <a:spcAft>
                          <a:spcPts val="0"/>
                        </a:spcAft>
                      </a:pPr>
                      <a:r>
                        <a:rPr lang="ru-RU" sz="1600" dirty="0">
                          <a:solidFill>
                            <a:schemeClr val="tx1"/>
                          </a:solidFill>
                          <a:effectLst/>
                          <a:latin typeface="Times New Roman" panose="02020603050405020304" pitchFamily="18" charset="0"/>
                          <a:cs typeface="Times New Roman" panose="02020603050405020304" pitchFamily="18" charset="0"/>
                        </a:rPr>
                        <a:t>100</a:t>
                      </a:r>
                    </a:p>
                    <a:p>
                      <a:pPr algn="ctr">
                        <a:spcAft>
                          <a:spcPts val="0"/>
                        </a:spcAft>
                      </a:pPr>
                      <a:r>
                        <a:rPr lang="ru-RU" sz="1600" dirty="0">
                          <a:solidFill>
                            <a:schemeClr val="tx1"/>
                          </a:solidFill>
                          <a:effectLst/>
                          <a:latin typeface="Times New Roman" panose="02020603050405020304" pitchFamily="18" charset="0"/>
                          <a:cs typeface="Times New Roman" panose="02020603050405020304" pitchFamily="18" charset="0"/>
                        </a:rPr>
                        <a:t> </a:t>
                      </a:r>
                    </a:p>
                  </a:txBody>
                  <a:tcPr marL="68580" marR="68580" marT="0" marB="0">
                    <a:solidFill>
                      <a:schemeClr val="accent3"/>
                    </a:solidFill>
                  </a:tcPr>
                </a:tc>
                <a:tc>
                  <a:txBody>
                    <a:bodyPr/>
                    <a:lstStyle/>
                    <a:p>
                      <a:pPr algn="ctr">
                        <a:spcAft>
                          <a:spcPts val="0"/>
                        </a:spcAft>
                      </a:pPr>
                      <a:r>
                        <a:rPr lang="ru-RU" sz="1400" dirty="0">
                          <a:effectLst/>
                          <a:latin typeface="Times New Roman" panose="02020603050405020304" pitchFamily="18" charset="0"/>
                          <a:cs typeface="Times New Roman" panose="02020603050405020304" pitchFamily="18" charset="0"/>
                        </a:rPr>
                        <a:t>100</a:t>
                      </a:r>
                    </a:p>
                    <a:p>
                      <a:pPr algn="ctr">
                        <a:spcAft>
                          <a:spcPts val="0"/>
                        </a:spcAft>
                      </a:pPr>
                      <a:r>
                        <a:rPr lang="ru-RU" sz="1400" dirty="0">
                          <a:effectLst/>
                          <a:latin typeface="Times New Roman" panose="02020603050405020304" pitchFamily="18" charset="0"/>
                          <a:cs typeface="Times New Roman" panose="02020603050405020304" pitchFamily="18" charset="0"/>
                        </a:rPr>
                        <a:t> </a:t>
                      </a:r>
                    </a:p>
                  </a:txBody>
                  <a:tcPr marL="68580" marR="68580" marT="0" marB="0">
                    <a:solidFill>
                      <a:schemeClr val="accent3"/>
                    </a:solidFill>
                  </a:tcPr>
                </a:tc>
                <a:tc>
                  <a:txBody>
                    <a:bodyPr/>
                    <a:lstStyle/>
                    <a:p>
                      <a:pPr algn="ctr">
                        <a:spcAft>
                          <a:spcPts val="0"/>
                        </a:spcAft>
                      </a:pPr>
                      <a:r>
                        <a:rPr lang="ru-RU" sz="1400" dirty="0">
                          <a:effectLst/>
                          <a:latin typeface="Times New Roman" panose="02020603050405020304" pitchFamily="18" charset="0"/>
                          <a:cs typeface="Times New Roman" panose="02020603050405020304" pitchFamily="18" charset="0"/>
                        </a:rPr>
                        <a:t>100</a:t>
                      </a:r>
                    </a:p>
                  </a:txBody>
                  <a:tcPr marL="68580" marR="68580" marT="0" marB="0">
                    <a:solidFill>
                      <a:schemeClr val="accent3"/>
                    </a:solidFill>
                  </a:tcPr>
                </a:tc>
                <a:tc>
                  <a:txBody>
                    <a:bodyPr/>
                    <a:lstStyle/>
                    <a:p>
                      <a:pPr algn="ctr">
                        <a:spcAft>
                          <a:spcPts val="0"/>
                        </a:spcAft>
                      </a:pPr>
                      <a:r>
                        <a:rPr lang="ru-RU" sz="1400" dirty="0">
                          <a:effectLst/>
                          <a:latin typeface="Times New Roman" panose="02020603050405020304" pitchFamily="18" charset="0"/>
                          <a:cs typeface="Times New Roman" panose="02020603050405020304" pitchFamily="18" charset="0"/>
                        </a:rPr>
                        <a:t>100</a:t>
                      </a:r>
                    </a:p>
                  </a:txBody>
                  <a:tcPr marL="68580" marR="68580" marT="0" marB="0">
                    <a:solidFill>
                      <a:schemeClr val="accent3"/>
                    </a:solidFill>
                  </a:tcPr>
                </a:tc>
                <a:extLst>
                  <a:ext uri="{0D108BD9-81ED-4DB2-BD59-A6C34878D82A}">
                    <a16:rowId xmlns="" xmlns:a16="http://schemas.microsoft.com/office/drawing/2014/main" val="10001"/>
                  </a:ext>
                </a:extLst>
              </a:tr>
              <a:tr h="986809">
                <a:tc>
                  <a:txBody>
                    <a:bodyPr/>
                    <a:lstStyle/>
                    <a:p>
                      <a:pPr>
                        <a:lnSpc>
                          <a:spcPct val="115000"/>
                        </a:lnSpc>
                        <a:spcAft>
                          <a:spcPts val="0"/>
                        </a:spcAft>
                      </a:pPr>
                      <a:r>
                        <a:rPr lang="ru-RU"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Доля архивных фондов муниципального архива, внесенных в общеотраслевую базу данных «Архивный фонд», от общего количества архивных фондов, хранящихся в муниципальном архиве</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3"/>
                    </a:solidFill>
                  </a:tcPr>
                </a:tc>
                <a:tc>
                  <a:txBody>
                    <a:bodyPr/>
                    <a:lstStyle/>
                    <a:p>
                      <a:pPr algn="ctr">
                        <a:lnSpc>
                          <a:spcPct val="115000"/>
                        </a:lnSpc>
                        <a:spcAft>
                          <a:spcPts val="0"/>
                        </a:spcAft>
                      </a:pPr>
                      <a:r>
                        <a:rPr lang="ru-RU" sz="1400">
                          <a:effectLst/>
                          <a:latin typeface="Times New Roman" panose="02020603050405020304" pitchFamily="18" charset="0"/>
                          <a:ea typeface="Times New Roman" panose="02020603050405020304" pitchFamily="18" charset="0"/>
                          <a:cs typeface="Times New Roman" panose="02020603050405020304" pitchFamily="18" charset="0"/>
                        </a:rPr>
                        <a:t>Отраслевой </a:t>
                      </a:r>
                    </a:p>
                  </a:txBody>
                  <a:tcPr marL="68580" marR="68580" marT="0" marB="0">
                    <a:solidFill>
                      <a:schemeClr val="accent3"/>
                    </a:solidFill>
                  </a:tcPr>
                </a:tc>
                <a:tc>
                  <a:txBody>
                    <a:bodyPr/>
                    <a:lstStyle/>
                    <a:p>
                      <a:pPr algn="ct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solidFill>
                      <a:schemeClr val="accent3"/>
                    </a:solidFill>
                  </a:tcPr>
                </a:tc>
                <a:tc>
                  <a:txBody>
                    <a:bodyPr/>
                    <a:lstStyle/>
                    <a:p>
                      <a:pPr algn="ctr">
                        <a:spcAft>
                          <a:spcPts val="0"/>
                        </a:spcAft>
                      </a:pPr>
                      <a:r>
                        <a:rPr lang="ru-RU" sz="1600" dirty="0">
                          <a:solidFill>
                            <a:schemeClr val="tx1"/>
                          </a:solidFill>
                          <a:effectLst/>
                          <a:latin typeface="Times New Roman" panose="02020603050405020304" pitchFamily="18" charset="0"/>
                          <a:cs typeface="Times New Roman" panose="02020603050405020304" pitchFamily="18" charset="0"/>
                        </a:rPr>
                        <a:t>100</a:t>
                      </a:r>
                    </a:p>
                  </a:txBody>
                  <a:tcPr marL="68580" marR="68580" marT="0" marB="0">
                    <a:solidFill>
                      <a:schemeClr val="accent3"/>
                    </a:solidFill>
                  </a:tcPr>
                </a:tc>
                <a:tc>
                  <a:txBody>
                    <a:bodyPr/>
                    <a:lstStyle/>
                    <a:p>
                      <a:pPr algn="ctr">
                        <a:spcAft>
                          <a:spcPts val="0"/>
                        </a:spcAft>
                      </a:pPr>
                      <a:r>
                        <a:rPr lang="ru-RU" sz="1400" dirty="0">
                          <a:effectLst/>
                          <a:latin typeface="Times New Roman" panose="02020603050405020304" pitchFamily="18" charset="0"/>
                          <a:cs typeface="Times New Roman" panose="02020603050405020304" pitchFamily="18" charset="0"/>
                        </a:rPr>
                        <a:t>100</a:t>
                      </a:r>
                    </a:p>
                  </a:txBody>
                  <a:tcPr marL="68580" marR="68580" marT="0" marB="0">
                    <a:solidFill>
                      <a:schemeClr val="accent3"/>
                    </a:solidFill>
                  </a:tcPr>
                </a:tc>
                <a:tc>
                  <a:txBody>
                    <a:bodyPr/>
                    <a:lstStyle/>
                    <a:p>
                      <a:pPr algn="ctr">
                        <a:spcAft>
                          <a:spcPts val="0"/>
                        </a:spcAft>
                      </a:pPr>
                      <a:r>
                        <a:rPr lang="ru-RU" sz="1400" dirty="0">
                          <a:effectLst/>
                          <a:latin typeface="Times New Roman" panose="02020603050405020304" pitchFamily="18" charset="0"/>
                          <a:cs typeface="Times New Roman" panose="02020603050405020304" pitchFamily="18" charset="0"/>
                        </a:rPr>
                        <a:t>100</a:t>
                      </a:r>
                    </a:p>
                  </a:txBody>
                  <a:tcPr marL="68580" marR="68580" marT="0" marB="0">
                    <a:solidFill>
                      <a:schemeClr val="accent3"/>
                    </a:solidFill>
                  </a:tcPr>
                </a:tc>
                <a:tc>
                  <a:txBody>
                    <a:bodyPr/>
                    <a:lstStyle/>
                    <a:p>
                      <a:pPr algn="ctr">
                        <a:spcAft>
                          <a:spcPts val="0"/>
                        </a:spcAft>
                      </a:pPr>
                      <a:r>
                        <a:rPr lang="ru-RU" sz="1400" dirty="0">
                          <a:effectLst/>
                          <a:latin typeface="Times New Roman" panose="02020603050405020304" pitchFamily="18" charset="0"/>
                          <a:cs typeface="Times New Roman" panose="02020603050405020304" pitchFamily="18" charset="0"/>
                        </a:rPr>
                        <a:t>100</a:t>
                      </a:r>
                    </a:p>
                  </a:txBody>
                  <a:tcPr marL="68580" marR="68580" marT="0" marB="0">
                    <a:solidFill>
                      <a:schemeClr val="accent3"/>
                    </a:solidFill>
                  </a:tcPr>
                </a:tc>
                <a:extLst>
                  <a:ext uri="{0D108BD9-81ED-4DB2-BD59-A6C34878D82A}">
                    <a16:rowId xmlns="" xmlns:a16="http://schemas.microsoft.com/office/drawing/2014/main" val="10002"/>
                  </a:ext>
                </a:extLst>
              </a:tr>
              <a:tr h="986809">
                <a:tc>
                  <a:txBody>
                    <a:bodyPr/>
                    <a:lstStyle/>
                    <a:p>
                      <a:pPr>
                        <a:lnSpc>
                          <a:spcPct val="115000"/>
                        </a:lnSpc>
                        <a:spcAft>
                          <a:spcPts val="0"/>
                        </a:spcAft>
                      </a:pPr>
                      <a:r>
                        <a:rPr lang="ru-RU"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Доля архивных документов, переведенных в электронно-цифровую форму, от общего количества документов, находящихся на хранении в муниципальном архиве муниципального образования</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3"/>
                    </a:solidFill>
                  </a:tcPr>
                </a:tc>
                <a:tc>
                  <a:txBody>
                    <a:bodyPr/>
                    <a:lstStyle/>
                    <a:p>
                      <a:pPr algn="ctr">
                        <a:lnSpc>
                          <a:spcPct val="115000"/>
                        </a:lnSpc>
                        <a:spcAft>
                          <a:spcPts val="0"/>
                        </a:spcAft>
                      </a:pPr>
                      <a:r>
                        <a:rPr lang="ru-RU" sz="1400">
                          <a:effectLst/>
                          <a:latin typeface="Times New Roman" panose="02020603050405020304" pitchFamily="18" charset="0"/>
                          <a:ea typeface="Times New Roman" panose="02020603050405020304" pitchFamily="18" charset="0"/>
                          <a:cs typeface="Times New Roman" panose="02020603050405020304" pitchFamily="18" charset="0"/>
                        </a:rPr>
                        <a:t>Отраслевой </a:t>
                      </a:r>
                    </a:p>
                  </a:txBody>
                  <a:tcPr marL="68580" marR="68580" marT="0" marB="0">
                    <a:solidFill>
                      <a:schemeClr val="accent3"/>
                    </a:solidFill>
                  </a:tcPr>
                </a:tc>
                <a:tc>
                  <a:txBody>
                    <a:bodyPr/>
                    <a:lstStyle/>
                    <a:p>
                      <a:pPr algn="ctr">
                        <a:lnSpc>
                          <a:spcPct val="115000"/>
                        </a:lnSpc>
                        <a:spcAft>
                          <a:spcPts val="0"/>
                        </a:spcAft>
                      </a:pPr>
                      <a:r>
                        <a:rPr lang="ru-RU" sz="140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solidFill>
                      <a:schemeClr val="accent3"/>
                    </a:solidFill>
                  </a:tcPr>
                </a:tc>
                <a:tc>
                  <a:txBody>
                    <a:bodyPr/>
                    <a:lstStyle/>
                    <a:p>
                      <a:pPr algn="ctr">
                        <a:spcAft>
                          <a:spcPts val="0"/>
                        </a:spcAft>
                      </a:pPr>
                      <a:r>
                        <a:rPr lang="ru-RU" sz="1600" dirty="0">
                          <a:solidFill>
                            <a:schemeClr val="tx1"/>
                          </a:solidFill>
                          <a:effectLst/>
                          <a:latin typeface="Times New Roman" panose="02020603050405020304" pitchFamily="18" charset="0"/>
                          <a:cs typeface="Times New Roman" panose="02020603050405020304" pitchFamily="18" charset="0"/>
                        </a:rPr>
                        <a:t>4,5</a:t>
                      </a:r>
                    </a:p>
                  </a:txBody>
                  <a:tcPr marL="68580" marR="68580" marT="0" marB="0">
                    <a:solidFill>
                      <a:schemeClr val="accent3"/>
                    </a:solidFill>
                  </a:tcPr>
                </a:tc>
                <a:tc>
                  <a:txBody>
                    <a:bodyPr/>
                    <a:lstStyle/>
                    <a:p>
                      <a:pPr algn="ctr">
                        <a:spcAft>
                          <a:spcPts val="0"/>
                        </a:spcAft>
                      </a:pPr>
                      <a:r>
                        <a:rPr lang="ru-RU" sz="1400" dirty="0" smtClean="0">
                          <a:effectLst/>
                          <a:latin typeface="Times New Roman" panose="02020603050405020304" pitchFamily="18" charset="0"/>
                          <a:cs typeface="Times New Roman" panose="02020603050405020304" pitchFamily="18" charset="0"/>
                        </a:rPr>
                        <a:t>5,0</a:t>
                      </a:r>
                      <a:endParaRPr lang="ru-RU" sz="1400" dirty="0">
                        <a:effectLst/>
                        <a:latin typeface="Times New Roman" panose="02020603050405020304" pitchFamily="18" charset="0"/>
                        <a:cs typeface="Times New Roman" panose="02020603050405020304" pitchFamily="18" charset="0"/>
                      </a:endParaRPr>
                    </a:p>
                  </a:txBody>
                  <a:tcPr marL="68580" marR="68580" marT="0" marB="0">
                    <a:solidFill>
                      <a:schemeClr val="accent3"/>
                    </a:solidFill>
                  </a:tcPr>
                </a:tc>
                <a:tc>
                  <a:txBody>
                    <a:bodyPr/>
                    <a:lstStyle/>
                    <a:p>
                      <a:pPr algn="ctr">
                        <a:spcAft>
                          <a:spcPts val="0"/>
                        </a:spcAft>
                      </a:pPr>
                      <a:r>
                        <a:rPr lang="ru-RU" sz="1400" dirty="0" smtClean="0">
                          <a:effectLst/>
                          <a:latin typeface="Times New Roman" panose="02020603050405020304" pitchFamily="18" charset="0"/>
                          <a:cs typeface="Times New Roman" panose="02020603050405020304" pitchFamily="18" charset="0"/>
                        </a:rPr>
                        <a:t>6,0</a:t>
                      </a:r>
                      <a:endParaRPr lang="ru-RU" sz="1400" dirty="0">
                        <a:effectLst/>
                        <a:latin typeface="Times New Roman" panose="02020603050405020304" pitchFamily="18" charset="0"/>
                        <a:cs typeface="Times New Roman" panose="02020603050405020304" pitchFamily="18" charset="0"/>
                      </a:endParaRPr>
                    </a:p>
                  </a:txBody>
                  <a:tcPr marL="68580" marR="68580" marT="0" marB="0">
                    <a:solidFill>
                      <a:schemeClr val="accent3"/>
                    </a:solidFill>
                  </a:tcPr>
                </a:tc>
                <a:tc>
                  <a:txBody>
                    <a:bodyPr/>
                    <a:lstStyle/>
                    <a:p>
                      <a:pPr algn="ctr">
                        <a:spcAft>
                          <a:spcPts val="0"/>
                        </a:spcAft>
                      </a:pPr>
                      <a:r>
                        <a:rPr lang="ru-RU" sz="1400" dirty="0">
                          <a:effectLst/>
                          <a:latin typeface="Times New Roman" panose="02020603050405020304" pitchFamily="18" charset="0"/>
                          <a:cs typeface="Times New Roman" panose="02020603050405020304" pitchFamily="18" charset="0"/>
                        </a:rPr>
                        <a:t>6,0</a:t>
                      </a:r>
                    </a:p>
                  </a:txBody>
                  <a:tcPr marL="68580" marR="68580" marT="0" marB="0">
                    <a:solidFill>
                      <a:schemeClr val="accent3"/>
                    </a:solidFill>
                  </a:tcPr>
                </a:tc>
                <a:extLst>
                  <a:ext uri="{0D108BD9-81ED-4DB2-BD59-A6C34878D82A}">
                    <a16:rowId xmlns="" xmlns:a16="http://schemas.microsoft.com/office/drawing/2014/main" val="10003"/>
                  </a:ext>
                </a:extLst>
              </a:tr>
            </a:tbl>
          </a:graphicData>
        </a:graphic>
      </p:graphicFrame>
      <p:pic>
        <p:nvPicPr>
          <p:cNvPr id="3" name="Рисунок 2"/>
          <p:cNvPicPr>
            <a:picLocks noChangeAspect="1"/>
          </p:cNvPicPr>
          <p:nvPr/>
        </p:nvPicPr>
        <p:blipFill>
          <a:blip r:embed="rId2"/>
          <a:stretch>
            <a:fillRect/>
          </a:stretch>
        </p:blipFill>
        <p:spPr>
          <a:xfrm>
            <a:off x="8286451" y="95632"/>
            <a:ext cx="3450336" cy="2297978"/>
          </a:xfrm>
          <a:prstGeom prst="rect">
            <a:avLst/>
          </a:prstGeom>
        </p:spPr>
      </p:pic>
    </p:spTree>
    <p:extLst>
      <p:ext uri="{BB962C8B-B14F-4D97-AF65-F5344CB8AC3E}">
        <p14:creationId xmlns:p14="http://schemas.microsoft.com/office/powerpoint/2010/main" val="28495097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 </a:t>
            </a:r>
            <a:endParaRPr lang="ru-RU" dirty="0"/>
          </a:p>
        </p:txBody>
      </p:sp>
      <p:sp>
        <p:nvSpPr>
          <p:cNvPr id="3" name="Объект 2"/>
          <p:cNvSpPr>
            <a:spLocks noGrp="1"/>
          </p:cNvSpPr>
          <p:nvPr>
            <p:ph idx="1"/>
          </p:nvPr>
        </p:nvSpPr>
        <p:spPr>
          <a:xfrm>
            <a:off x="2572513" y="514924"/>
            <a:ext cx="9375648" cy="5532308"/>
          </a:xfrm>
        </p:spPr>
        <p:txBody>
          <a:bodyPr>
            <a:normAutofit/>
          </a:bodyPr>
          <a:lstStyle/>
          <a:p>
            <a:r>
              <a:rPr lang="ru-RU" sz="2400" b="1" dirty="0">
                <a:solidFill>
                  <a:schemeClr val="tx1"/>
                </a:solidFill>
                <a:latin typeface="Times New Roman" panose="02020603050405020304" pitchFamily="18" charset="0"/>
                <a:cs typeface="Times New Roman" panose="02020603050405020304" pitchFamily="18" charset="0"/>
              </a:rPr>
              <a:t>Муниципальная программа «Образование»</a:t>
            </a:r>
            <a:endParaRPr lang="ru-RU" sz="2400" dirty="0"/>
          </a:p>
        </p:txBody>
      </p:sp>
      <p:sp>
        <p:nvSpPr>
          <p:cNvPr id="4" name="Текст 3"/>
          <p:cNvSpPr>
            <a:spLocks noGrp="1"/>
          </p:cNvSpPr>
          <p:nvPr>
            <p:ph type="body" sz="half" idx="2"/>
          </p:nvPr>
        </p:nvSpPr>
        <p:spPr/>
        <p:txBody>
          <a:bodyPr/>
          <a:lstStyle/>
          <a:p>
            <a:r>
              <a:rPr lang="ru-RU" dirty="0" smtClean="0"/>
              <a:t> </a:t>
            </a:r>
            <a:endParaRPr lang="ru-RU" dirty="0"/>
          </a:p>
        </p:txBody>
      </p:sp>
      <p:graphicFrame>
        <p:nvGraphicFramePr>
          <p:cNvPr id="7" name="Диаграмма 6"/>
          <p:cNvGraphicFramePr/>
          <p:nvPr>
            <p:extLst>
              <p:ext uri="{D42A27DB-BD31-4B8C-83A1-F6EECF244321}">
                <p14:modId xmlns:p14="http://schemas.microsoft.com/office/powerpoint/2010/main" val="2031658982"/>
              </p:ext>
            </p:extLst>
          </p:nvPr>
        </p:nvGraphicFramePr>
        <p:xfrm>
          <a:off x="677334" y="1498604"/>
          <a:ext cx="11161098" cy="4646164"/>
        </p:xfrm>
        <a:graphic>
          <a:graphicData uri="http://schemas.openxmlformats.org/drawingml/2006/chart">
            <c:chart xmlns:c="http://schemas.openxmlformats.org/drawingml/2006/chart" xmlns:r="http://schemas.openxmlformats.org/officeDocument/2006/relationships" r:id="rId3"/>
          </a:graphicData>
        </a:graphic>
      </p:graphicFrame>
      <p:sp>
        <p:nvSpPr>
          <p:cNvPr id="8" name="Прямоугольник 7"/>
          <p:cNvSpPr/>
          <p:nvPr/>
        </p:nvSpPr>
        <p:spPr>
          <a:xfrm>
            <a:off x="5010912" y="514924"/>
            <a:ext cx="3527263" cy="369332"/>
          </a:xfrm>
          <a:prstGeom prst="rect">
            <a:avLst/>
          </a:prstGeom>
        </p:spPr>
        <p:txBody>
          <a:bodyPr wrap="square">
            <a:spAutoFit/>
          </a:bodyPr>
          <a:lstStyle/>
          <a:p>
            <a:r>
              <a:rPr lang="ru-RU" dirty="0" smtClean="0"/>
              <a:t> </a:t>
            </a:r>
            <a:endParaRPr lang="ru-RU" dirty="0"/>
          </a:p>
        </p:txBody>
      </p:sp>
    </p:spTree>
    <p:extLst>
      <p:ext uri="{BB962C8B-B14F-4D97-AF65-F5344CB8AC3E}">
        <p14:creationId xmlns:p14="http://schemas.microsoft.com/office/powerpoint/2010/main" val="24339934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Прямоугольник 1"/>
          <p:cNvSpPr/>
          <p:nvPr/>
        </p:nvSpPr>
        <p:spPr>
          <a:xfrm>
            <a:off x="1125415" y="182880"/>
            <a:ext cx="10550770" cy="1323439"/>
          </a:xfrm>
          <a:prstGeom prst="rect">
            <a:avLst/>
          </a:prstGeom>
        </p:spPr>
        <p:txBody>
          <a:bodyPr wrap="square">
            <a:spAutoFit/>
          </a:bodyPr>
          <a:lstStyle/>
          <a:p>
            <a:r>
              <a:rPr lang="ru-RU" sz="2000" dirty="0">
                <a:latin typeface="Times New Roman" panose="02020603050405020304" pitchFamily="18" charset="0"/>
                <a:cs typeface="Times New Roman" panose="02020603050405020304" pitchFamily="18" charset="0"/>
              </a:rPr>
              <a:t>В городском округе </a:t>
            </a:r>
            <a:r>
              <a:rPr lang="ru-RU" sz="2000" dirty="0" smtClean="0">
                <a:latin typeface="Times New Roman" panose="02020603050405020304" pitchFamily="18" charset="0"/>
                <a:cs typeface="Times New Roman" panose="02020603050405020304" pitchFamily="18" charset="0"/>
              </a:rPr>
              <a:t>15 дошкольных </a:t>
            </a:r>
            <a:r>
              <a:rPr lang="ru-RU" sz="2000" dirty="0">
                <a:latin typeface="Times New Roman" panose="02020603050405020304" pitchFamily="18" charset="0"/>
                <a:cs typeface="Times New Roman" panose="02020603050405020304" pitchFamily="18" charset="0"/>
              </a:rPr>
              <a:t>образовательных учреждений, охватывающих </a:t>
            </a:r>
            <a:r>
              <a:rPr lang="ru-RU" sz="2000" dirty="0" smtClean="0">
                <a:latin typeface="Times New Roman" panose="02020603050405020304" pitchFamily="18" charset="0"/>
                <a:cs typeface="Times New Roman" panose="02020603050405020304" pitchFamily="18" charset="0"/>
              </a:rPr>
              <a:t>925 </a:t>
            </a:r>
            <a:r>
              <a:rPr lang="ru-RU" sz="2000" dirty="0">
                <a:latin typeface="Times New Roman" panose="02020603050405020304" pitchFamily="18" charset="0"/>
                <a:cs typeface="Times New Roman" panose="02020603050405020304" pitchFamily="18" charset="0"/>
              </a:rPr>
              <a:t>детей;</a:t>
            </a:r>
          </a:p>
          <a:p>
            <a:r>
              <a:rPr lang="ru-RU" sz="2000" dirty="0" smtClean="0">
                <a:latin typeface="Times New Roman" panose="02020603050405020304" pitchFamily="18" charset="0"/>
                <a:cs typeface="Times New Roman" panose="02020603050405020304" pitchFamily="18" charset="0"/>
              </a:rPr>
              <a:t>10 </a:t>
            </a:r>
            <a:r>
              <a:rPr lang="ru-RU" sz="2000" dirty="0">
                <a:latin typeface="Times New Roman" panose="02020603050405020304" pitchFamily="18" charset="0"/>
                <a:cs typeface="Times New Roman" panose="02020603050405020304" pitchFamily="18" charset="0"/>
              </a:rPr>
              <a:t>общеобразовательных школ с контингентом обучающихся  </a:t>
            </a:r>
            <a:r>
              <a:rPr lang="ru-RU" sz="2000" dirty="0" smtClean="0">
                <a:latin typeface="Times New Roman" panose="02020603050405020304" pitchFamily="18" charset="0"/>
                <a:cs typeface="Times New Roman" panose="02020603050405020304" pitchFamily="18" charset="0"/>
              </a:rPr>
              <a:t>2309 </a:t>
            </a:r>
            <a:r>
              <a:rPr lang="ru-RU" sz="2000" dirty="0">
                <a:latin typeface="Times New Roman" panose="02020603050405020304" pitchFamily="18" charset="0"/>
                <a:cs typeface="Times New Roman" panose="02020603050405020304" pitchFamily="18" charset="0"/>
              </a:rPr>
              <a:t>человек;</a:t>
            </a:r>
          </a:p>
          <a:p>
            <a:r>
              <a:rPr lang="ru-RU" sz="2000" dirty="0">
                <a:latin typeface="Times New Roman" panose="02020603050405020304" pitchFamily="18" charset="0"/>
                <a:cs typeface="Times New Roman" panose="02020603050405020304" pitchFamily="18" charset="0"/>
              </a:rPr>
              <a:t>4 учреждения дополнительного образования детей, услугами которого пользуются 1009 воспитанников.</a:t>
            </a:r>
          </a:p>
        </p:txBody>
      </p:sp>
      <p:sp>
        <p:nvSpPr>
          <p:cNvPr id="3" name="Прямоугольник 2"/>
          <p:cNvSpPr/>
          <p:nvPr/>
        </p:nvSpPr>
        <p:spPr>
          <a:xfrm>
            <a:off x="5279136" y="2109216"/>
            <a:ext cx="6912864" cy="2831544"/>
          </a:xfrm>
          <a:prstGeom prst="rect">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pPr>
              <a:lnSpc>
                <a:spcPct val="115000"/>
              </a:lnSpc>
              <a:spcAft>
                <a:spcPts val="0"/>
              </a:spcAft>
              <a:tabLst>
                <a:tab pos="2969895" algn="ctr"/>
                <a:tab pos="5940425" algn="r"/>
              </a:tabLst>
            </a:pPr>
            <a:r>
              <a:rPr lang="ru-RU" sz="2000" b="1" dirty="0">
                <a:latin typeface="Times New Roman" panose="02020603050405020304" pitchFamily="18" charset="0"/>
                <a:ea typeface="Times New Roman" panose="02020603050405020304" pitchFamily="18" charset="0"/>
                <a:cs typeface="Times New Roman" panose="02020603050405020304" pitchFamily="18" charset="0"/>
              </a:rPr>
              <a:t>Подпрограммы:</a:t>
            </a:r>
          </a:p>
          <a:p>
            <a:pPr>
              <a:lnSpc>
                <a:spcPct val="115000"/>
              </a:lnSpc>
              <a:spcAft>
                <a:spcPts val="0"/>
              </a:spcAft>
              <a:tabLst>
                <a:tab pos="2969895" algn="ctr"/>
                <a:tab pos="5940425" algn="r"/>
              </a:tabLst>
            </a:pPr>
            <a:r>
              <a:rPr lang="ru-RU" sz="2000" dirty="0">
                <a:latin typeface="Times New Roman" panose="02020603050405020304" pitchFamily="18" charset="0"/>
                <a:ea typeface="Times New Roman" panose="02020603050405020304" pitchFamily="18" charset="0"/>
                <a:cs typeface="Times New Roman" panose="02020603050405020304" pitchFamily="18" charset="0"/>
              </a:rPr>
              <a:t> I «Дошкольное образование»</a:t>
            </a:r>
            <a:endParaRPr lang="ru-RU"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tabLst>
                <a:tab pos="2969895" algn="ctr"/>
                <a:tab pos="5940425" algn="r"/>
              </a:tabLst>
            </a:pPr>
            <a:r>
              <a:rPr lang="ru-RU" sz="2000" dirty="0">
                <a:latin typeface="Times New Roman" panose="02020603050405020304" pitchFamily="18" charset="0"/>
                <a:ea typeface="Times New Roman" panose="02020603050405020304" pitchFamily="18" charset="0"/>
                <a:cs typeface="Times New Roman" panose="02020603050405020304" pitchFamily="18" charset="0"/>
              </a:rPr>
              <a:t>  II «Общее образование»</a:t>
            </a:r>
            <a:endParaRPr lang="ru-RU"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tabLst>
                <a:tab pos="2969895" algn="ctr"/>
                <a:tab pos="5940425" algn="r"/>
              </a:tabLst>
            </a:pPr>
            <a:r>
              <a:rPr lang="ru-RU" sz="2000" dirty="0">
                <a:latin typeface="Times New Roman" panose="02020603050405020304" pitchFamily="18" charset="0"/>
                <a:ea typeface="Times New Roman" panose="02020603050405020304" pitchFamily="18" charset="0"/>
                <a:cs typeface="Times New Roman" panose="02020603050405020304" pitchFamily="18" charset="0"/>
              </a:rPr>
              <a:t>  III «Дополнительное образование, </a:t>
            </a:r>
            <a:endParaRPr lang="ru-RU" sz="20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2969895" algn="ctr"/>
                <a:tab pos="5940425" algn="r"/>
              </a:tabLst>
            </a:pPr>
            <a:r>
              <a:rPr lang="ru-RU" sz="2000" dirty="0" smtClean="0">
                <a:latin typeface="Times New Roman" panose="02020603050405020304" pitchFamily="18" charset="0"/>
                <a:ea typeface="Times New Roman" panose="02020603050405020304" pitchFamily="18" charset="0"/>
                <a:cs typeface="Times New Roman" panose="02020603050405020304" pitchFamily="18" charset="0"/>
              </a:rPr>
              <a:t>воспитание </a:t>
            </a:r>
            <a:r>
              <a:rPr lang="ru-RU" sz="2000" dirty="0">
                <a:latin typeface="Times New Roman" panose="02020603050405020304" pitchFamily="18" charset="0"/>
                <a:ea typeface="Times New Roman" panose="02020603050405020304" pitchFamily="18" charset="0"/>
                <a:cs typeface="Times New Roman" panose="02020603050405020304" pitchFamily="18" charset="0"/>
              </a:rPr>
              <a:t>и психолого-социальное </a:t>
            </a:r>
          </a:p>
          <a:p>
            <a:pPr>
              <a:lnSpc>
                <a:spcPct val="115000"/>
              </a:lnSpc>
              <a:spcAft>
                <a:spcPts val="0"/>
              </a:spcAft>
              <a:tabLst>
                <a:tab pos="2969895" algn="ctr"/>
                <a:tab pos="5940425" algn="r"/>
              </a:tabLst>
            </a:pPr>
            <a:r>
              <a:rPr lang="ru-RU" sz="2000" dirty="0">
                <a:latin typeface="Times New Roman" panose="02020603050405020304" pitchFamily="18" charset="0"/>
                <a:ea typeface="Times New Roman" panose="02020603050405020304" pitchFamily="18" charset="0"/>
                <a:cs typeface="Times New Roman" panose="02020603050405020304" pitchFamily="18" charset="0"/>
              </a:rPr>
              <a:t>сопровождение детей»</a:t>
            </a:r>
            <a:endParaRPr lang="ru-RU" sz="20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ru-RU" sz="2000" dirty="0">
                <a:latin typeface="Times New Roman" panose="02020603050405020304" pitchFamily="18" charset="0"/>
                <a:ea typeface="Times New Roman" panose="02020603050405020304" pitchFamily="18" charset="0"/>
                <a:cs typeface="Times New Roman" panose="02020603050405020304" pitchFamily="18" charset="0"/>
              </a:rPr>
              <a:t>  IV «Профессиональное образование»</a:t>
            </a:r>
            <a:endParaRPr lang="ru-RU" sz="2000" dirty="0">
              <a:latin typeface="Times New Roman" panose="02020603050405020304" pitchFamily="18" charset="0"/>
              <a:ea typeface="Calibri" panose="020F0502020204030204" pitchFamily="34" charset="0"/>
              <a:cs typeface="Times New Roman" panose="02020603050405020304" pitchFamily="18" charset="0"/>
            </a:endParaRPr>
          </a:p>
          <a:p>
            <a:r>
              <a:rPr lang="ru-RU" sz="2000" dirty="0">
                <a:latin typeface="Times New Roman" panose="02020603050405020304" pitchFamily="18" charset="0"/>
                <a:ea typeface="Times New Roman" panose="02020603050405020304" pitchFamily="18" charset="0"/>
                <a:cs typeface="Times New Roman" panose="02020603050405020304" pitchFamily="18" charset="0"/>
              </a:rPr>
              <a:t>  V «Обеспечивающая подпрограмма»</a:t>
            </a:r>
            <a:endParaRPr lang="ru-RU" sz="20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3"/>
          <a:stretch>
            <a:fillRect/>
          </a:stretch>
        </p:blipFill>
        <p:spPr>
          <a:xfrm>
            <a:off x="339851" y="1331214"/>
            <a:ext cx="4221099" cy="2814066"/>
          </a:xfrm>
          <a:prstGeom prst="rect">
            <a:avLst/>
          </a:prstGeom>
        </p:spPr>
      </p:pic>
    </p:spTree>
    <p:extLst>
      <p:ext uri="{BB962C8B-B14F-4D97-AF65-F5344CB8AC3E}">
        <p14:creationId xmlns:p14="http://schemas.microsoft.com/office/powerpoint/2010/main" val="6719777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Объект 1"/>
          <p:cNvSpPr>
            <a:spLocks noGrp="1"/>
          </p:cNvSpPr>
          <p:nvPr>
            <p:ph/>
          </p:nvPr>
        </p:nvSpPr>
        <p:spPr>
          <a:xfrm>
            <a:off x="-975359" y="170688"/>
            <a:ext cx="14313408" cy="731520"/>
          </a:xfrm>
        </p:spPr>
        <p:txBody>
          <a:bodyPr>
            <a:normAutofit fontScale="85000" lnSpcReduction="20000"/>
          </a:bodyPr>
          <a:lstStyle/>
          <a:p>
            <a:pPr marL="0" indent="0" algn="ctr">
              <a:buNone/>
            </a:pPr>
            <a:r>
              <a:rPr lang="ru-RU" sz="2400" b="1" dirty="0">
                <a:latin typeface="Times New Roman" panose="02020603050405020304" pitchFamily="18" charset="0"/>
                <a:cs typeface="Times New Roman" panose="02020603050405020304" pitchFamily="18" charset="0"/>
              </a:rPr>
              <a:t>Показатели подпрограммы «Дошкольное </a:t>
            </a:r>
          </a:p>
          <a:p>
            <a:pPr marL="0" indent="0" algn="ctr">
              <a:buNone/>
            </a:pPr>
            <a:r>
              <a:rPr lang="ru-RU" sz="2400" b="1" dirty="0">
                <a:latin typeface="Times New Roman" panose="02020603050405020304" pitchFamily="18" charset="0"/>
                <a:cs typeface="Times New Roman" panose="02020603050405020304" pitchFamily="18" charset="0"/>
              </a:rPr>
              <a:t>образование»</a:t>
            </a:r>
          </a:p>
        </p:txBody>
      </p:sp>
      <p:graphicFrame>
        <p:nvGraphicFramePr>
          <p:cNvPr id="5" name="Таблица 4"/>
          <p:cNvGraphicFramePr>
            <a:graphicFrameLocks noGrp="1"/>
          </p:cNvGraphicFramePr>
          <p:nvPr>
            <p:extLst>
              <p:ext uri="{D42A27DB-BD31-4B8C-83A1-F6EECF244321}">
                <p14:modId xmlns:p14="http://schemas.microsoft.com/office/powerpoint/2010/main" val="1781288423"/>
              </p:ext>
            </p:extLst>
          </p:nvPr>
        </p:nvGraphicFramePr>
        <p:xfrm>
          <a:off x="316995" y="1658112"/>
          <a:ext cx="11563177" cy="4931443"/>
        </p:xfrm>
        <a:graphic>
          <a:graphicData uri="http://schemas.openxmlformats.org/drawingml/2006/table">
            <a:tbl>
              <a:tblPr firstRow="1" bandRow="1">
                <a:tableStyleId>{5C22544A-7EE6-4342-B048-85BDC9FD1C3A}</a:tableStyleId>
              </a:tblPr>
              <a:tblGrid>
                <a:gridCol w="6095206">
                  <a:extLst>
                    <a:ext uri="{9D8B030D-6E8A-4147-A177-3AD203B41FA5}">
                      <a16:colId xmlns="" xmlns:a16="http://schemas.microsoft.com/office/drawing/2014/main" val="20000"/>
                    </a:ext>
                  </a:extLst>
                </a:gridCol>
                <a:gridCol w="1729997">
                  <a:extLst>
                    <a:ext uri="{9D8B030D-6E8A-4147-A177-3AD203B41FA5}">
                      <a16:colId xmlns="" xmlns:a16="http://schemas.microsoft.com/office/drawing/2014/main" val="20001"/>
                    </a:ext>
                  </a:extLst>
                </a:gridCol>
                <a:gridCol w="925054">
                  <a:extLst>
                    <a:ext uri="{9D8B030D-6E8A-4147-A177-3AD203B41FA5}">
                      <a16:colId xmlns="" xmlns:a16="http://schemas.microsoft.com/office/drawing/2014/main" val="20002"/>
                    </a:ext>
                  </a:extLst>
                </a:gridCol>
                <a:gridCol w="925054"/>
                <a:gridCol w="689069">
                  <a:extLst>
                    <a:ext uri="{9D8B030D-6E8A-4147-A177-3AD203B41FA5}">
                      <a16:colId xmlns="" xmlns:a16="http://schemas.microsoft.com/office/drawing/2014/main" val="20003"/>
                    </a:ext>
                  </a:extLst>
                </a:gridCol>
                <a:gridCol w="660753">
                  <a:extLst>
                    <a:ext uri="{9D8B030D-6E8A-4147-A177-3AD203B41FA5}">
                      <a16:colId xmlns="" xmlns:a16="http://schemas.microsoft.com/office/drawing/2014/main" val="20004"/>
                    </a:ext>
                  </a:extLst>
                </a:gridCol>
                <a:gridCol w="538044">
                  <a:extLst>
                    <a:ext uri="{9D8B030D-6E8A-4147-A177-3AD203B41FA5}">
                      <a16:colId xmlns="" xmlns:a16="http://schemas.microsoft.com/office/drawing/2014/main" val="20005"/>
                    </a:ext>
                  </a:extLst>
                </a:gridCol>
              </a:tblGrid>
              <a:tr h="780288">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Показатель </a:t>
                      </a:r>
                      <a:endParaRPr lang="ru-RU" sz="1400" dirty="0" smtClean="0">
                        <a:solidFill>
                          <a:schemeClr val="tx1"/>
                        </a:solidFill>
                        <a:latin typeface="Times New Roman" panose="02020603050405020304" pitchFamily="18" charset="0"/>
                        <a:cs typeface="Times New Roman" panose="02020603050405020304" pitchFamily="18" charset="0"/>
                      </a:endParaRPr>
                    </a:p>
                    <a:p>
                      <a:pPr algn="ctr"/>
                      <a:r>
                        <a:rPr lang="ru-RU" sz="1400" dirty="0" smtClean="0">
                          <a:solidFill>
                            <a:schemeClr val="tx1"/>
                          </a:solidFill>
                          <a:latin typeface="Times New Roman" panose="02020603050405020304" pitchFamily="18" charset="0"/>
                          <a:cs typeface="Times New Roman" panose="02020603050405020304" pitchFamily="18" charset="0"/>
                        </a:rPr>
                        <a:t>реализации </a:t>
                      </a:r>
                      <a:r>
                        <a:rPr lang="ru-RU" sz="1400" dirty="0">
                          <a:solidFill>
                            <a:schemeClr val="tx1"/>
                          </a:solidFill>
                          <a:latin typeface="Times New Roman" panose="02020603050405020304" pitchFamily="18" charset="0"/>
                          <a:cs typeface="Times New Roman" panose="02020603050405020304" pitchFamily="18" charset="0"/>
                        </a:rPr>
                        <a:t>мероприятий</a:t>
                      </a:r>
                    </a:p>
                  </a:txBody>
                  <a:tcPr>
                    <a:solidFill>
                      <a:schemeClr val="accent5">
                        <a:lumMod val="40000"/>
                        <a:lumOff val="6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Тип показателя</a:t>
                      </a:r>
                    </a:p>
                  </a:txBody>
                  <a:tcPr marL="39370" marR="39370" marT="64770" marB="64770" anchor="ctr">
                    <a:solidFill>
                      <a:schemeClr val="accent5">
                        <a:lumMod val="40000"/>
                        <a:lumOff val="6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Единица измерения</a:t>
                      </a:r>
                    </a:p>
                  </a:txBody>
                  <a:tcPr marL="39370" marR="39370" marT="64770" marB="64770" anchor="ctr">
                    <a:solidFill>
                      <a:schemeClr val="accent5">
                        <a:lumMod val="40000"/>
                        <a:lumOff val="60000"/>
                      </a:schemeClr>
                    </a:solidFill>
                  </a:tcPr>
                </a:tc>
                <a:tc>
                  <a:txBody>
                    <a:bodyPr/>
                    <a:lstStyle/>
                    <a:p>
                      <a:pPr algn="ctr">
                        <a:lnSpc>
                          <a:spcPct val="115000"/>
                        </a:lnSpc>
                        <a:spcAft>
                          <a:spcPts val="0"/>
                        </a:spcAft>
                      </a:pPr>
                      <a:r>
                        <a:rPr lang="ru-RU" sz="1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2020</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accent5">
                        <a:lumMod val="40000"/>
                        <a:lumOff val="6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2021</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5">
                        <a:lumMod val="40000"/>
                        <a:lumOff val="6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2022</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5">
                        <a:lumMod val="40000"/>
                        <a:lumOff val="6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2023</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5">
                        <a:lumMod val="40000"/>
                        <a:lumOff val="60000"/>
                      </a:schemeClr>
                    </a:solidFill>
                  </a:tcPr>
                </a:tc>
                <a:extLst>
                  <a:ext uri="{0D108BD9-81ED-4DB2-BD59-A6C34878D82A}">
                    <a16:rowId xmlns="" xmlns:a16="http://schemas.microsoft.com/office/drawing/2014/main" val="10000"/>
                  </a:ext>
                </a:extLst>
              </a:tr>
              <a:tr h="1118574">
                <a:tc>
                  <a:txBody>
                    <a:bodyPr/>
                    <a:lstStyle/>
                    <a:p>
                      <a:pP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Создание дополнительных мест для детей в возрасте от 2 месяцев до 3 лет в образовательных организациях, реализующих образовательные программы дошкольного образования </a:t>
                      </a:r>
                    </a:p>
                  </a:txBody>
                  <a:tcPr marL="39370" marR="39370" marT="64770" marB="64770" anchor="ctr">
                    <a:solidFill>
                      <a:schemeClr val="accent5">
                        <a:lumMod val="40000"/>
                        <a:lumOff val="6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показатель к ежегодному обращению Губернатора МО</a:t>
                      </a:r>
                    </a:p>
                  </a:txBody>
                  <a:tcPr marL="39370" marR="39370" marT="64770" marB="64770" anchor="ctr">
                    <a:solidFill>
                      <a:schemeClr val="accent5">
                        <a:lumMod val="40000"/>
                        <a:lumOff val="6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мест</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accent5">
                        <a:lumMod val="40000"/>
                        <a:lumOff val="6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0</a:t>
                      </a:r>
                    </a:p>
                  </a:txBody>
                  <a:tcPr marL="39370" marR="39370" marT="64770" marB="64770" anchor="ctr">
                    <a:solidFill>
                      <a:schemeClr val="accent5">
                        <a:lumMod val="40000"/>
                        <a:lumOff val="6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0</a:t>
                      </a:r>
                    </a:p>
                  </a:txBody>
                  <a:tcPr marL="39370" marR="39370" marT="64770" marB="64770" anchor="ctr">
                    <a:solidFill>
                      <a:schemeClr val="accent5">
                        <a:lumMod val="40000"/>
                        <a:lumOff val="6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accent5">
                        <a:lumMod val="40000"/>
                        <a:lumOff val="6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accent5">
                        <a:lumMod val="40000"/>
                        <a:lumOff val="60000"/>
                      </a:schemeClr>
                    </a:solidFill>
                  </a:tcPr>
                </a:tc>
                <a:extLst>
                  <a:ext uri="{0D108BD9-81ED-4DB2-BD59-A6C34878D82A}">
                    <a16:rowId xmlns="" xmlns:a16="http://schemas.microsoft.com/office/drawing/2014/main" val="10001"/>
                  </a:ext>
                </a:extLst>
              </a:tr>
              <a:tr h="1124792">
                <a:tc>
                  <a:txBody>
                    <a:bodyPr/>
                    <a:lstStyle/>
                    <a:p>
                      <a:r>
                        <a:rPr lang="ru-RU" sz="1400" dirty="0">
                          <a:solidFill>
                            <a:schemeClr val="tx1"/>
                          </a:solidFill>
                          <a:latin typeface="Times New Roman" panose="02020603050405020304" pitchFamily="18" charset="0"/>
                          <a:cs typeface="Times New Roman" panose="02020603050405020304" pitchFamily="18" charset="0"/>
                        </a:rPr>
                        <a:t>Отношение численности детей в возрасте от 3 до 7 лет, получающих дошкольное образование в текущем году, к сумме численности детей в возрасте от 3 до 7 лет, получающих дошкольное образование в текущем году, и численности детей в возрасте от 3 до 7 лет, находящихся в очереди на получение в текущем году дошкольного образования </a:t>
                      </a:r>
                    </a:p>
                  </a:txBody>
                  <a:tcPr>
                    <a:solidFill>
                      <a:schemeClr val="accent5">
                        <a:lumMod val="40000"/>
                        <a:lumOff val="6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показатель к указу Президента РФ</a:t>
                      </a:r>
                    </a:p>
                  </a:txBody>
                  <a:tcPr marL="39370" marR="39370" marT="64770" marB="64770" anchor="ctr">
                    <a:solidFill>
                      <a:schemeClr val="accent5">
                        <a:lumMod val="40000"/>
                        <a:lumOff val="60000"/>
                      </a:schemeClr>
                    </a:solidFill>
                  </a:tcPr>
                </a:tc>
                <a:tc>
                  <a:txBody>
                    <a:bodyPr/>
                    <a:lstStyle/>
                    <a:p>
                      <a:pPr algn="ctr">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процент</a:t>
                      </a:r>
                    </a:p>
                  </a:txBody>
                  <a:tcPr marL="39370" marR="39370" marT="64770" marB="64770" anchor="ctr">
                    <a:solidFill>
                      <a:schemeClr val="accent5">
                        <a:lumMod val="40000"/>
                        <a:lumOff val="60000"/>
                      </a:schemeClr>
                    </a:solidFill>
                  </a:tcPr>
                </a:tc>
                <a:tc>
                  <a:txBody>
                    <a:bodyPr/>
                    <a:lstStyle/>
                    <a:p>
                      <a:pPr algn="ctr">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100</a:t>
                      </a:r>
                    </a:p>
                  </a:txBody>
                  <a:tcPr marL="39370" marR="39370" marT="64770" marB="64770" anchor="ctr">
                    <a:solidFill>
                      <a:schemeClr val="accent5">
                        <a:lumMod val="40000"/>
                        <a:lumOff val="60000"/>
                      </a:schemeClr>
                    </a:solidFill>
                  </a:tcPr>
                </a:tc>
                <a:tc>
                  <a:txBody>
                    <a:bodyPr/>
                    <a:lstStyle/>
                    <a:p>
                      <a:pPr algn="ctr">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100</a:t>
                      </a:r>
                    </a:p>
                  </a:txBody>
                  <a:tcPr marL="39370" marR="39370" marT="64770" marB="64770" anchor="ctr">
                    <a:solidFill>
                      <a:schemeClr val="accent5">
                        <a:lumMod val="40000"/>
                        <a:lumOff val="60000"/>
                      </a:schemeClr>
                    </a:solidFill>
                  </a:tcPr>
                </a:tc>
                <a:tc>
                  <a:txBody>
                    <a:bodyPr/>
                    <a:lstStyle/>
                    <a:p>
                      <a:pPr algn="ctr">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100</a:t>
                      </a:r>
                    </a:p>
                  </a:txBody>
                  <a:tcPr marL="39370" marR="39370" marT="64770" marB="64770" anchor="ctr">
                    <a:solidFill>
                      <a:schemeClr val="accent5">
                        <a:lumMod val="40000"/>
                        <a:lumOff val="6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100</a:t>
                      </a:r>
                    </a:p>
                  </a:txBody>
                  <a:tcPr marL="39370" marR="39370" marT="64770" marB="64770" anchor="ctr">
                    <a:solidFill>
                      <a:schemeClr val="accent5">
                        <a:lumMod val="40000"/>
                        <a:lumOff val="60000"/>
                      </a:schemeClr>
                    </a:solidFill>
                  </a:tcPr>
                </a:tc>
                <a:extLst>
                  <a:ext uri="{0D108BD9-81ED-4DB2-BD59-A6C34878D82A}">
                    <a16:rowId xmlns="" xmlns:a16="http://schemas.microsoft.com/office/drawing/2014/main" val="10002"/>
                  </a:ext>
                </a:extLst>
              </a:tr>
              <a:tr h="718683">
                <a:tc>
                  <a:txBody>
                    <a:bodyPr/>
                    <a:lstStyle/>
                    <a:p>
                      <a:pPr>
                        <a:lnSpc>
                          <a:spcPct val="115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Доступность дошкольного образования для детей в возрасте от полутора до трех лет</a:t>
                      </a:r>
                    </a:p>
                    <a:p>
                      <a:pPr algn="ctr">
                        <a:lnSpc>
                          <a:spcPct val="115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39370" marR="39370" marT="64770" marB="64770" anchor="ctr">
                    <a:solidFill>
                      <a:schemeClr val="accent5">
                        <a:lumMod val="40000"/>
                        <a:lumOff val="60000"/>
                      </a:schemeClr>
                    </a:solidFill>
                  </a:tcPr>
                </a:tc>
                <a:tc>
                  <a:txBody>
                    <a:bodyPr/>
                    <a:lstStyle/>
                    <a:p>
                      <a:pPr algn="ctr">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показатель к соглашению с ФОИВ  </a:t>
                      </a:r>
                    </a:p>
                  </a:txBody>
                  <a:tcPr marL="39370" marR="39370" marT="64770" marB="64770" anchor="ctr">
                    <a:solidFill>
                      <a:schemeClr val="accent5">
                        <a:lumMod val="40000"/>
                        <a:lumOff val="60000"/>
                      </a:schemeClr>
                    </a:solidFill>
                  </a:tcPr>
                </a:tc>
                <a:tc>
                  <a:txBody>
                    <a:bodyPr/>
                    <a:lstStyle/>
                    <a:p>
                      <a:pPr algn="ctr">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процент</a:t>
                      </a:r>
                    </a:p>
                  </a:txBody>
                  <a:tcPr marL="39370" marR="39370" marT="64770" marB="64770" anchor="ctr">
                    <a:solidFill>
                      <a:schemeClr val="accent5">
                        <a:lumMod val="40000"/>
                        <a:lumOff val="6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accent5">
                        <a:lumMod val="40000"/>
                        <a:lumOff val="60000"/>
                      </a:schemeClr>
                    </a:solidFill>
                  </a:tcPr>
                </a:tc>
                <a:tc>
                  <a:txBody>
                    <a:bodyPr/>
                    <a:lstStyle/>
                    <a:p>
                      <a:pPr algn="ct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accent5">
                        <a:lumMod val="40000"/>
                        <a:lumOff val="60000"/>
                      </a:schemeClr>
                    </a:solidFill>
                  </a:tcPr>
                </a:tc>
                <a:tc>
                  <a:txBody>
                    <a:bodyPr/>
                    <a:lstStyle/>
                    <a:p>
                      <a:pPr algn="ct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accent5">
                        <a:lumMod val="40000"/>
                        <a:lumOff val="60000"/>
                      </a:schemeClr>
                    </a:solidFill>
                  </a:tcPr>
                </a:tc>
                <a:tc>
                  <a:txBody>
                    <a:bodyPr/>
                    <a:lstStyle/>
                    <a:p>
                      <a:pPr algn="ct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accent5">
                        <a:lumMod val="40000"/>
                        <a:lumOff val="60000"/>
                      </a:schemeClr>
                    </a:solidFill>
                  </a:tcPr>
                </a:tc>
                <a:extLst>
                  <a:ext uri="{0D108BD9-81ED-4DB2-BD59-A6C34878D82A}">
                    <a16:rowId xmlns="" xmlns:a16="http://schemas.microsoft.com/office/drawing/2014/main" val="10003"/>
                  </a:ext>
                </a:extLst>
              </a:tr>
              <a:tr h="923365">
                <a:tc>
                  <a:txBody>
                    <a:bodyPr/>
                    <a:lstStyle/>
                    <a:p>
                      <a:pPr>
                        <a:lnSpc>
                          <a:spcPct val="115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Отношение средней заработной платы педагогических работников дошкольных образовательных организаций к средней заработной плате в общеобразовательных организациях в Московской области </a:t>
                      </a:r>
                    </a:p>
                  </a:txBody>
                  <a:tcPr marL="39370" marR="39370" marT="64770" marB="64770" anchor="ctr">
                    <a:solidFill>
                      <a:schemeClr val="accent5">
                        <a:lumMod val="40000"/>
                        <a:lumOff val="60000"/>
                      </a:schemeClr>
                    </a:solidFill>
                  </a:tcPr>
                </a:tc>
                <a:tc>
                  <a:txBody>
                    <a:bodyPr/>
                    <a:lstStyle/>
                    <a:p>
                      <a:pPr algn="ctr">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показатель к указу Президента РФ</a:t>
                      </a:r>
                    </a:p>
                  </a:txBody>
                  <a:tcPr marL="39370" marR="39370" marT="64770" marB="64770" anchor="ctr">
                    <a:solidFill>
                      <a:schemeClr val="accent5">
                        <a:lumMod val="40000"/>
                        <a:lumOff val="60000"/>
                      </a:schemeClr>
                    </a:solidFill>
                  </a:tcPr>
                </a:tc>
                <a:tc>
                  <a:txBody>
                    <a:bodyPr/>
                    <a:lstStyle/>
                    <a:p>
                      <a:pPr algn="ctr">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процент</a:t>
                      </a:r>
                    </a:p>
                  </a:txBody>
                  <a:tcPr marL="39370" marR="39370" marT="64770" marB="64770" anchor="ctr">
                    <a:solidFill>
                      <a:schemeClr val="accent5">
                        <a:lumMod val="40000"/>
                        <a:lumOff val="60000"/>
                      </a:schemeClr>
                    </a:solidFill>
                  </a:tcPr>
                </a:tc>
                <a:tc>
                  <a:txBody>
                    <a:bodyPr/>
                    <a:lstStyle/>
                    <a:p>
                      <a:pPr algn="ctr">
                        <a:spcAft>
                          <a:spcPts val="0"/>
                        </a:spcAft>
                      </a:pPr>
                      <a:r>
                        <a:rPr lang="ru-RU" sz="1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116,1</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accent5">
                        <a:lumMod val="40000"/>
                        <a:lumOff val="60000"/>
                      </a:schemeClr>
                    </a:solidFill>
                  </a:tcPr>
                </a:tc>
                <a:tc>
                  <a:txBody>
                    <a:bodyPr/>
                    <a:lstStyle/>
                    <a:p>
                      <a:pPr algn="ctr">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116,1</a:t>
                      </a:r>
                    </a:p>
                  </a:txBody>
                  <a:tcPr marL="39370" marR="39370" marT="64770" marB="64770" anchor="ctr">
                    <a:solidFill>
                      <a:schemeClr val="accent5">
                        <a:lumMod val="40000"/>
                        <a:lumOff val="60000"/>
                      </a:schemeClr>
                    </a:solidFill>
                  </a:tcPr>
                </a:tc>
                <a:tc>
                  <a:txBody>
                    <a:bodyPr/>
                    <a:lstStyle/>
                    <a:p>
                      <a:pPr algn="ctr">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116,1</a:t>
                      </a:r>
                    </a:p>
                  </a:txBody>
                  <a:tcPr marL="39370" marR="39370" marT="64770" marB="64770" anchor="ctr">
                    <a:solidFill>
                      <a:schemeClr val="accent5">
                        <a:lumMod val="40000"/>
                        <a:lumOff val="60000"/>
                      </a:schemeClr>
                    </a:solidFill>
                  </a:tcPr>
                </a:tc>
                <a:tc>
                  <a:txBody>
                    <a:bodyPr/>
                    <a:lstStyle/>
                    <a:p>
                      <a:pPr algn="ct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116,1</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accent5">
                        <a:lumMod val="40000"/>
                        <a:lumOff val="60000"/>
                      </a:schemeClr>
                    </a:solidFill>
                  </a:tcPr>
                </a:tc>
                <a:extLst>
                  <a:ext uri="{0D108BD9-81ED-4DB2-BD59-A6C34878D82A}">
                    <a16:rowId xmlns="" xmlns:a16="http://schemas.microsoft.com/office/drawing/2014/main" val="10004"/>
                  </a:ext>
                </a:extLst>
              </a:tr>
            </a:tbl>
          </a:graphicData>
        </a:graphic>
      </p:graphicFrame>
      <p:pic>
        <p:nvPicPr>
          <p:cNvPr id="3" name="Рисунок 2"/>
          <p:cNvPicPr>
            <a:picLocks noChangeAspect="1"/>
          </p:cNvPicPr>
          <p:nvPr/>
        </p:nvPicPr>
        <p:blipFill>
          <a:blip r:embed="rId3"/>
          <a:stretch>
            <a:fillRect/>
          </a:stretch>
        </p:blipFill>
        <p:spPr>
          <a:xfrm>
            <a:off x="476758" y="109728"/>
            <a:ext cx="2450592" cy="1837944"/>
          </a:xfrm>
          <a:prstGeom prst="rect">
            <a:avLst/>
          </a:prstGeom>
        </p:spPr>
      </p:pic>
    </p:spTree>
    <p:extLst>
      <p:ext uri="{BB962C8B-B14F-4D97-AF65-F5344CB8AC3E}">
        <p14:creationId xmlns:p14="http://schemas.microsoft.com/office/powerpoint/2010/main" val="2282096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Объект 1"/>
          <p:cNvSpPr>
            <a:spLocks noGrp="1"/>
          </p:cNvSpPr>
          <p:nvPr>
            <p:ph/>
          </p:nvPr>
        </p:nvSpPr>
        <p:spPr>
          <a:xfrm>
            <a:off x="806133" y="372428"/>
            <a:ext cx="9404350" cy="5795962"/>
          </a:xfrm>
        </p:spPr>
        <p:txBody>
          <a:bodyPr>
            <a:normAutofit/>
          </a:bodyPr>
          <a:lstStyle/>
          <a:p>
            <a:pPr marL="0" indent="0" algn="ctr">
              <a:buNone/>
            </a:pPr>
            <a:r>
              <a:rPr lang="ru-RU" sz="2400" b="1" dirty="0">
                <a:latin typeface="Times New Roman" panose="02020603050405020304" pitchFamily="18" charset="0"/>
                <a:cs typeface="Times New Roman" panose="02020603050405020304" pitchFamily="18" charset="0"/>
              </a:rPr>
              <a:t>Показатели подпрограммы </a:t>
            </a:r>
            <a:endParaRPr lang="ru-RU" sz="2400" b="1" dirty="0" smtClean="0">
              <a:latin typeface="Times New Roman" panose="02020603050405020304" pitchFamily="18" charset="0"/>
              <a:cs typeface="Times New Roman" panose="02020603050405020304" pitchFamily="18" charset="0"/>
            </a:endParaRPr>
          </a:p>
          <a:p>
            <a:pPr marL="0" indent="0" algn="ctr">
              <a:buNone/>
            </a:pPr>
            <a:r>
              <a:rPr lang="ru-RU" sz="2400" b="1" dirty="0" smtClean="0">
                <a:latin typeface="Times New Roman" panose="02020603050405020304" pitchFamily="18" charset="0"/>
                <a:cs typeface="Times New Roman" panose="02020603050405020304" pitchFamily="18" charset="0"/>
              </a:rPr>
              <a:t>«</a:t>
            </a:r>
            <a:r>
              <a:rPr lang="ru-RU" sz="2400" b="1" dirty="0">
                <a:latin typeface="Times New Roman" panose="02020603050405020304" pitchFamily="18" charset="0"/>
                <a:cs typeface="Times New Roman" panose="02020603050405020304" pitchFamily="18" charset="0"/>
              </a:rPr>
              <a:t>Общее образование»</a:t>
            </a:r>
          </a:p>
          <a:p>
            <a:pPr marL="0" indent="0" algn="ctr">
              <a:buNone/>
            </a:pPr>
            <a:endParaRPr lang="ru-RU" sz="2400" b="1" dirty="0">
              <a:latin typeface="Times New Roman" panose="02020603050405020304" pitchFamily="18" charset="0"/>
              <a:cs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3722331457"/>
              </p:ext>
            </p:extLst>
          </p:nvPr>
        </p:nvGraphicFramePr>
        <p:xfrm>
          <a:off x="365760" y="1784859"/>
          <a:ext cx="11451104" cy="4741659"/>
        </p:xfrm>
        <a:graphic>
          <a:graphicData uri="http://schemas.openxmlformats.org/drawingml/2006/table">
            <a:tbl>
              <a:tblPr firstRow="1" bandRow="1">
                <a:tableStyleId>{5C22544A-7EE6-4342-B048-85BDC9FD1C3A}</a:tableStyleId>
              </a:tblPr>
              <a:tblGrid>
                <a:gridCol w="5962759">
                  <a:extLst>
                    <a:ext uri="{9D8B030D-6E8A-4147-A177-3AD203B41FA5}">
                      <a16:colId xmlns="" xmlns:a16="http://schemas.microsoft.com/office/drawing/2014/main" val="20000"/>
                    </a:ext>
                  </a:extLst>
                </a:gridCol>
                <a:gridCol w="1916269">
                  <a:extLst>
                    <a:ext uri="{9D8B030D-6E8A-4147-A177-3AD203B41FA5}">
                      <a16:colId xmlns="" xmlns:a16="http://schemas.microsoft.com/office/drawing/2014/main" val="20001"/>
                    </a:ext>
                  </a:extLst>
                </a:gridCol>
                <a:gridCol w="920926">
                  <a:extLst>
                    <a:ext uri="{9D8B030D-6E8A-4147-A177-3AD203B41FA5}">
                      <a16:colId xmlns="" xmlns:a16="http://schemas.microsoft.com/office/drawing/2014/main" val="20002"/>
                    </a:ext>
                  </a:extLst>
                </a:gridCol>
                <a:gridCol w="920926"/>
                <a:gridCol w="595346">
                  <a:extLst>
                    <a:ext uri="{9D8B030D-6E8A-4147-A177-3AD203B41FA5}">
                      <a16:colId xmlns="" xmlns:a16="http://schemas.microsoft.com/office/drawing/2014/main" val="20003"/>
                    </a:ext>
                  </a:extLst>
                </a:gridCol>
                <a:gridCol w="595345">
                  <a:extLst>
                    <a:ext uri="{9D8B030D-6E8A-4147-A177-3AD203B41FA5}">
                      <a16:colId xmlns="" xmlns:a16="http://schemas.microsoft.com/office/drawing/2014/main" val="20004"/>
                    </a:ext>
                  </a:extLst>
                </a:gridCol>
                <a:gridCol w="539533">
                  <a:extLst>
                    <a:ext uri="{9D8B030D-6E8A-4147-A177-3AD203B41FA5}">
                      <a16:colId xmlns="" xmlns:a16="http://schemas.microsoft.com/office/drawing/2014/main" val="20005"/>
                    </a:ext>
                  </a:extLst>
                </a:gridCol>
              </a:tblGrid>
              <a:tr h="791849">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Показатель реализации мероприятий</a:t>
                      </a:r>
                    </a:p>
                  </a:txBody>
                  <a:tcPr>
                    <a:solidFill>
                      <a:schemeClr val="accent3">
                        <a:lumMod val="60000"/>
                        <a:lumOff val="4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Тип показателя</a:t>
                      </a:r>
                    </a:p>
                  </a:txBody>
                  <a:tcPr marL="39370" marR="39370" marT="64770" marB="64770" anchor="ctr">
                    <a:solidFill>
                      <a:schemeClr val="accent3">
                        <a:lumMod val="60000"/>
                        <a:lumOff val="4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Единица измерения</a:t>
                      </a:r>
                    </a:p>
                  </a:txBody>
                  <a:tcPr marL="39370" marR="39370" marT="64770" marB="64770" anchor="ctr">
                    <a:solidFill>
                      <a:schemeClr val="accent3">
                        <a:lumMod val="60000"/>
                        <a:lumOff val="40000"/>
                      </a:schemeClr>
                    </a:solidFill>
                  </a:tcPr>
                </a:tc>
                <a:tc>
                  <a:txBody>
                    <a:bodyPr/>
                    <a:lstStyle/>
                    <a:p>
                      <a:pPr algn="ctr">
                        <a:lnSpc>
                          <a:spcPct val="115000"/>
                        </a:lnSpc>
                        <a:spcAft>
                          <a:spcPts val="0"/>
                        </a:spcAft>
                      </a:pPr>
                      <a:r>
                        <a:rPr lang="ru-RU" sz="1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2020</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accent3">
                        <a:lumMod val="60000"/>
                        <a:lumOff val="4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2021</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3">
                        <a:lumMod val="60000"/>
                        <a:lumOff val="4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2022</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3">
                        <a:lumMod val="60000"/>
                        <a:lumOff val="4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2023</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3">
                        <a:lumMod val="60000"/>
                        <a:lumOff val="40000"/>
                      </a:schemeClr>
                    </a:solidFill>
                  </a:tcPr>
                </a:tc>
                <a:extLst>
                  <a:ext uri="{0D108BD9-81ED-4DB2-BD59-A6C34878D82A}">
                    <a16:rowId xmlns="" xmlns:a16="http://schemas.microsoft.com/office/drawing/2014/main" val="10000"/>
                  </a:ext>
                </a:extLst>
              </a:tr>
              <a:tr h="946080">
                <a:tc>
                  <a:txBody>
                    <a:bodyPr/>
                    <a:lstStyle/>
                    <a:p>
                      <a:pP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Отношение средней заработной платы педагогических работников общеобразовательных организаций общего образования к среднемесячному доходу от трудовой деятельности</a:t>
                      </a:r>
                    </a:p>
                  </a:txBody>
                  <a:tcPr marL="39370" marR="39370" marT="64770" marB="64770" anchor="ctr">
                    <a:solidFill>
                      <a:schemeClr val="accent3">
                        <a:lumMod val="60000"/>
                        <a:lumOff val="40000"/>
                      </a:schemeClr>
                    </a:solidFill>
                  </a:tcPr>
                </a:tc>
                <a:tc>
                  <a:txBody>
                    <a:bodyPr/>
                    <a:lstStyle/>
                    <a:p>
                      <a:pP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показатель к указу Президента РФ</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accent3">
                        <a:lumMod val="60000"/>
                        <a:lumOff val="40000"/>
                      </a:schemeClr>
                    </a:solidFill>
                  </a:tcPr>
                </a:tc>
                <a:tc>
                  <a:txBody>
                    <a:bodyPr/>
                    <a:lstStyle/>
                    <a:p>
                      <a:pP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процент</a:t>
                      </a:r>
                    </a:p>
                  </a:txBody>
                  <a:tcPr marL="39370" marR="39370" marT="64770" marB="64770" anchor="ctr">
                    <a:solidFill>
                      <a:schemeClr val="accent3">
                        <a:lumMod val="60000"/>
                        <a:lumOff val="40000"/>
                      </a:schemeClr>
                    </a:solidFill>
                  </a:tcPr>
                </a:tc>
                <a:tc>
                  <a:txBody>
                    <a:bodyPr/>
                    <a:lstStyle/>
                    <a:p>
                      <a:pPr>
                        <a:lnSpc>
                          <a:spcPct val="115000"/>
                        </a:lnSpc>
                        <a:spcAft>
                          <a:spcPts val="0"/>
                        </a:spcAft>
                      </a:pPr>
                      <a:r>
                        <a:rPr lang="ru-RU" sz="14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accent3">
                        <a:lumMod val="60000"/>
                        <a:lumOff val="40000"/>
                      </a:schemeClr>
                    </a:solidFill>
                  </a:tcPr>
                </a:tc>
                <a:tc>
                  <a:txBody>
                    <a:bodyPr/>
                    <a:lstStyle/>
                    <a:p>
                      <a:pP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accent3">
                        <a:lumMod val="60000"/>
                        <a:lumOff val="40000"/>
                      </a:schemeClr>
                    </a:solidFill>
                  </a:tcPr>
                </a:tc>
                <a:tc>
                  <a:txBody>
                    <a:bodyPr/>
                    <a:lstStyle/>
                    <a:p>
                      <a:pPr>
                        <a:lnSpc>
                          <a:spcPct val="115000"/>
                        </a:lnSpc>
                        <a:spcAft>
                          <a:spcPts val="0"/>
                        </a:spcAft>
                      </a:pPr>
                      <a:r>
                        <a:rPr lang="ru-RU"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ru-RU"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accent3">
                        <a:lumMod val="60000"/>
                        <a:lumOff val="40000"/>
                      </a:schemeClr>
                    </a:solidFill>
                  </a:tcPr>
                </a:tc>
                <a:tc>
                  <a:txBody>
                    <a:bodyPr/>
                    <a:lstStyle/>
                    <a:p>
                      <a:pP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accent3">
                        <a:lumMod val="60000"/>
                        <a:lumOff val="40000"/>
                      </a:schemeClr>
                    </a:solidFill>
                  </a:tcPr>
                </a:tc>
                <a:extLst>
                  <a:ext uri="{0D108BD9-81ED-4DB2-BD59-A6C34878D82A}">
                    <a16:rowId xmlns="" xmlns:a16="http://schemas.microsoft.com/office/drawing/2014/main" val="10001"/>
                  </a:ext>
                </a:extLst>
              </a:tr>
              <a:tr h="1214247">
                <a:tc>
                  <a:txBody>
                    <a:bodyPr/>
                    <a:lstStyle/>
                    <a:p>
                      <a:pP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Число детей, получивших рекомендации по построению индивидуального учебного плана в соответствии с выбранными профессиональными компетенциями (профессиональными областями деятельности), в том числе по итогам участия в проекте "Билет в будущее"</a:t>
                      </a:r>
                    </a:p>
                  </a:txBody>
                  <a:tcPr marL="39370" marR="39370" marT="64770" marB="64770" anchor="ctr">
                    <a:solidFill>
                      <a:schemeClr val="accent3">
                        <a:lumMod val="60000"/>
                        <a:lumOff val="40000"/>
                      </a:schemeClr>
                    </a:solidFill>
                  </a:tcPr>
                </a:tc>
                <a:tc>
                  <a:txBody>
                    <a:bodyPr/>
                    <a:lstStyle/>
                    <a:p>
                      <a:pPr>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показатель к соглашению с ФОИВ  </a:t>
                      </a:r>
                    </a:p>
                  </a:txBody>
                  <a:tcPr marL="39370" marR="39370" marT="64770" marB="64770" anchor="ctr">
                    <a:solidFill>
                      <a:schemeClr val="accent3">
                        <a:lumMod val="60000"/>
                        <a:lumOff val="40000"/>
                      </a:schemeClr>
                    </a:solidFill>
                  </a:tcPr>
                </a:tc>
                <a:tc>
                  <a:txBody>
                    <a:bodyPr/>
                    <a:lstStyle/>
                    <a:p>
                      <a:pPr>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тыс. чел.</a:t>
                      </a:r>
                    </a:p>
                  </a:txBody>
                  <a:tcPr marL="39370" marR="39370" marT="64770" marB="64770" anchor="ctr">
                    <a:solidFill>
                      <a:schemeClr val="accent3">
                        <a:lumMod val="60000"/>
                        <a:lumOff val="40000"/>
                      </a:schemeClr>
                    </a:solidFill>
                  </a:tcPr>
                </a:tc>
                <a:tc>
                  <a:txBody>
                    <a:bodyPr/>
                    <a:lstStyle/>
                    <a:p>
                      <a:pP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accent3">
                        <a:lumMod val="60000"/>
                        <a:lumOff val="40000"/>
                      </a:schemeClr>
                    </a:solidFill>
                  </a:tcPr>
                </a:tc>
                <a:tc>
                  <a:txBody>
                    <a:bodyPr/>
                    <a:lstStyle/>
                    <a:p>
                      <a:pP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0</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accent3">
                        <a:lumMod val="60000"/>
                        <a:lumOff val="40000"/>
                      </a:schemeClr>
                    </a:solidFill>
                  </a:tcPr>
                </a:tc>
                <a:tc>
                  <a:txBody>
                    <a:bodyPr/>
                    <a:lstStyle/>
                    <a:p>
                      <a:pP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0</a:t>
                      </a:r>
                    </a:p>
                  </a:txBody>
                  <a:tcPr marL="39370" marR="39370" marT="64770" marB="64770" anchor="ctr">
                    <a:solidFill>
                      <a:schemeClr val="accent3">
                        <a:lumMod val="60000"/>
                        <a:lumOff val="40000"/>
                      </a:schemeClr>
                    </a:solidFill>
                  </a:tcPr>
                </a:tc>
                <a:tc>
                  <a:txBody>
                    <a:bodyPr/>
                    <a:lstStyle/>
                    <a:p>
                      <a:pPr>
                        <a:lnSpc>
                          <a:spcPct val="115000"/>
                        </a:lnSpc>
                        <a:spcAft>
                          <a:spcPts val="0"/>
                        </a:spcAft>
                      </a:pPr>
                      <a:r>
                        <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accent3">
                        <a:lumMod val="60000"/>
                        <a:lumOff val="40000"/>
                      </a:schemeClr>
                    </a:solidFill>
                  </a:tcPr>
                </a:tc>
                <a:extLst>
                  <a:ext uri="{0D108BD9-81ED-4DB2-BD59-A6C34878D82A}">
                    <a16:rowId xmlns="" xmlns:a16="http://schemas.microsoft.com/office/drawing/2014/main" val="10002"/>
                  </a:ext>
                </a:extLst>
              </a:tr>
              <a:tr h="607956">
                <a:tc>
                  <a:txBody>
                    <a:bodyPr/>
                    <a:lstStyle/>
                    <a:p>
                      <a:pP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Количество отремонтированных общеобразовательных организаций,</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accent3">
                        <a:lumMod val="60000"/>
                        <a:lumOff val="40000"/>
                      </a:schemeClr>
                    </a:solidFill>
                  </a:tcPr>
                </a:tc>
                <a:tc>
                  <a:txBody>
                    <a:bodyPr/>
                    <a:lstStyle/>
                    <a:p>
                      <a:pPr>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отраслевой приоритетный показатель</a:t>
                      </a:r>
                    </a:p>
                  </a:txBody>
                  <a:tcPr marL="39370" marR="39370" marT="64770" marB="64770" anchor="ctr">
                    <a:solidFill>
                      <a:schemeClr val="accent3">
                        <a:lumMod val="60000"/>
                        <a:lumOff val="40000"/>
                      </a:schemeClr>
                    </a:solidFill>
                  </a:tcPr>
                </a:tc>
                <a:tc>
                  <a:txBody>
                    <a:bodyPr/>
                    <a:lstStyle/>
                    <a:p>
                      <a:pPr algn="ctr">
                        <a:spcAft>
                          <a:spcPts val="0"/>
                        </a:spcAft>
                      </a:pPr>
                      <a:r>
                        <a:rPr lang="ru-RU"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шт.</a:t>
                      </a:r>
                    </a:p>
                  </a:txBody>
                  <a:tcPr marL="39370" marR="39370" marT="64770" marB="64770" anchor="ctr">
                    <a:solidFill>
                      <a:schemeClr val="accent3">
                        <a:lumMod val="60000"/>
                        <a:lumOff val="40000"/>
                      </a:schemeClr>
                    </a:solidFill>
                  </a:tcPr>
                </a:tc>
                <a:tc>
                  <a:txBody>
                    <a:bodyPr/>
                    <a:lstStyle/>
                    <a:p>
                      <a:pP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a:t>
                      </a:r>
                    </a:p>
                  </a:txBody>
                  <a:tcPr marL="39370" marR="39370" marT="64770" marB="64770" anchor="ctr">
                    <a:solidFill>
                      <a:schemeClr val="accent3">
                        <a:lumMod val="60000"/>
                        <a:lumOff val="40000"/>
                      </a:schemeClr>
                    </a:solidFill>
                  </a:tcPr>
                </a:tc>
                <a:tc>
                  <a:txBody>
                    <a:bodyPr/>
                    <a:lstStyle/>
                    <a:p>
                      <a:pP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a:t>
                      </a:r>
                    </a:p>
                  </a:txBody>
                  <a:tcPr marL="39370" marR="39370" marT="64770" marB="64770" anchor="ctr">
                    <a:solidFill>
                      <a:schemeClr val="accent3">
                        <a:lumMod val="60000"/>
                        <a:lumOff val="40000"/>
                      </a:schemeClr>
                    </a:solidFill>
                  </a:tcPr>
                </a:tc>
                <a:tc>
                  <a:txBody>
                    <a:bodyPr/>
                    <a:lstStyle/>
                    <a:p>
                      <a:pPr>
                        <a:lnSpc>
                          <a:spcPct val="115000"/>
                        </a:lnSpc>
                        <a:spcAft>
                          <a:spcPts val="0"/>
                        </a:spcAft>
                      </a:pP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accent3">
                        <a:lumMod val="60000"/>
                        <a:lumOff val="40000"/>
                      </a:schemeClr>
                    </a:solidFill>
                  </a:tcPr>
                </a:tc>
                <a:tc>
                  <a:txBody>
                    <a:bodyPr/>
                    <a:lstStyle/>
                    <a:p>
                      <a:pP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39370" marR="39370" marT="64770" marB="64770" anchor="ctr">
                    <a:solidFill>
                      <a:schemeClr val="accent3">
                        <a:lumMod val="60000"/>
                        <a:lumOff val="40000"/>
                      </a:schemeClr>
                    </a:solidFill>
                  </a:tcPr>
                </a:tc>
                <a:extLst>
                  <a:ext uri="{0D108BD9-81ED-4DB2-BD59-A6C34878D82A}">
                    <a16:rowId xmlns="" xmlns:a16="http://schemas.microsoft.com/office/drawing/2014/main" val="10003"/>
                  </a:ext>
                </a:extLst>
              </a:tr>
              <a:tr h="946080">
                <a:tc>
                  <a:txBody>
                    <a:bodyPr/>
                    <a:lstStyle/>
                    <a:p>
                      <a:pP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Доля выпускников текущего года, набравших 220 баллов и более по 3 предметам, к общему количеству выпускников текущего года, сдавших ЕГЭ по 3 и более предметам</a:t>
                      </a:r>
                    </a:p>
                  </a:txBody>
                  <a:tcPr marL="39370" marR="39370" marT="64770" marB="64770" anchor="ctr">
                    <a:solidFill>
                      <a:schemeClr val="accent3">
                        <a:lumMod val="60000"/>
                        <a:lumOff val="40000"/>
                      </a:schemeClr>
                    </a:solidFill>
                  </a:tcPr>
                </a:tc>
                <a:tc>
                  <a:txBody>
                    <a:bodyPr/>
                    <a:lstStyle/>
                    <a:p>
                      <a:pPr>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отраслевой показатель</a:t>
                      </a:r>
                    </a:p>
                  </a:txBody>
                  <a:tcPr marL="39370" marR="39370" marT="64770" marB="64770" anchor="ctr">
                    <a:solidFill>
                      <a:schemeClr val="accent3">
                        <a:lumMod val="60000"/>
                        <a:lumOff val="40000"/>
                      </a:schemeClr>
                    </a:solidFill>
                  </a:tcPr>
                </a:tc>
                <a:tc>
                  <a:txBody>
                    <a:bodyPr/>
                    <a:lstStyle/>
                    <a:p>
                      <a:pPr algn="ctr">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процент</a:t>
                      </a:r>
                    </a:p>
                  </a:txBody>
                  <a:tcPr marL="39370" marR="39370" marT="64770" marB="64770" anchor="ctr">
                    <a:solidFill>
                      <a:schemeClr val="accent3">
                        <a:lumMod val="60000"/>
                        <a:lumOff val="40000"/>
                      </a:schemeClr>
                    </a:solidFill>
                  </a:tcPr>
                </a:tc>
                <a:tc>
                  <a:txBody>
                    <a:bodyPr/>
                    <a:lstStyle/>
                    <a:p>
                      <a:pPr>
                        <a:lnSpc>
                          <a:spcPct val="115000"/>
                        </a:lnSpc>
                        <a:spcAft>
                          <a:spcPts val="0"/>
                        </a:spcAft>
                      </a:pPr>
                      <a:r>
                        <a:rPr lang="ru-RU" sz="14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25</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accent3">
                        <a:lumMod val="60000"/>
                        <a:lumOff val="40000"/>
                      </a:schemeClr>
                    </a:solidFill>
                  </a:tcPr>
                </a:tc>
                <a:tc>
                  <a:txBody>
                    <a:bodyPr/>
                    <a:lstStyle/>
                    <a:p>
                      <a:pP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25</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accent3">
                        <a:lumMod val="60000"/>
                        <a:lumOff val="40000"/>
                      </a:schemeClr>
                    </a:solidFill>
                  </a:tcPr>
                </a:tc>
                <a:tc>
                  <a:txBody>
                    <a:bodyPr/>
                    <a:lstStyle/>
                    <a:p>
                      <a:pP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25,3</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accent3">
                        <a:lumMod val="60000"/>
                        <a:lumOff val="40000"/>
                      </a:schemeClr>
                    </a:solidFill>
                  </a:tcPr>
                </a:tc>
                <a:tc>
                  <a:txBody>
                    <a:bodyPr/>
                    <a:lstStyle/>
                    <a:p>
                      <a:pP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25,3</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accent3">
                        <a:lumMod val="60000"/>
                        <a:lumOff val="40000"/>
                      </a:schemeClr>
                    </a:solidFill>
                  </a:tcPr>
                </a:tc>
                <a:extLst>
                  <a:ext uri="{0D108BD9-81ED-4DB2-BD59-A6C34878D82A}">
                    <a16:rowId xmlns="" xmlns:a16="http://schemas.microsoft.com/office/drawing/2014/main" val="10004"/>
                  </a:ext>
                </a:extLst>
              </a:tr>
            </a:tbl>
          </a:graphicData>
        </a:graphic>
      </p:graphicFrame>
      <p:pic>
        <p:nvPicPr>
          <p:cNvPr id="5" name="Рисунок 4"/>
          <p:cNvPicPr>
            <a:picLocks noChangeAspect="1"/>
          </p:cNvPicPr>
          <p:nvPr/>
        </p:nvPicPr>
        <p:blipFill>
          <a:blip r:embed="rId2"/>
          <a:stretch>
            <a:fillRect/>
          </a:stretch>
        </p:blipFill>
        <p:spPr>
          <a:xfrm>
            <a:off x="8790433" y="112680"/>
            <a:ext cx="3026430" cy="1661653"/>
          </a:xfrm>
          <a:prstGeom prst="rect">
            <a:avLst/>
          </a:prstGeom>
        </p:spPr>
      </p:pic>
    </p:spTree>
    <p:extLst>
      <p:ext uri="{BB962C8B-B14F-4D97-AF65-F5344CB8AC3E}">
        <p14:creationId xmlns:p14="http://schemas.microsoft.com/office/powerpoint/2010/main" val="24504060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07328" y="0"/>
            <a:ext cx="9743552" cy="1175657"/>
          </a:xfrm>
        </p:spPr>
        <p:txBody>
          <a:bodyPr>
            <a:noAutofit/>
          </a:bodyPr>
          <a:lstStyle/>
          <a:p>
            <a:pPr algn="ctr"/>
            <a:r>
              <a:rPr lang="ru-RU" sz="2400" b="1" dirty="0">
                <a:solidFill>
                  <a:schemeClr val="tx1"/>
                </a:solidFill>
                <a:latin typeface="Times New Roman" panose="02020603050405020304" pitchFamily="18" charset="0"/>
                <a:cs typeface="Times New Roman" panose="02020603050405020304" pitchFamily="18" charset="0"/>
              </a:rPr>
              <a:t>Показатели подпрограммы «</a:t>
            </a:r>
            <a:r>
              <a:rPr lang="ru-RU" sz="2400" b="1" dirty="0" smtClean="0">
                <a:solidFill>
                  <a:schemeClr val="tx1"/>
                </a:solidFill>
                <a:latin typeface="Times New Roman" panose="02020603050405020304" pitchFamily="18" charset="0"/>
                <a:cs typeface="Times New Roman" panose="02020603050405020304" pitchFamily="18" charset="0"/>
              </a:rPr>
              <a:t>Дополнительное</a:t>
            </a:r>
            <a:br>
              <a:rPr lang="ru-RU" sz="2400" b="1" dirty="0" smtClean="0">
                <a:solidFill>
                  <a:schemeClr val="tx1"/>
                </a:solidFill>
                <a:latin typeface="Times New Roman" panose="02020603050405020304" pitchFamily="18" charset="0"/>
                <a:cs typeface="Times New Roman" panose="02020603050405020304" pitchFamily="18" charset="0"/>
              </a:rPr>
            </a:br>
            <a:r>
              <a:rPr lang="ru-RU" sz="2400" b="1" dirty="0" smtClean="0">
                <a:solidFill>
                  <a:schemeClr val="tx1"/>
                </a:solidFill>
                <a:latin typeface="Times New Roman" panose="02020603050405020304" pitchFamily="18" charset="0"/>
                <a:cs typeface="Times New Roman" panose="02020603050405020304" pitchFamily="18" charset="0"/>
              </a:rPr>
              <a:t> </a:t>
            </a:r>
            <a:r>
              <a:rPr lang="ru-RU" sz="2400" b="1" dirty="0">
                <a:solidFill>
                  <a:schemeClr val="tx1"/>
                </a:solidFill>
                <a:latin typeface="Times New Roman" panose="02020603050405020304" pitchFamily="18" charset="0"/>
                <a:cs typeface="Times New Roman" panose="02020603050405020304" pitchFamily="18" charset="0"/>
              </a:rPr>
              <a:t>образование, воспитание и психолого-социальное </a:t>
            </a:r>
            <a:r>
              <a:rPr lang="ru-RU" sz="2400" b="1" dirty="0" smtClean="0">
                <a:solidFill>
                  <a:schemeClr val="tx1"/>
                </a:solidFill>
                <a:latin typeface="Times New Roman" panose="02020603050405020304" pitchFamily="18" charset="0"/>
                <a:cs typeface="Times New Roman" panose="02020603050405020304" pitchFamily="18" charset="0"/>
              </a:rPr>
              <a:t/>
            </a:r>
            <a:br>
              <a:rPr lang="ru-RU" sz="2400" b="1" dirty="0" smtClean="0">
                <a:solidFill>
                  <a:schemeClr val="tx1"/>
                </a:solidFill>
                <a:latin typeface="Times New Roman" panose="02020603050405020304" pitchFamily="18" charset="0"/>
                <a:cs typeface="Times New Roman" panose="02020603050405020304" pitchFamily="18" charset="0"/>
              </a:rPr>
            </a:br>
            <a:r>
              <a:rPr lang="ru-RU" sz="2400" b="1" dirty="0" smtClean="0">
                <a:solidFill>
                  <a:schemeClr val="tx1"/>
                </a:solidFill>
                <a:latin typeface="Times New Roman" panose="02020603050405020304" pitchFamily="18" charset="0"/>
                <a:cs typeface="Times New Roman" panose="02020603050405020304" pitchFamily="18" charset="0"/>
              </a:rPr>
              <a:t>сопровождение </a:t>
            </a:r>
            <a:r>
              <a:rPr lang="ru-RU" sz="2400" b="1" dirty="0">
                <a:solidFill>
                  <a:schemeClr val="tx1"/>
                </a:solidFill>
                <a:latin typeface="Times New Roman" panose="02020603050405020304" pitchFamily="18" charset="0"/>
                <a:cs typeface="Times New Roman" panose="02020603050405020304" pitchFamily="18" charset="0"/>
              </a:rPr>
              <a:t>детей»</a:t>
            </a:r>
          </a:p>
        </p:txBody>
      </p:sp>
      <p:sp>
        <p:nvSpPr>
          <p:cNvPr id="3" name="Подзаголовок 2"/>
          <p:cNvSpPr>
            <a:spLocks noGrp="1"/>
          </p:cNvSpPr>
          <p:nvPr>
            <p:ph type="subTitle" idx="1"/>
          </p:nvPr>
        </p:nvSpPr>
        <p:spPr/>
        <p:txBody>
          <a:bodyPr/>
          <a:lstStyle/>
          <a:p>
            <a:endParaRPr lang="ru-RU" dirty="0"/>
          </a:p>
        </p:txBody>
      </p:sp>
      <p:graphicFrame>
        <p:nvGraphicFramePr>
          <p:cNvPr id="4" name="Таблица 3"/>
          <p:cNvGraphicFramePr>
            <a:graphicFrameLocks noGrp="1"/>
          </p:cNvGraphicFramePr>
          <p:nvPr>
            <p:extLst>
              <p:ext uri="{D42A27DB-BD31-4B8C-83A1-F6EECF244321}">
                <p14:modId xmlns:p14="http://schemas.microsoft.com/office/powerpoint/2010/main" val="1987130945"/>
              </p:ext>
            </p:extLst>
          </p:nvPr>
        </p:nvGraphicFramePr>
        <p:xfrm>
          <a:off x="268226" y="1663171"/>
          <a:ext cx="11631164" cy="5027424"/>
        </p:xfrm>
        <a:graphic>
          <a:graphicData uri="http://schemas.openxmlformats.org/drawingml/2006/table">
            <a:tbl>
              <a:tblPr firstRow="1" bandRow="1">
                <a:tableStyleId>{5C22544A-7EE6-4342-B048-85BDC9FD1C3A}</a:tableStyleId>
              </a:tblPr>
              <a:tblGrid>
                <a:gridCol w="5558967">
                  <a:extLst>
                    <a:ext uri="{9D8B030D-6E8A-4147-A177-3AD203B41FA5}">
                      <a16:colId xmlns="" xmlns:a16="http://schemas.microsoft.com/office/drawing/2014/main" val="20000"/>
                    </a:ext>
                  </a:extLst>
                </a:gridCol>
                <a:gridCol w="2607207">
                  <a:extLst>
                    <a:ext uri="{9D8B030D-6E8A-4147-A177-3AD203B41FA5}">
                      <a16:colId xmlns="" xmlns:a16="http://schemas.microsoft.com/office/drawing/2014/main" val="20001"/>
                    </a:ext>
                  </a:extLst>
                </a:gridCol>
                <a:gridCol w="891523">
                  <a:extLst>
                    <a:ext uri="{9D8B030D-6E8A-4147-A177-3AD203B41FA5}">
                      <a16:colId xmlns="" xmlns:a16="http://schemas.microsoft.com/office/drawing/2014/main" val="20002"/>
                    </a:ext>
                  </a:extLst>
                </a:gridCol>
                <a:gridCol w="891523"/>
                <a:gridCol w="615794">
                  <a:extLst>
                    <a:ext uri="{9D8B030D-6E8A-4147-A177-3AD203B41FA5}">
                      <a16:colId xmlns="" xmlns:a16="http://schemas.microsoft.com/office/drawing/2014/main" val="20003"/>
                    </a:ext>
                  </a:extLst>
                </a:gridCol>
                <a:gridCol w="533075">
                  <a:extLst>
                    <a:ext uri="{9D8B030D-6E8A-4147-A177-3AD203B41FA5}">
                      <a16:colId xmlns="" xmlns:a16="http://schemas.microsoft.com/office/drawing/2014/main" val="20004"/>
                    </a:ext>
                  </a:extLst>
                </a:gridCol>
                <a:gridCol w="533075">
                  <a:extLst>
                    <a:ext uri="{9D8B030D-6E8A-4147-A177-3AD203B41FA5}">
                      <a16:colId xmlns="" xmlns:a16="http://schemas.microsoft.com/office/drawing/2014/main" val="20005"/>
                    </a:ext>
                  </a:extLst>
                </a:gridCol>
              </a:tblGrid>
              <a:tr h="831867">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Показатель реализации мероприятий</a:t>
                      </a:r>
                    </a:p>
                  </a:txBody>
                  <a:tcPr>
                    <a:solidFill>
                      <a:schemeClr val="tx2">
                        <a:lumMod val="40000"/>
                        <a:lumOff val="6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Тип показателя</a:t>
                      </a:r>
                    </a:p>
                  </a:txBody>
                  <a:tcPr marL="39370" marR="39370" marT="64770" marB="64770" anchor="ctr">
                    <a:solidFill>
                      <a:schemeClr val="tx2">
                        <a:lumMod val="40000"/>
                        <a:lumOff val="6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Единица измерения</a:t>
                      </a:r>
                    </a:p>
                  </a:txBody>
                  <a:tcPr marL="39370" marR="39370" marT="64770" marB="64770" anchor="ctr">
                    <a:solidFill>
                      <a:schemeClr val="tx2">
                        <a:lumMod val="40000"/>
                        <a:lumOff val="60000"/>
                      </a:schemeClr>
                    </a:solidFill>
                  </a:tcPr>
                </a:tc>
                <a:tc>
                  <a:txBody>
                    <a:bodyPr/>
                    <a:lstStyle/>
                    <a:p>
                      <a:pPr algn="ctr">
                        <a:lnSpc>
                          <a:spcPct val="115000"/>
                        </a:lnSpc>
                        <a:spcAft>
                          <a:spcPts val="0"/>
                        </a:spcAft>
                      </a:pPr>
                      <a:r>
                        <a:rPr lang="ru-RU" sz="1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2020</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tx2">
                        <a:lumMod val="40000"/>
                        <a:lumOff val="6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2021</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tx2">
                        <a:lumMod val="40000"/>
                        <a:lumOff val="6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2022</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tx2">
                        <a:lumMod val="40000"/>
                        <a:lumOff val="6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2023</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tx2">
                        <a:lumMod val="40000"/>
                        <a:lumOff val="60000"/>
                      </a:schemeClr>
                    </a:solidFill>
                  </a:tcPr>
                </a:tc>
                <a:extLst>
                  <a:ext uri="{0D108BD9-81ED-4DB2-BD59-A6C34878D82A}">
                    <a16:rowId xmlns="" xmlns:a16="http://schemas.microsoft.com/office/drawing/2014/main" val="10000"/>
                  </a:ext>
                </a:extLst>
              </a:tr>
              <a:tr h="938800">
                <a:tc>
                  <a:txBody>
                    <a:bodyPr/>
                    <a:lstStyle/>
                    <a:p>
                      <a:pP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Отношение средней заработной платы педагогических работников организаций дополнительного образования детей к средней заработной плате учителей в Московской области </a:t>
                      </a:r>
                      <a:r>
                        <a:rPr lang="ru-RU" sz="1400" baseline="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tx2">
                        <a:lumMod val="40000"/>
                        <a:lumOff val="60000"/>
                      </a:schemeClr>
                    </a:solidFill>
                  </a:tcPr>
                </a:tc>
                <a:tc>
                  <a:txBody>
                    <a:bodyPr/>
                    <a:lstStyle/>
                    <a:p>
                      <a:pPr>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показатель к указу Президента РФ</a:t>
                      </a:r>
                    </a:p>
                  </a:txBody>
                  <a:tcPr marL="39370" marR="39370" marT="64770" marB="64770" anchor="ctr">
                    <a:solidFill>
                      <a:schemeClr val="tx2">
                        <a:lumMod val="40000"/>
                        <a:lumOff val="60000"/>
                      </a:schemeClr>
                    </a:solidFill>
                  </a:tcPr>
                </a:tc>
                <a:tc>
                  <a:txBody>
                    <a:bodyPr/>
                    <a:lstStyle/>
                    <a:p>
                      <a:pPr algn="ctr">
                        <a:spcAft>
                          <a:spcPts val="0"/>
                        </a:spcAft>
                      </a:pPr>
                      <a:r>
                        <a:rPr lang="ru-RU"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процент</a:t>
                      </a:r>
                    </a:p>
                  </a:txBody>
                  <a:tcPr marL="39370" marR="39370" marT="64770" marB="64770" anchor="ctr">
                    <a:solidFill>
                      <a:schemeClr val="tx2">
                        <a:lumMod val="40000"/>
                        <a:lumOff val="60000"/>
                      </a:schemeClr>
                    </a:solidFill>
                  </a:tcPr>
                </a:tc>
                <a:tc>
                  <a:txBody>
                    <a:bodyPr/>
                    <a:lstStyle/>
                    <a:p>
                      <a:pPr>
                        <a:lnSpc>
                          <a:spcPct val="115000"/>
                        </a:lnSpc>
                        <a:spcAft>
                          <a:spcPts val="0"/>
                        </a:spcAft>
                      </a:pPr>
                      <a:r>
                        <a:rPr lang="ru-RU" sz="1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100</a:t>
                      </a:r>
                    </a:p>
                  </a:txBody>
                  <a:tcPr marL="39370" marR="39370" marT="64770" marB="64770" anchor="ctr">
                    <a:solidFill>
                      <a:schemeClr val="tx2">
                        <a:lumMod val="40000"/>
                        <a:lumOff val="60000"/>
                      </a:schemeClr>
                    </a:solidFill>
                  </a:tcPr>
                </a:tc>
                <a:tc>
                  <a:txBody>
                    <a:bodyPr/>
                    <a:lstStyle/>
                    <a:p>
                      <a:pPr>
                        <a:lnSpc>
                          <a:spcPct val="115000"/>
                        </a:lnSpc>
                        <a:spcAft>
                          <a:spcPts val="0"/>
                        </a:spcAft>
                      </a:pPr>
                      <a:r>
                        <a:rPr lang="ru-RU"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100</a:t>
                      </a:r>
                    </a:p>
                  </a:txBody>
                  <a:tcPr marL="39370" marR="39370" marT="64770" marB="64770" anchor="ctr">
                    <a:solidFill>
                      <a:schemeClr val="tx2">
                        <a:lumMod val="40000"/>
                        <a:lumOff val="60000"/>
                      </a:schemeClr>
                    </a:solidFill>
                  </a:tcPr>
                </a:tc>
                <a:tc>
                  <a:txBody>
                    <a:bodyPr/>
                    <a:lstStyle/>
                    <a:p>
                      <a:pPr>
                        <a:lnSpc>
                          <a:spcPct val="115000"/>
                        </a:lnSpc>
                        <a:spcAft>
                          <a:spcPts val="0"/>
                        </a:spcAft>
                      </a:pPr>
                      <a:r>
                        <a:rPr lang="ru-RU"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100</a:t>
                      </a:r>
                    </a:p>
                  </a:txBody>
                  <a:tcPr marL="39370" marR="39370" marT="64770" marB="64770" anchor="ctr">
                    <a:solidFill>
                      <a:schemeClr val="tx2">
                        <a:lumMod val="40000"/>
                        <a:lumOff val="60000"/>
                      </a:schemeClr>
                    </a:solidFill>
                  </a:tcPr>
                </a:tc>
                <a:tc>
                  <a:txBody>
                    <a:bodyPr/>
                    <a:lstStyle/>
                    <a:p>
                      <a:pP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tx2">
                        <a:lumMod val="40000"/>
                        <a:lumOff val="60000"/>
                      </a:schemeClr>
                    </a:solidFill>
                  </a:tcPr>
                </a:tc>
                <a:extLst>
                  <a:ext uri="{0D108BD9-81ED-4DB2-BD59-A6C34878D82A}">
                    <a16:rowId xmlns="" xmlns:a16="http://schemas.microsoft.com/office/drawing/2014/main" val="10001"/>
                  </a:ext>
                </a:extLst>
              </a:tr>
              <a:tr h="938800">
                <a:tc>
                  <a:txBody>
                    <a:bodyPr/>
                    <a:lstStyle/>
                    <a:p>
                      <a:pP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Доля детей в возрасте от 5 до 17 лет (включительно), посещающих объединения образовательных организаций, участвующих в проекте «Наука в Подмосковье»</a:t>
                      </a:r>
                    </a:p>
                  </a:txBody>
                  <a:tcPr marL="39370" marR="39370" marT="64770" marB="64770" anchor="ctr">
                    <a:solidFill>
                      <a:schemeClr val="tx2">
                        <a:lumMod val="40000"/>
                        <a:lumOff val="60000"/>
                      </a:schemeClr>
                    </a:solidFill>
                  </a:tcPr>
                </a:tc>
                <a:tc>
                  <a:txBody>
                    <a:bodyPr/>
                    <a:lstStyle/>
                    <a:p>
                      <a:pP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Показатель рейтинга - 50</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tx2">
                        <a:lumMod val="40000"/>
                        <a:lumOff val="60000"/>
                      </a:schemeClr>
                    </a:solidFill>
                  </a:tcPr>
                </a:tc>
                <a:tc>
                  <a:txBody>
                    <a:bodyPr/>
                    <a:lstStyle/>
                    <a:p>
                      <a:pP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процент</a:t>
                      </a:r>
                    </a:p>
                  </a:txBody>
                  <a:tcPr marL="39370" marR="39370" marT="64770" marB="64770" anchor="ctr">
                    <a:solidFill>
                      <a:schemeClr val="tx2">
                        <a:lumMod val="40000"/>
                        <a:lumOff val="60000"/>
                      </a:schemeClr>
                    </a:solidFill>
                  </a:tcPr>
                </a:tc>
                <a:tc>
                  <a:txBody>
                    <a:bodyPr/>
                    <a:lstStyle/>
                    <a:p>
                      <a:pPr>
                        <a:lnSpc>
                          <a:spcPct val="115000"/>
                        </a:lnSpc>
                        <a:spcAft>
                          <a:spcPts val="0"/>
                        </a:spcAft>
                      </a:pPr>
                      <a:r>
                        <a:rPr lang="ru-RU" sz="1400" b="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15</a:t>
                      </a:r>
                      <a:endParaRPr lang="ru-RU" sz="1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tx2">
                        <a:lumMod val="40000"/>
                        <a:lumOff val="60000"/>
                      </a:schemeClr>
                    </a:solidFill>
                  </a:tcPr>
                </a:tc>
                <a:tc>
                  <a:txBody>
                    <a:bodyPr/>
                    <a:lstStyle/>
                    <a:p>
                      <a:pP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15</a:t>
                      </a:r>
                    </a:p>
                  </a:txBody>
                  <a:tcPr marL="39370" marR="39370" marT="64770" marB="64770" anchor="ctr">
                    <a:solidFill>
                      <a:schemeClr val="tx2">
                        <a:lumMod val="40000"/>
                        <a:lumOff val="60000"/>
                      </a:schemeClr>
                    </a:solidFill>
                  </a:tcPr>
                </a:tc>
                <a:tc>
                  <a:txBody>
                    <a:bodyPr/>
                    <a:lstStyle/>
                    <a:p>
                      <a:pPr>
                        <a:lnSpc>
                          <a:spcPct val="115000"/>
                        </a:lnSpc>
                        <a:spcAft>
                          <a:spcPts val="0"/>
                        </a:spcAft>
                      </a:pPr>
                      <a:r>
                        <a:rPr lang="ru-RU"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15</a:t>
                      </a:r>
                    </a:p>
                  </a:txBody>
                  <a:tcPr marL="39370" marR="39370" marT="64770" marB="64770" anchor="ctr">
                    <a:solidFill>
                      <a:schemeClr val="tx2">
                        <a:lumMod val="40000"/>
                        <a:lumOff val="60000"/>
                      </a:schemeClr>
                    </a:solidFill>
                  </a:tcPr>
                </a:tc>
                <a:tc>
                  <a:txBody>
                    <a:bodyPr/>
                    <a:lstStyle/>
                    <a:p>
                      <a:pP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15</a:t>
                      </a:r>
                    </a:p>
                  </a:txBody>
                  <a:tcPr marL="39370" marR="39370" marT="64770" marB="64770" anchor="ctr">
                    <a:solidFill>
                      <a:schemeClr val="tx2">
                        <a:lumMod val="40000"/>
                        <a:lumOff val="60000"/>
                      </a:schemeClr>
                    </a:solidFill>
                  </a:tcPr>
                </a:tc>
                <a:extLst>
                  <a:ext uri="{0D108BD9-81ED-4DB2-BD59-A6C34878D82A}">
                    <a16:rowId xmlns="" xmlns:a16="http://schemas.microsoft.com/office/drawing/2014/main" val="10002"/>
                  </a:ext>
                </a:extLst>
              </a:tr>
              <a:tr h="938800">
                <a:tc>
                  <a:txBody>
                    <a:bodyPr/>
                    <a:lstStyle/>
                    <a:p>
                      <a:pP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Количество образовательных организаций в сфере культуры (детские школы по видам искусств), оснащенных музыкальными инструментами, оборудованием, материалами</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tx2">
                        <a:lumMod val="40000"/>
                        <a:lumOff val="6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Указ Президента РФ от 07.05.2018 №204</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tx2">
                        <a:lumMod val="40000"/>
                        <a:lumOff val="6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Ед.</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tx2">
                        <a:lumMod val="40000"/>
                        <a:lumOff val="60000"/>
                      </a:schemeClr>
                    </a:solidFill>
                  </a:tcPr>
                </a:tc>
                <a:tc>
                  <a:txBody>
                    <a:bodyPr/>
                    <a:lstStyle/>
                    <a:p>
                      <a:pPr algn="ctr">
                        <a:lnSpc>
                          <a:spcPct val="115000"/>
                        </a:lnSpc>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tx2">
                        <a:lumMod val="40000"/>
                        <a:lumOff val="6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tx2">
                        <a:lumMod val="40000"/>
                        <a:lumOff val="6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tx2">
                        <a:lumMod val="40000"/>
                        <a:lumOff val="6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a:t>
                      </a:r>
                    </a:p>
                  </a:txBody>
                  <a:tcPr marL="39370" marR="39370" marT="64770" marB="64770" anchor="ctr">
                    <a:solidFill>
                      <a:schemeClr val="tx2">
                        <a:lumMod val="40000"/>
                        <a:lumOff val="60000"/>
                      </a:schemeClr>
                    </a:solidFill>
                  </a:tcPr>
                </a:tc>
                <a:extLst>
                  <a:ext uri="{0D108BD9-81ED-4DB2-BD59-A6C34878D82A}">
                    <a16:rowId xmlns="" xmlns:a16="http://schemas.microsoft.com/office/drawing/2014/main" val="10003"/>
                  </a:ext>
                </a:extLst>
              </a:tr>
              <a:tr h="672696">
                <a:tc>
                  <a:txBody>
                    <a:bodyPr/>
                    <a:lstStyle/>
                    <a:p>
                      <a:pP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Доля детей, привлекаемых к участию в творческих мероприятиях сферы культуры</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tx2">
                        <a:lumMod val="40000"/>
                        <a:lumOff val="6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Указ Президента РФ от 07.05.2012 № 597</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tx2">
                        <a:lumMod val="40000"/>
                        <a:lumOff val="6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процент</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tx2">
                        <a:lumMod val="40000"/>
                        <a:lumOff val="60000"/>
                      </a:schemeClr>
                    </a:solidFill>
                  </a:tcPr>
                </a:tc>
                <a:tc>
                  <a:txBody>
                    <a:bodyPr/>
                    <a:lstStyle/>
                    <a:p>
                      <a:pPr algn="ctr">
                        <a:lnSpc>
                          <a:spcPct val="115000"/>
                        </a:lnSpc>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9,6</a:t>
                      </a:r>
                      <a:endParaRPr lang="ru-RU" sz="1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tx2">
                        <a:lumMod val="40000"/>
                        <a:lumOff val="60000"/>
                      </a:schemeClr>
                    </a:solidFill>
                  </a:tcPr>
                </a:tc>
                <a:tc>
                  <a:txBody>
                    <a:bodyPr/>
                    <a:lstStyle/>
                    <a:p>
                      <a:pPr algn="ctr">
                        <a:lnSpc>
                          <a:spcPct val="115000"/>
                        </a:lnSpc>
                        <a:spcAft>
                          <a:spcPts val="0"/>
                        </a:spcAft>
                      </a:pPr>
                      <a:r>
                        <a:rPr lang="ru-RU" sz="14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9,7</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tx2">
                        <a:lumMod val="40000"/>
                        <a:lumOff val="60000"/>
                      </a:schemeClr>
                    </a:solidFill>
                  </a:tcPr>
                </a:tc>
                <a:tc>
                  <a:txBody>
                    <a:bodyPr/>
                    <a:lstStyle/>
                    <a:p>
                      <a:pPr algn="ctr">
                        <a:lnSpc>
                          <a:spcPct val="115000"/>
                        </a:lnSpc>
                        <a:spcAft>
                          <a:spcPts val="0"/>
                        </a:spcAft>
                      </a:pPr>
                      <a:r>
                        <a:rPr lang="ru-RU" sz="14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9,8</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tx2">
                        <a:lumMod val="40000"/>
                        <a:lumOff val="6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9,8</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tx2">
                        <a:lumMod val="40000"/>
                        <a:lumOff val="60000"/>
                      </a:schemeClr>
                    </a:solidFill>
                  </a:tcPr>
                </a:tc>
                <a:extLst>
                  <a:ext uri="{0D108BD9-81ED-4DB2-BD59-A6C34878D82A}">
                    <a16:rowId xmlns="" xmlns:a16="http://schemas.microsoft.com/office/drawing/2014/main" val="10004"/>
                  </a:ext>
                </a:extLst>
              </a:tr>
              <a:tr h="672696">
                <a:tc>
                  <a:txBody>
                    <a:bodyPr/>
                    <a:lstStyle/>
                    <a:p>
                      <a:pP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Доля детей в возрасте от 5 до 18 лет, охваченных дополнительным образованием  </a:t>
                      </a:r>
                    </a:p>
                  </a:txBody>
                  <a:tcPr marL="39370" marR="39370" marT="64770" marB="64770" anchor="ctr">
                    <a:solidFill>
                      <a:schemeClr val="tx2">
                        <a:lumMod val="40000"/>
                        <a:lumOff val="60000"/>
                      </a:schemeClr>
                    </a:solidFill>
                  </a:tcPr>
                </a:tc>
                <a:tc>
                  <a:txBody>
                    <a:bodyPr/>
                    <a:lstStyle/>
                    <a:p>
                      <a:pPr>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показатель к указу Президента РФ</a:t>
                      </a:r>
                    </a:p>
                  </a:txBody>
                  <a:tcPr marL="39370" marR="39370" marT="64770" marB="64770" anchor="ctr">
                    <a:solidFill>
                      <a:schemeClr val="tx2">
                        <a:lumMod val="40000"/>
                        <a:lumOff val="60000"/>
                      </a:schemeClr>
                    </a:solidFill>
                  </a:tcPr>
                </a:tc>
                <a:tc>
                  <a:txBody>
                    <a:bodyPr/>
                    <a:lstStyle/>
                    <a:p>
                      <a:pPr algn="ctr">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процент</a:t>
                      </a:r>
                    </a:p>
                  </a:txBody>
                  <a:tcPr marL="39370" marR="39370" marT="64770" marB="64770" anchor="ctr">
                    <a:solidFill>
                      <a:schemeClr val="tx2">
                        <a:lumMod val="40000"/>
                        <a:lumOff val="60000"/>
                      </a:schemeClr>
                    </a:solidFill>
                  </a:tcPr>
                </a:tc>
                <a:tc>
                  <a:txBody>
                    <a:bodyPr/>
                    <a:lstStyle/>
                    <a:p>
                      <a:pPr algn="ctr">
                        <a:spcAft>
                          <a:spcPts val="0"/>
                        </a:spcAft>
                      </a:pPr>
                      <a:r>
                        <a:rPr lang="ru-RU" sz="1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83,2</a:t>
                      </a:r>
                    </a:p>
                  </a:txBody>
                  <a:tcPr marL="39370" marR="39370" marT="64770" marB="64770" anchor="ctr">
                    <a:solidFill>
                      <a:schemeClr val="tx2">
                        <a:lumMod val="40000"/>
                        <a:lumOff val="60000"/>
                      </a:schemeClr>
                    </a:solidFill>
                  </a:tcPr>
                </a:tc>
                <a:tc>
                  <a:txBody>
                    <a:bodyPr/>
                    <a:lstStyle/>
                    <a:p>
                      <a:pPr algn="ctr">
                        <a:spcAft>
                          <a:spcPts val="0"/>
                        </a:spcAft>
                      </a:pPr>
                      <a:r>
                        <a:rPr lang="ru-RU" sz="1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83,3</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tx2">
                        <a:lumMod val="40000"/>
                        <a:lumOff val="60000"/>
                      </a:schemeClr>
                    </a:solidFill>
                  </a:tcPr>
                </a:tc>
                <a:tc>
                  <a:txBody>
                    <a:bodyPr/>
                    <a:lstStyle/>
                    <a:p>
                      <a:pPr>
                        <a:spcAft>
                          <a:spcPts val="0"/>
                        </a:spcAft>
                      </a:pPr>
                      <a:r>
                        <a:rPr lang="ru-RU" sz="1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83,4</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tx2">
                        <a:lumMod val="40000"/>
                        <a:lumOff val="60000"/>
                      </a:schemeClr>
                    </a:solidFill>
                  </a:tcPr>
                </a:tc>
                <a:tc>
                  <a:txBody>
                    <a:bodyPr/>
                    <a:lstStyle/>
                    <a:p>
                      <a:pPr>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83,4</a:t>
                      </a:r>
                    </a:p>
                  </a:txBody>
                  <a:tcPr marL="39370" marR="39370" marT="64770" marB="64770" anchor="ctr">
                    <a:solidFill>
                      <a:schemeClr val="tx2">
                        <a:lumMod val="40000"/>
                        <a:lumOff val="60000"/>
                      </a:schemeClr>
                    </a:solidFill>
                  </a:tcPr>
                </a:tc>
                <a:extLst>
                  <a:ext uri="{0D108BD9-81ED-4DB2-BD59-A6C34878D82A}">
                    <a16:rowId xmlns="" xmlns:a16="http://schemas.microsoft.com/office/drawing/2014/main" val="10005"/>
                  </a:ext>
                </a:extLst>
              </a:tr>
            </a:tbl>
          </a:graphicData>
        </a:graphic>
      </p:graphicFrame>
      <p:pic>
        <p:nvPicPr>
          <p:cNvPr id="6" name="Рисунок 5"/>
          <p:cNvPicPr>
            <a:picLocks noChangeAspect="1"/>
          </p:cNvPicPr>
          <p:nvPr/>
        </p:nvPicPr>
        <p:blipFill>
          <a:blip r:embed="rId3"/>
          <a:stretch>
            <a:fillRect/>
          </a:stretch>
        </p:blipFill>
        <p:spPr>
          <a:xfrm>
            <a:off x="9681829" y="0"/>
            <a:ext cx="2217561" cy="1663171"/>
          </a:xfrm>
          <a:prstGeom prst="rect">
            <a:avLst/>
          </a:prstGeom>
        </p:spPr>
      </p:pic>
    </p:spTree>
    <p:extLst>
      <p:ext uri="{BB962C8B-B14F-4D97-AF65-F5344CB8AC3E}">
        <p14:creationId xmlns:p14="http://schemas.microsoft.com/office/powerpoint/2010/main" val="21566018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9184" y="158496"/>
            <a:ext cx="8944818" cy="1771904"/>
          </a:xfrm>
        </p:spPr>
        <p:txBody>
          <a:bodyPr>
            <a:normAutofit/>
          </a:bodyPr>
          <a:lstStyle/>
          <a:p>
            <a:r>
              <a:rPr lang="ru-RU" sz="2400" b="1" dirty="0" smtClean="0">
                <a:solidFill>
                  <a:schemeClr val="tx1"/>
                </a:solidFill>
                <a:latin typeface="Times New Roman" panose="02020603050405020304" pitchFamily="18" charset="0"/>
                <a:cs typeface="Times New Roman" panose="02020603050405020304" pitchFamily="18" charset="0"/>
              </a:rPr>
              <a:t>Муниципальная программа «Социальная защита населения»</a:t>
            </a:r>
            <a:endParaRPr lang="ru-RU" sz="2400" b="1" dirty="0">
              <a:solidFill>
                <a:schemeClr val="tx1"/>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552659" y="1356527"/>
            <a:ext cx="10801141" cy="4820436"/>
          </a:xfrm>
        </p:spPr>
        <p:txBody>
          <a:bodyPr>
            <a:normAutofit/>
          </a:bodyPr>
          <a:lstStyle/>
          <a:p>
            <a:r>
              <a:rPr lang="ru-RU" sz="2000" dirty="0">
                <a:latin typeface="Times New Roman" panose="02020603050405020304" pitchFamily="18" charset="0"/>
                <a:cs typeface="Times New Roman" panose="02020603050405020304" pitchFamily="18" charset="0"/>
              </a:rPr>
              <a:t>Цель программы: Обеспечение социального развития городского округа  на основе устойчивого роста уровня и качества жизни населения, нуждающегося в социальной поддержке, демографического потенциала округа</a:t>
            </a:r>
            <a:endParaRPr lang="ru-RU" sz="2000" dirty="0"/>
          </a:p>
        </p:txBody>
      </p:sp>
      <p:sp>
        <p:nvSpPr>
          <p:cNvPr id="5" name="Прямоугольник 4"/>
          <p:cNvSpPr/>
          <p:nvPr/>
        </p:nvSpPr>
        <p:spPr>
          <a:xfrm>
            <a:off x="552659" y="3235569"/>
            <a:ext cx="10621108" cy="1631216"/>
          </a:xfrm>
          <a:prstGeom prst="rect">
            <a:avLst/>
          </a:prstGeom>
        </p:spPr>
        <p:txBody>
          <a:bodyPr wrap="square">
            <a:spAutoFit/>
          </a:bodyPr>
          <a:lstStyle/>
          <a:p>
            <a:pPr algn="l"/>
            <a:r>
              <a:rPr lang="ru-RU" sz="2000" b="1" dirty="0" smtClean="0">
                <a:latin typeface="Times New Roman" panose="02020603050405020304" pitchFamily="18" charset="0"/>
                <a:cs typeface="Times New Roman" panose="02020603050405020304" pitchFamily="18" charset="0"/>
              </a:rPr>
              <a:t>          Подпрограммы</a:t>
            </a:r>
            <a:r>
              <a:rPr lang="ru-RU" sz="2000" b="1" dirty="0">
                <a:latin typeface="Times New Roman" panose="02020603050405020304" pitchFamily="18" charset="0"/>
                <a:cs typeface="Times New Roman" panose="02020603050405020304" pitchFamily="18" charset="0"/>
              </a:rPr>
              <a:t>:</a:t>
            </a:r>
          </a:p>
          <a:p>
            <a:pPr algn="l"/>
            <a:r>
              <a:rPr lang="ru-RU" sz="2000" dirty="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«Социальная </a:t>
            </a:r>
            <a:r>
              <a:rPr lang="ru-RU" sz="2000" dirty="0">
                <a:latin typeface="Times New Roman" panose="02020603050405020304" pitchFamily="18" charset="0"/>
                <a:cs typeface="Times New Roman" panose="02020603050405020304" pitchFamily="18" charset="0"/>
              </a:rPr>
              <a:t>поддержка граждан»</a:t>
            </a:r>
          </a:p>
          <a:p>
            <a:pPr algn="l"/>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«Доступная среда»</a:t>
            </a:r>
          </a:p>
          <a:p>
            <a:pPr algn="l"/>
            <a:r>
              <a:rPr lang="ru-RU" sz="2000" dirty="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«Развитие системы отдыха и оздоровления детей»</a:t>
            </a:r>
          </a:p>
          <a:p>
            <a:pPr algn="l"/>
            <a:r>
              <a:rPr lang="ru-RU" sz="2000" dirty="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 </a:t>
            </a:r>
            <a:endParaRPr lang="ru-RU" sz="2000" dirty="0">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5070475" y="54660"/>
            <a:ext cx="6096000" cy="369332"/>
          </a:xfrm>
          <a:prstGeom prst="rect">
            <a:avLst/>
          </a:prstGeom>
        </p:spPr>
        <p:txBody>
          <a:bodyPr>
            <a:spAutoFit/>
          </a:bodyPr>
          <a:lstStyle/>
          <a:p>
            <a:r>
              <a:rPr lang="ru-RU" b="1" dirty="0" smtClean="0">
                <a:latin typeface="Times New Roman" panose="02020603050405020304" pitchFamily="18" charset="0"/>
                <a:cs typeface="Times New Roman" panose="02020603050405020304" pitchFamily="18" charset="0"/>
              </a:rPr>
              <a:t> </a:t>
            </a:r>
            <a:endParaRPr lang="ru-RU" b="1" dirty="0">
              <a:latin typeface="Times New Roman" panose="02020603050405020304" pitchFamily="18" charset="0"/>
              <a:cs typeface="Times New Roman" panose="02020603050405020304" pitchFamily="18" charset="0"/>
            </a:endParaRPr>
          </a:p>
        </p:txBody>
      </p:sp>
      <p:graphicFrame>
        <p:nvGraphicFramePr>
          <p:cNvPr id="11" name="Диаграмма 10"/>
          <p:cNvGraphicFramePr/>
          <p:nvPr>
            <p:extLst>
              <p:ext uri="{D42A27DB-BD31-4B8C-83A1-F6EECF244321}">
                <p14:modId xmlns:p14="http://schemas.microsoft.com/office/powerpoint/2010/main" val="3372336925"/>
              </p:ext>
            </p:extLst>
          </p:nvPr>
        </p:nvGraphicFramePr>
        <p:xfrm>
          <a:off x="6449568" y="1755648"/>
          <a:ext cx="5559552" cy="442131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539885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b="1" dirty="0">
                <a:solidFill>
                  <a:schemeClr val="tx1"/>
                </a:solidFill>
                <a:latin typeface="Times New Roman" panose="02020603050405020304" pitchFamily="18" charset="0"/>
                <a:cs typeface="Times New Roman" panose="02020603050405020304" pitchFamily="18" charset="0"/>
              </a:rPr>
              <a:t>Показатели подпрограммы «Социальная поддержка граждан»</a:t>
            </a:r>
          </a:p>
        </p:txBody>
      </p:sp>
      <p:graphicFrame>
        <p:nvGraphicFramePr>
          <p:cNvPr id="4" name="Объект 3"/>
          <p:cNvGraphicFramePr>
            <a:graphicFrameLocks noGrp="1"/>
          </p:cNvGraphicFramePr>
          <p:nvPr>
            <p:ph idx="1"/>
            <p:extLst>
              <p:ext uri="{D42A27DB-BD31-4B8C-83A1-F6EECF244321}">
                <p14:modId xmlns:p14="http://schemas.microsoft.com/office/powerpoint/2010/main" val="4102853885"/>
              </p:ext>
            </p:extLst>
          </p:nvPr>
        </p:nvGraphicFramePr>
        <p:xfrm>
          <a:off x="687475" y="1956254"/>
          <a:ext cx="10515600" cy="2791525"/>
        </p:xfrm>
        <a:graphic>
          <a:graphicData uri="http://schemas.openxmlformats.org/drawingml/2006/table">
            <a:tbl>
              <a:tblPr firstRow="1" bandRow="1">
                <a:tableStyleId>{5C22544A-7EE6-4342-B048-85BDC9FD1C3A}</a:tableStyleId>
              </a:tblPr>
              <a:tblGrid>
                <a:gridCol w="4326653">
                  <a:extLst>
                    <a:ext uri="{9D8B030D-6E8A-4147-A177-3AD203B41FA5}">
                      <a16:colId xmlns="" xmlns:a16="http://schemas.microsoft.com/office/drawing/2014/main" val="20000"/>
                    </a:ext>
                  </a:extLst>
                </a:gridCol>
                <a:gridCol w="1245995">
                  <a:extLst>
                    <a:ext uri="{9D8B030D-6E8A-4147-A177-3AD203B41FA5}">
                      <a16:colId xmlns="" xmlns:a16="http://schemas.microsoft.com/office/drawing/2014/main" val="20001"/>
                    </a:ext>
                  </a:extLst>
                </a:gridCol>
                <a:gridCol w="1416818">
                  <a:extLst>
                    <a:ext uri="{9D8B030D-6E8A-4147-A177-3AD203B41FA5}">
                      <a16:colId xmlns="" xmlns:a16="http://schemas.microsoft.com/office/drawing/2014/main" val="20002"/>
                    </a:ext>
                  </a:extLst>
                </a:gridCol>
                <a:gridCol w="1356527">
                  <a:extLst>
                    <a:ext uri="{9D8B030D-6E8A-4147-A177-3AD203B41FA5}">
                      <a16:colId xmlns="" xmlns:a16="http://schemas.microsoft.com/office/drawing/2014/main" val="20003"/>
                    </a:ext>
                  </a:extLst>
                </a:gridCol>
                <a:gridCol w="1225899">
                  <a:extLst>
                    <a:ext uri="{9D8B030D-6E8A-4147-A177-3AD203B41FA5}">
                      <a16:colId xmlns="" xmlns:a16="http://schemas.microsoft.com/office/drawing/2014/main" val="20004"/>
                    </a:ext>
                  </a:extLst>
                </a:gridCol>
                <a:gridCol w="943708">
                  <a:extLst>
                    <a:ext uri="{9D8B030D-6E8A-4147-A177-3AD203B41FA5}">
                      <a16:colId xmlns="" xmlns:a16="http://schemas.microsoft.com/office/drawing/2014/main" val="20005"/>
                    </a:ext>
                  </a:extLst>
                </a:gridCol>
              </a:tblGrid>
              <a:tr h="370840">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Показатель реализации мероприятий</a:t>
                      </a:r>
                    </a:p>
                  </a:txBody>
                  <a:tcPr>
                    <a:solidFill>
                      <a:schemeClr val="accent3">
                        <a:lumMod val="40000"/>
                        <a:lumOff val="6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Тип показателя</a:t>
                      </a:r>
                    </a:p>
                  </a:txBody>
                  <a:tcPr marL="39370" marR="39370" marT="64770" marB="64770" anchor="ctr">
                    <a:solidFill>
                      <a:schemeClr val="accent3">
                        <a:lumMod val="40000"/>
                        <a:lumOff val="6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Единица измерения</a:t>
                      </a:r>
                    </a:p>
                  </a:txBody>
                  <a:tcPr marL="39370" marR="39370" marT="64770" marB="64770" anchor="ctr">
                    <a:solidFill>
                      <a:schemeClr val="accent3">
                        <a:lumMod val="40000"/>
                        <a:lumOff val="6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2021</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2022</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2023</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extLst>
                  <a:ext uri="{0D108BD9-81ED-4DB2-BD59-A6C34878D82A}">
                    <a16:rowId xmlns="" xmlns:a16="http://schemas.microsoft.com/office/drawing/2014/main" val="10000"/>
                  </a:ext>
                </a:extLst>
              </a:tr>
              <a:tr h="370840">
                <a:tc>
                  <a:txBody>
                    <a:bodyPr/>
                    <a:lstStyle/>
                    <a:p>
                      <a:pP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Уровень бедности</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40000"/>
                        <a:lumOff val="60000"/>
                      </a:schemeClr>
                    </a:solidFill>
                  </a:tcPr>
                </a:tc>
                <a:tc>
                  <a:txBody>
                    <a:bodyPr/>
                    <a:lstStyle/>
                    <a:p>
                      <a:pP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Указ Президента РФ от 25.04.2019</a:t>
                      </a:r>
                      <a:b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193</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40000"/>
                        <a:lumOff val="60000"/>
                      </a:schemeClr>
                    </a:solidFill>
                  </a:tcPr>
                </a:tc>
                <a:tc>
                  <a:txBody>
                    <a:bodyPr/>
                    <a:lstStyle/>
                    <a:p>
                      <a:pP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процент</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40000"/>
                        <a:lumOff val="60000"/>
                      </a:schemeClr>
                    </a:solidFill>
                  </a:tcPr>
                </a:tc>
                <a:tc>
                  <a:txBody>
                    <a:bodyPr/>
                    <a:lstStyle/>
                    <a:p>
                      <a:pPr algn="ctr">
                        <a:lnSpc>
                          <a:spcPct val="115000"/>
                        </a:lnSpc>
                        <a:spcAft>
                          <a:spcPts val="0"/>
                        </a:spcAft>
                      </a:pPr>
                      <a:r>
                        <a:rPr lang="ru-RU" sz="14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10,2</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40000"/>
                        <a:lumOff val="60000"/>
                      </a:schemeClr>
                    </a:solidFill>
                  </a:tcPr>
                </a:tc>
                <a:tc>
                  <a:txBody>
                    <a:bodyPr/>
                    <a:lstStyle/>
                    <a:p>
                      <a:pPr algn="ctr">
                        <a:lnSpc>
                          <a:spcPct val="115000"/>
                        </a:lnSpc>
                        <a:spcAft>
                          <a:spcPts val="0"/>
                        </a:spcAft>
                      </a:pPr>
                      <a:r>
                        <a:rPr lang="ru-RU" sz="14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9,6</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40000"/>
                        <a:lumOff val="6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9.6</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40000"/>
                        <a:lumOff val="60000"/>
                      </a:schemeClr>
                    </a:solidFill>
                  </a:tcPr>
                </a:tc>
                <a:extLst>
                  <a:ext uri="{0D108BD9-81ED-4DB2-BD59-A6C34878D82A}">
                    <a16:rowId xmlns="" xmlns:a16="http://schemas.microsoft.com/office/drawing/2014/main" val="10001"/>
                  </a:ext>
                </a:extLst>
              </a:tr>
              <a:tr h="370840">
                <a:tc>
                  <a:txBody>
                    <a:bodyPr/>
                    <a:lstStyle/>
                    <a:p>
                      <a:pPr>
                        <a:lnSpc>
                          <a:spcPct val="115000"/>
                        </a:lnSpc>
                        <a:spcAft>
                          <a:spcPts val="0"/>
                        </a:spcAft>
                      </a:pPr>
                      <a:endPar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Увеличение числа граждан старшего возраста, ведущих активный образ жизни</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40000"/>
                        <a:lumOff val="60000"/>
                      </a:schemeClr>
                    </a:solidFill>
                  </a:tcPr>
                </a:tc>
                <a:tc>
                  <a:txBody>
                    <a:bodyPr/>
                    <a:lstStyle/>
                    <a:p>
                      <a:pPr>
                        <a:lnSpc>
                          <a:spcPct val="115000"/>
                        </a:lnSpc>
                        <a:spcAft>
                          <a:spcPts val="0"/>
                        </a:spcAft>
                      </a:pPr>
                      <a:endPar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Обращение Губернатора</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40000"/>
                        <a:lumOff val="60000"/>
                      </a:schemeClr>
                    </a:solidFill>
                  </a:tcPr>
                </a:tc>
                <a:tc>
                  <a:txBody>
                    <a:bodyPr/>
                    <a:lstStyle/>
                    <a:p>
                      <a:pPr>
                        <a:lnSpc>
                          <a:spcPct val="115000"/>
                        </a:lnSpc>
                        <a:spcAft>
                          <a:spcPts val="0"/>
                        </a:spcAft>
                      </a:pPr>
                      <a:endPar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процент</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40000"/>
                        <a:lumOff val="60000"/>
                      </a:schemeClr>
                    </a:solidFill>
                  </a:tcPr>
                </a:tc>
                <a:tc>
                  <a:txBody>
                    <a:bodyPr/>
                    <a:lstStyle/>
                    <a:p>
                      <a:pPr algn="ctr">
                        <a:lnSpc>
                          <a:spcPct val="115000"/>
                        </a:lnSpc>
                        <a:spcAft>
                          <a:spcPts val="0"/>
                        </a:spcAft>
                        <a:tabLst>
                          <a:tab pos="1151890" algn="l"/>
                        </a:tabLst>
                      </a:pPr>
                      <a:endPar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tabLst>
                          <a:tab pos="1151890" algn="l"/>
                        </a:tabLst>
                      </a:pPr>
                      <a:r>
                        <a:rPr lang="ru-RU" sz="14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40000"/>
                        <a:lumOff val="60000"/>
                      </a:schemeClr>
                    </a:solidFill>
                  </a:tcPr>
                </a:tc>
                <a:tc>
                  <a:txBody>
                    <a:bodyPr/>
                    <a:lstStyle/>
                    <a:p>
                      <a:pPr algn="ctr">
                        <a:lnSpc>
                          <a:spcPct val="115000"/>
                        </a:lnSpc>
                        <a:spcAft>
                          <a:spcPts val="0"/>
                        </a:spcAft>
                        <a:tabLst>
                          <a:tab pos="1151890" algn="l"/>
                        </a:tabLst>
                      </a:pPr>
                      <a:endPar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tabLst>
                          <a:tab pos="1151890" algn="l"/>
                        </a:tabLs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40000"/>
                        <a:lumOff val="60000"/>
                      </a:schemeClr>
                    </a:solidFill>
                  </a:tcPr>
                </a:tc>
                <a:tc>
                  <a:txBody>
                    <a:bodyPr/>
                    <a:lstStyle/>
                    <a:p>
                      <a:pPr algn="ctr">
                        <a:lnSpc>
                          <a:spcPct val="115000"/>
                        </a:lnSpc>
                        <a:spcAft>
                          <a:spcPts val="0"/>
                        </a:spcAft>
                        <a:tabLst>
                          <a:tab pos="1151890" algn="l"/>
                        </a:tabLst>
                      </a:pPr>
                      <a:endPar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tabLst>
                          <a:tab pos="1151890" algn="l"/>
                        </a:tabLs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40000"/>
                        <a:lumOff val="60000"/>
                      </a:schemeClr>
                    </a:solidFill>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25883388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199" y="80388"/>
            <a:ext cx="10626969" cy="864158"/>
          </a:xfrm>
        </p:spPr>
        <p:txBody>
          <a:bodyPr>
            <a:normAutofit/>
          </a:bodyPr>
          <a:lstStyle/>
          <a:p>
            <a:r>
              <a:rPr lang="ru-RU" sz="2400" b="1" dirty="0">
                <a:solidFill>
                  <a:schemeClr val="tx1"/>
                </a:solidFill>
                <a:latin typeface="Times New Roman" panose="02020603050405020304" pitchFamily="18" charset="0"/>
                <a:cs typeface="Times New Roman" panose="02020603050405020304" pitchFamily="18" charset="0"/>
              </a:rPr>
              <a:t>Показатели подпрограммы «Доступная среда»</a:t>
            </a:r>
          </a:p>
        </p:txBody>
      </p:sp>
      <p:graphicFrame>
        <p:nvGraphicFramePr>
          <p:cNvPr id="4" name="Объект 3"/>
          <p:cNvGraphicFramePr>
            <a:graphicFrameLocks noGrp="1"/>
          </p:cNvGraphicFramePr>
          <p:nvPr>
            <p:ph idx="1"/>
            <p:extLst>
              <p:ext uri="{D42A27DB-BD31-4B8C-83A1-F6EECF244321}">
                <p14:modId xmlns:p14="http://schemas.microsoft.com/office/powerpoint/2010/main" val="18212666"/>
              </p:ext>
            </p:extLst>
          </p:nvPr>
        </p:nvGraphicFramePr>
        <p:xfrm>
          <a:off x="439195" y="743579"/>
          <a:ext cx="11424976" cy="5767491"/>
        </p:xfrm>
        <a:graphic>
          <a:graphicData uri="http://schemas.openxmlformats.org/drawingml/2006/table">
            <a:tbl>
              <a:tblPr firstRow="1" bandRow="1">
                <a:tableStyleId>{5C22544A-7EE6-4342-B048-85BDC9FD1C3A}</a:tableStyleId>
              </a:tblPr>
              <a:tblGrid>
                <a:gridCol w="6805667">
                  <a:extLst>
                    <a:ext uri="{9D8B030D-6E8A-4147-A177-3AD203B41FA5}">
                      <a16:colId xmlns="" xmlns:a16="http://schemas.microsoft.com/office/drawing/2014/main" val="20000"/>
                    </a:ext>
                  </a:extLst>
                </a:gridCol>
                <a:gridCol w="1446962">
                  <a:extLst>
                    <a:ext uri="{9D8B030D-6E8A-4147-A177-3AD203B41FA5}">
                      <a16:colId xmlns="" xmlns:a16="http://schemas.microsoft.com/office/drawing/2014/main" val="20001"/>
                    </a:ext>
                  </a:extLst>
                </a:gridCol>
                <a:gridCol w="964642">
                  <a:extLst>
                    <a:ext uri="{9D8B030D-6E8A-4147-A177-3AD203B41FA5}">
                      <a16:colId xmlns="" xmlns:a16="http://schemas.microsoft.com/office/drawing/2014/main" val="20002"/>
                    </a:ext>
                  </a:extLst>
                </a:gridCol>
                <a:gridCol w="576986">
                  <a:extLst>
                    <a:ext uri="{9D8B030D-6E8A-4147-A177-3AD203B41FA5}">
                      <a16:colId xmlns="" xmlns:a16="http://schemas.microsoft.com/office/drawing/2014/main" val="20003"/>
                    </a:ext>
                  </a:extLst>
                </a:gridCol>
                <a:gridCol w="924737">
                  <a:extLst>
                    <a:ext uri="{9D8B030D-6E8A-4147-A177-3AD203B41FA5}">
                      <a16:colId xmlns="" xmlns:a16="http://schemas.microsoft.com/office/drawing/2014/main" val="20004"/>
                    </a:ext>
                  </a:extLst>
                </a:gridCol>
                <a:gridCol w="705982">
                  <a:extLst>
                    <a:ext uri="{9D8B030D-6E8A-4147-A177-3AD203B41FA5}">
                      <a16:colId xmlns="" xmlns:a16="http://schemas.microsoft.com/office/drawing/2014/main" val="20005"/>
                    </a:ext>
                  </a:extLst>
                </a:gridCol>
              </a:tblGrid>
              <a:tr h="690052">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Показатель реализации мероприятий</a:t>
                      </a:r>
                    </a:p>
                  </a:txBody>
                  <a:tcPr>
                    <a:solidFill>
                      <a:schemeClr val="accent2">
                        <a:lumMod val="40000"/>
                        <a:lumOff val="6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Тип показателя</a:t>
                      </a:r>
                    </a:p>
                  </a:txBody>
                  <a:tcPr marL="39370" marR="39370" marT="64770" marB="64770" anchor="ctr">
                    <a:solidFill>
                      <a:schemeClr val="accent2">
                        <a:lumMod val="40000"/>
                        <a:lumOff val="6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Единица измерения</a:t>
                      </a:r>
                    </a:p>
                  </a:txBody>
                  <a:tcPr marL="39370" marR="39370" marT="64770" marB="64770" anchor="ctr">
                    <a:solidFill>
                      <a:schemeClr val="accent2">
                        <a:lumMod val="40000"/>
                        <a:lumOff val="6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2021</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2">
                        <a:lumMod val="40000"/>
                        <a:lumOff val="6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2022</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2">
                        <a:lumMod val="40000"/>
                        <a:lumOff val="6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2023</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2">
                        <a:lumMod val="40000"/>
                        <a:lumOff val="60000"/>
                      </a:schemeClr>
                    </a:solidFill>
                  </a:tcPr>
                </a:tc>
                <a:extLst>
                  <a:ext uri="{0D108BD9-81ED-4DB2-BD59-A6C34878D82A}">
                    <a16:rowId xmlns="" xmlns:a16="http://schemas.microsoft.com/office/drawing/2014/main" val="10000"/>
                  </a:ext>
                </a:extLst>
              </a:tr>
              <a:tr h="578921">
                <a:tc>
                  <a:txBody>
                    <a:bodyPr/>
                    <a:lstStyle/>
                    <a:p>
                      <a:pPr>
                        <a:lnSpc>
                          <a:spcPct val="115000"/>
                        </a:lnSpc>
                        <a:spcAft>
                          <a:spcPts val="0"/>
                        </a:spcAft>
                      </a:pPr>
                      <a:r>
                        <a:rPr lang="ru-RU"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Доступная среда - Доступность для инвалидов и других маломобильных групп населения муниципальных приоритетных объектов</a:t>
                      </a:r>
                      <a:endParaRPr lang="ru-RU" sz="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2">
                        <a:lumMod val="40000"/>
                        <a:lumOff val="60000"/>
                      </a:schemeClr>
                    </a:solidFill>
                  </a:tcPr>
                </a:tc>
                <a:tc>
                  <a:txBody>
                    <a:bodyPr/>
                    <a:lstStyle/>
                    <a:p>
                      <a:pPr>
                        <a:lnSpc>
                          <a:spcPct val="115000"/>
                        </a:lnSpc>
                        <a:spcAft>
                          <a:spcPts val="0"/>
                        </a:spcAft>
                      </a:pPr>
                      <a:r>
                        <a:rPr lang="ru-RU"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Отраслевой показатель</a:t>
                      </a:r>
                      <a:endParaRPr lang="ru-RU" sz="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2">
                        <a:lumMod val="40000"/>
                        <a:lumOff val="60000"/>
                      </a:schemeClr>
                    </a:solidFill>
                  </a:tcPr>
                </a:tc>
                <a:tc>
                  <a:txBody>
                    <a:bodyPr/>
                    <a:lstStyle/>
                    <a:p>
                      <a:pPr>
                        <a:lnSpc>
                          <a:spcPct val="115000"/>
                        </a:lnSpc>
                        <a:spcAft>
                          <a:spcPts val="0"/>
                        </a:spcAft>
                      </a:pPr>
                      <a:r>
                        <a:rPr lang="ru-RU"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процент</a:t>
                      </a:r>
                      <a:endParaRPr lang="ru-RU" sz="12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2">
                        <a:lumMod val="40000"/>
                        <a:lumOff val="60000"/>
                      </a:schemeClr>
                    </a:solidFill>
                  </a:tcPr>
                </a:tc>
                <a:tc>
                  <a:txBody>
                    <a:bodyPr/>
                    <a:lstStyle/>
                    <a:p>
                      <a:pPr algn="ctr">
                        <a:lnSpc>
                          <a:spcPct val="115000"/>
                        </a:lnSpc>
                        <a:spcAft>
                          <a:spcPts val="0"/>
                        </a:spcAft>
                        <a:tabLst>
                          <a:tab pos="1151890" algn="l"/>
                        </a:tabLst>
                      </a:pPr>
                      <a:r>
                        <a:rPr lang="ru-RU" sz="1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69,7</a:t>
                      </a:r>
                      <a:endParaRPr lang="ru-RU" sz="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2">
                        <a:lumMod val="40000"/>
                        <a:lumOff val="60000"/>
                      </a:schemeClr>
                    </a:solidFill>
                  </a:tcPr>
                </a:tc>
                <a:tc>
                  <a:txBody>
                    <a:bodyPr/>
                    <a:lstStyle/>
                    <a:p>
                      <a:pPr algn="ctr">
                        <a:lnSpc>
                          <a:spcPct val="115000"/>
                        </a:lnSpc>
                        <a:spcAft>
                          <a:spcPts val="0"/>
                        </a:spcAft>
                        <a:tabLst>
                          <a:tab pos="1151890" algn="l"/>
                        </a:tabLst>
                      </a:pPr>
                      <a:r>
                        <a:rPr lang="ru-RU" sz="1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71,2</a:t>
                      </a:r>
                      <a:endParaRPr lang="ru-RU" sz="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2">
                        <a:lumMod val="40000"/>
                        <a:lumOff val="60000"/>
                      </a:schemeClr>
                    </a:solidFill>
                  </a:tcPr>
                </a:tc>
                <a:tc>
                  <a:txBody>
                    <a:bodyPr/>
                    <a:lstStyle/>
                    <a:p>
                      <a:pPr>
                        <a:lnSpc>
                          <a:spcPct val="115000"/>
                        </a:lnSpc>
                        <a:spcAft>
                          <a:spcPts val="0"/>
                        </a:spcAft>
                      </a:pPr>
                      <a:r>
                        <a:rPr lang="ru-RU" sz="1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71,4</a:t>
                      </a:r>
                      <a:endParaRPr lang="ru-RU" sz="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2">
                        <a:lumMod val="40000"/>
                        <a:lumOff val="60000"/>
                      </a:schemeClr>
                    </a:solidFill>
                  </a:tcPr>
                </a:tc>
                <a:extLst>
                  <a:ext uri="{0D108BD9-81ED-4DB2-BD59-A6C34878D82A}">
                    <a16:rowId xmlns="" xmlns:a16="http://schemas.microsoft.com/office/drawing/2014/main" val="10001"/>
                  </a:ext>
                </a:extLst>
              </a:tr>
              <a:tr h="578921">
                <a:tc>
                  <a:txBody>
                    <a:bodyPr/>
                    <a:lstStyle/>
                    <a:p>
                      <a:pPr>
                        <a:lnSpc>
                          <a:spcPct val="115000"/>
                        </a:lnSpc>
                        <a:spcAft>
                          <a:spcPts val="0"/>
                        </a:spcAft>
                      </a:pPr>
                      <a:r>
                        <a:rPr lang="ru-RU" sz="1200" kern="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Доля детей-инвалидов в возрасте от 1,5 года до 7 лет, охваченных дошкольным образованием, в общей численности детей-инвалидов такого возраста</a:t>
                      </a:r>
                      <a:endParaRPr lang="ru-RU" sz="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2">
                        <a:lumMod val="40000"/>
                        <a:lumOff val="60000"/>
                      </a:schemeClr>
                    </a:solidFill>
                  </a:tcPr>
                </a:tc>
                <a:tc>
                  <a:txBody>
                    <a:bodyPr/>
                    <a:lstStyle/>
                    <a:p>
                      <a:pPr>
                        <a:lnSpc>
                          <a:spcPct val="115000"/>
                        </a:lnSpc>
                        <a:spcAft>
                          <a:spcPts val="0"/>
                        </a:spcAft>
                      </a:pPr>
                      <a:r>
                        <a:rPr lang="ru-RU"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Соглашение с ФИОГВ</a:t>
                      </a:r>
                      <a:endParaRPr lang="ru-RU" sz="12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2">
                        <a:lumMod val="40000"/>
                        <a:lumOff val="60000"/>
                      </a:schemeClr>
                    </a:solidFill>
                  </a:tcPr>
                </a:tc>
                <a:tc>
                  <a:txBody>
                    <a:bodyPr/>
                    <a:lstStyle/>
                    <a:p>
                      <a:pPr>
                        <a:lnSpc>
                          <a:spcPct val="115000"/>
                        </a:lnSpc>
                        <a:spcAft>
                          <a:spcPts val="0"/>
                        </a:spcAft>
                      </a:pPr>
                      <a:r>
                        <a:rPr lang="ru-RU"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процент</a:t>
                      </a:r>
                      <a:endParaRPr lang="ru-RU" sz="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2">
                        <a:lumMod val="40000"/>
                        <a:lumOff val="60000"/>
                      </a:schemeClr>
                    </a:solidFill>
                  </a:tcPr>
                </a:tc>
                <a:tc>
                  <a:txBody>
                    <a:bodyPr/>
                    <a:lstStyle/>
                    <a:p>
                      <a:pPr algn="ctr">
                        <a:lnSpc>
                          <a:spcPct val="115000"/>
                        </a:lnSpc>
                        <a:spcAft>
                          <a:spcPts val="0"/>
                        </a:spcAft>
                        <a:tabLst>
                          <a:tab pos="1151890" algn="l"/>
                        </a:tabLst>
                      </a:pPr>
                      <a:r>
                        <a:rPr lang="ru-RU"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ru-RU" sz="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2">
                        <a:lumMod val="40000"/>
                        <a:lumOff val="60000"/>
                      </a:schemeClr>
                    </a:solidFill>
                  </a:tcPr>
                </a:tc>
                <a:tc>
                  <a:txBody>
                    <a:bodyPr/>
                    <a:lstStyle/>
                    <a:p>
                      <a:pPr algn="ctr">
                        <a:lnSpc>
                          <a:spcPct val="115000"/>
                        </a:lnSpc>
                        <a:spcAft>
                          <a:spcPts val="0"/>
                        </a:spcAft>
                        <a:tabLst>
                          <a:tab pos="1151890" algn="l"/>
                        </a:tabLst>
                      </a:pPr>
                      <a:r>
                        <a:rPr lang="ru-RU"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ru-RU" sz="12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2">
                        <a:lumMod val="40000"/>
                        <a:lumOff val="60000"/>
                      </a:schemeClr>
                    </a:solidFill>
                  </a:tcPr>
                </a:tc>
                <a:tc>
                  <a:txBody>
                    <a:bodyPr/>
                    <a:lstStyle/>
                    <a:p>
                      <a:pPr>
                        <a:lnSpc>
                          <a:spcPct val="115000"/>
                        </a:lnSpc>
                        <a:spcAft>
                          <a:spcPts val="0"/>
                        </a:spcAft>
                      </a:pPr>
                      <a:r>
                        <a:rPr lang="ru-RU"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ru-RU" sz="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2">
                        <a:lumMod val="40000"/>
                        <a:lumOff val="60000"/>
                      </a:schemeClr>
                    </a:solidFill>
                  </a:tcPr>
                </a:tc>
                <a:extLst>
                  <a:ext uri="{0D108BD9-81ED-4DB2-BD59-A6C34878D82A}">
                    <a16:rowId xmlns="" xmlns:a16="http://schemas.microsoft.com/office/drawing/2014/main" val="10002"/>
                  </a:ext>
                </a:extLst>
              </a:tr>
              <a:tr h="634048">
                <a:tc>
                  <a:txBody>
                    <a:bodyPr/>
                    <a:lstStyle/>
                    <a:p>
                      <a:pPr>
                        <a:lnSpc>
                          <a:spcPct val="115000"/>
                        </a:lnSpc>
                        <a:spcAft>
                          <a:spcPts val="0"/>
                        </a:spcAft>
                      </a:pPr>
                      <a:r>
                        <a:rPr lang="ru-RU" sz="1200" kern="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Доля детей-инвалидов, которым созданы условия для получения качественного начального общего, основного общего, среднего общего образования, в общей численности детей-инвалидов школьного возраста</a:t>
                      </a:r>
                      <a:endParaRPr lang="ru-RU" sz="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2">
                        <a:lumMod val="40000"/>
                        <a:lumOff val="60000"/>
                      </a:schemeClr>
                    </a:solidFill>
                  </a:tcPr>
                </a:tc>
                <a:tc>
                  <a:txBody>
                    <a:bodyPr/>
                    <a:lstStyle/>
                    <a:p>
                      <a:pPr>
                        <a:lnSpc>
                          <a:spcPct val="115000"/>
                        </a:lnSpc>
                        <a:spcAft>
                          <a:spcPts val="0"/>
                        </a:spcAft>
                      </a:pPr>
                      <a:r>
                        <a:rPr lang="ru-RU"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Соглашение с ФИОГВ</a:t>
                      </a:r>
                      <a:endParaRPr lang="ru-RU" sz="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2">
                        <a:lumMod val="40000"/>
                        <a:lumOff val="60000"/>
                      </a:schemeClr>
                    </a:solidFill>
                  </a:tcPr>
                </a:tc>
                <a:tc>
                  <a:txBody>
                    <a:bodyPr/>
                    <a:lstStyle/>
                    <a:p>
                      <a:pPr>
                        <a:lnSpc>
                          <a:spcPct val="115000"/>
                        </a:lnSpc>
                        <a:spcAft>
                          <a:spcPts val="0"/>
                        </a:spcAft>
                      </a:pPr>
                      <a:r>
                        <a:rPr lang="ru-RU"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процент</a:t>
                      </a:r>
                      <a:endParaRPr lang="ru-RU" sz="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2">
                        <a:lumMod val="40000"/>
                        <a:lumOff val="60000"/>
                      </a:schemeClr>
                    </a:solidFill>
                  </a:tcPr>
                </a:tc>
                <a:tc>
                  <a:txBody>
                    <a:bodyPr/>
                    <a:lstStyle/>
                    <a:p>
                      <a:pPr algn="ctr">
                        <a:lnSpc>
                          <a:spcPct val="115000"/>
                        </a:lnSpc>
                        <a:spcAft>
                          <a:spcPts val="0"/>
                        </a:spcAft>
                        <a:tabLst>
                          <a:tab pos="1151890" algn="l"/>
                        </a:tabLst>
                      </a:pPr>
                      <a:r>
                        <a:rPr lang="ru-RU"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ru-RU" sz="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2">
                        <a:lumMod val="40000"/>
                        <a:lumOff val="60000"/>
                      </a:schemeClr>
                    </a:solidFill>
                  </a:tcPr>
                </a:tc>
                <a:tc>
                  <a:txBody>
                    <a:bodyPr/>
                    <a:lstStyle/>
                    <a:p>
                      <a:pPr algn="ctr">
                        <a:lnSpc>
                          <a:spcPct val="115000"/>
                        </a:lnSpc>
                        <a:spcAft>
                          <a:spcPts val="0"/>
                        </a:spcAft>
                        <a:tabLst>
                          <a:tab pos="1151890" algn="l"/>
                        </a:tabLst>
                      </a:pPr>
                      <a:r>
                        <a:rPr lang="ru-RU"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ru-RU" sz="12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2">
                        <a:lumMod val="40000"/>
                        <a:lumOff val="60000"/>
                      </a:schemeClr>
                    </a:solidFill>
                  </a:tcPr>
                </a:tc>
                <a:tc>
                  <a:txBody>
                    <a:bodyPr/>
                    <a:lstStyle/>
                    <a:p>
                      <a:pPr>
                        <a:lnSpc>
                          <a:spcPct val="115000"/>
                        </a:lnSpc>
                        <a:spcAft>
                          <a:spcPts val="0"/>
                        </a:spcAft>
                      </a:pPr>
                      <a:r>
                        <a:rPr lang="ru-RU"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ru-RU" sz="12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2">
                        <a:lumMod val="40000"/>
                        <a:lumOff val="60000"/>
                      </a:schemeClr>
                    </a:solidFill>
                  </a:tcPr>
                </a:tc>
                <a:extLst>
                  <a:ext uri="{0D108BD9-81ED-4DB2-BD59-A6C34878D82A}">
                    <a16:rowId xmlns="" xmlns:a16="http://schemas.microsoft.com/office/drawing/2014/main" val="10003"/>
                  </a:ext>
                </a:extLst>
              </a:tr>
              <a:tr h="449551">
                <a:tc>
                  <a:txBody>
                    <a:bodyPr/>
                    <a:lstStyle/>
                    <a:p>
                      <a:pPr>
                        <a:lnSpc>
                          <a:spcPct val="115000"/>
                        </a:lnSpc>
                        <a:spcAft>
                          <a:spcPts val="0"/>
                        </a:spcAft>
                      </a:pPr>
                      <a:r>
                        <a:rPr lang="ru-RU" sz="1200" kern="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Доля детей-инвалидов в возрасте от 5 до 18 лет, получающих дополнительное образование, от общей численности детей-инвалидов данного возраста</a:t>
                      </a:r>
                      <a:endParaRPr lang="ru-RU" sz="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2">
                        <a:lumMod val="40000"/>
                        <a:lumOff val="60000"/>
                      </a:schemeClr>
                    </a:solidFill>
                  </a:tcPr>
                </a:tc>
                <a:tc>
                  <a:txBody>
                    <a:bodyPr/>
                    <a:lstStyle/>
                    <a:p>
                      <a:pPr>
                        <a:lnSpc>
                          <a:spcPct val="115000"/>
                        </a:lnSpc>
                        <a:spcAft>
                          <a:spcPts val="0"/>
                        </a:spcAft>
                      </a:pPr>
                      <a:r>
                        <a:rPr lang="ru-RU"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Соглашение с ФИОГВ</a:t>
                      </a:r>
                      <a:endParaRPr lang="ru-RU" sz="12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2">
                        <a:lumMod val="40000"/>
                        <a:lumOff val="60000"/>
                      </a:schemeClr>
                    </a:solidFill>
                  </a:tcPr>
                </a:tc>
                <a:tc>
                  <a:txBody>
                    <a:bodyPr/>
                    <a:lstStyle/>
                    <a:p>
                      <a:pPr>
                        <a:lnSpc>
                          <a:spcPct val="115000"/>
                        </a:lnSpc>
                        <a:spcAft>
                          <a:spcPts val="0"/>
                        </a:spcAft>
                      </a:pPr>
                      <a:r>
                        <a:rPr lang="ru-RU"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процент</a:t>
                      </a:r>
                      <a:endParaRPr lang="ru-RU" sz="12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2">
                        <a:lumMod val="40000"/>
                        <a:lumOff val="60000"/>
                      </a:schemeClr>
                    </a:solidFill>
                  </a:tcPr>
                </a:tc>
                <a:tc>
                  <a:txBody>
                    <a:bodyPr/>
                    <a:lstStyle/>
                    <a:p>
                      <a:pPr algn="ctr">
                        <a:lnSpc>
                          <a:spcPct val="115000"/>
                        </a:lnSpc>
                        <a:spcAft>
                          <a:spcPts val="0"/>
                        </a:spcAft>
                        <a:tabLst>
                          <a:tab pos="1151890" algn="l"/>
                        </a:tabLst>
                      </a:pPr>
                      <a:r>
                        <a:rPr lang="ru-RU"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50</a:t>
                      </a:r>
                      <a:endParaRPr lang="ru-RU" sz="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2">
                        <a:lumMod val="40000"/>
                        <a:lumOff val="60000"/>
                      </a:schemeClr>
                    </a:solidFill>
                  </a:tcPr>
                </a:tc>
                <a:tc>
                  <a:txBody>
                    <a:bodyPr/>
                    <a:lstStyle/>
                    <a:p>
                      <a:pPr algn="ctr">
                        <a:lnSpc>
                          <a:spcPct val="115000"/>
                        </a:lnSpc>
                        <a:spcAft>
                          <a:spcPts val="0"/>
                        </a:spcAft>
                        <a:tabLst>
                          <a:tab pos="1151890" algn="l"/>
                        </a:tabLst>
                      </a:pPr>
                      <a:r>
                        <a:rPr lang="ru-RU"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50</a:t>
                      </a:r>
                      <a:endParaRPr lang="ru-RU" sz="12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2">
                        <a:lumMod val="40000"/>
                        <a:lumOff val="60000"/>
                      </a:schemeClr>
                    </a:solidFill>
                  </a:tcPr>
                </a:tc>
                <a:tc>
                  <a:txBody>
                    <a:bodyPr/>
                    <a:lstStyle/>
                    <a:p>
                      <a:pPr>
                        <a:lnSpc>
                          <a:spcPct val="115000"/>
                        </a:lnSpc>
                        <a:spcAft>
                          <a:spcPts val="0"/>
                        </a:spcAft>
                      </a:pPr>
                      <a:r>
                        <a:rPr lang="ru-RU"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50</a:t>
                      </a:r>
                      <a:endParaRPr lang="ru-RU" sz="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2">
                        <a:lumMod val="40000"/>
                        <a:lumOff val="60000"/>
                      </a:schemeClr>
                    </a:solidFill>
                  </a:tcPr>
                </a:tc>
                <a:extLst>
                  <a:ext uri="{0D108BD9-81ED-4DB2-BD59-A6C34878D82A}">
                    <a16:rowId xmlns="" xmlns:a16="http://schemas.microsoft.com/office/drawing/2014/main" val="10004"/>
                  </a:ext>
                </a:extLst>
              </a:tr>
              <a:tr h="545704">
                <a:tc>
                  <a:txBody>
                    <a:bodyPr/>
                    <a:lstStyle/>
                    <a:p>
                      <a:pPr>
                        <a:lnSpc>
                          <a:spcPct val="115000"/>
                        </a:lnSpc>
                        <a:spcAft>
                          <a:spcPts val="0"/>
                        </a:spcAft>
                      </a:pPr>
                      <a:r>
                        <a:rPr lang="ru-RU" sz="1200" kern="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Доля общеобразовательных организаций, в которых создана универсальная </a:t>
                      </a:r>
                      <a:r>
                        <a:rPr lang="ru-RU" sz="1200" kern="5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безбарьерная</a:t>
                      </a:r>
                      <a:r>
                        <a:rPr lang="ru-RU" sz="1200" kern="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среда для инклюзивного образования детей-инвалидов, в общем количестве общеобразовательных организаций</a:t>
                      </a:r>
                      <a:endParaRPr lang="ru-RU" sz="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2">
                        <a:lumMod val="40000"/>
                        <a:lumOff val="60000"/>
                      </a:schemeClr>
                    </a:solidFill>
                  </a:tcPr>
                </a:tc>
                <a:tc>
                  <a:txBody>
                    <a:bodyPr/>
                    <a:lstStyle/>
                    <a:p>
                      <a:pPr>
                        <a:lnSpc>
                          <a:spcPct val="115000"/>
                        </a:lnSpc>
                        <a:spcAft>
                          <a:spcPts val="0"/>
                        </a:spcAft>
                      </a:pPr>
                      <a:r>
                        <a:rPr lang="ru-RU"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Отраслевой показатель</a:t>
                      </a:r>
                      <a:endParaRPr lang="ru-RU" sz="12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2">
                        <a:lumMod val="40000"/>
                        <a:lumOff val="60000"/>
                      </a:schemeClr>
                    </a:solidFill>
                  </a:tcPr>
                </a:tc>
                <a:tc>
                  <a:txBody>
                    <a:bodyPr/>
                    <a:lstStyle/>
                    <a:p>
                      <a:pPr>
                        <a:lnSpc>
                          <a:spcPct val="115000"/>
                        </a:lnSpc>
                        <a:spcAft>
                          <a:spcPts val="0"/>
                        </a:spcAft>
                      </a:pPr>
                      <a:r>
                        <a:rPr lang="ru-RU"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процент</a:t>
                      </a:r>
                      <a:endParaRPr lang="ru-RU" sz="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2">
                        <a:lumMod val="40000"/>
                        <a:lumOff val="60000"/>
                      </a:schemeClr>
                    </a:solidFill>
                  </a:tcPr>
                </a:tc>
                <a:tc>
                  <a:txBody>
                    <a:bodyPr/>
                    <a:lstStyle/>
                    <a:p>
                      <a:pPr algn="ctr">
                        <a:lnSpc>
                          <a:spcPct val="115000"/>
                        </a:lnSpc>
                        <a:spcAft>
                          <a:spcPts val="0"/>
                        </a:spcAft>
                        <a:tabLst>
                          <a:tab pos="1151890" algn="l"/>
                        </a:tabLst>
                      </a:pPr>
                      <a:r>
                        <a:rPr lang="ru-RU"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25</a:t>
                      </a:r>
                      <a:endParaRPr lang="ru-RU" sz="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2">
                        <a:lumMod val="40000"/>
                        <a:lumOff val="60000"/>
                      </a:schemeClr>
                    </a:solidFill>
                  </a:tcPr>
                </a:tc>
                <a:tc>
                  <a:txBody>
                    <a:bodyPr/>
                    <a:lstStyle/>
                    <a:p>
                      <a:pPr algn="ctr">
                        <a:lnSpc>
                          <a:spcPct val="115000"/>
                        </a:lnSpc>
                        <a:spcAft>
                          <a:spcPts val="0"/>
                        </a:spcAft>
                        <a:tabLst>
                          <a:tab pos="1151890" algn="l"/>
                        </a:tabLst>
                      </a:pPr>
                      <a:r>
                        <a:rPr lang="ru-RU"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25</a:t>
                      </a:r>
                      <a:endParaRPr lang="ru-RU" sz="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2">
                        <a:lumMod val="40000"/>
                        <a:lumOff val="60000"/>
                      </a:schemeClr>
                    </a:solidFill>
                  </a:tcPr>
                </a:tc>
                <a:tc>
                  <a:txBody>
                    <a:bodyPr/>
                    <a:lstStyle/>
                    <a:p>
                      <a:pPr>
                        <a:lnSpc>
                          <a:spcPct val="115000"/>
                        </a:lnSpc>
                        <a:spcAft>
                          <a:spcPts val="0"/>
                        </a:spcAft>
                      </a:pPr>
                      <a:r>
                        <a:rPr lang="ru-RU"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25</a:t>
                      </a:r>
                      <a:endParaRPr lang="ru-RU" sz="12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2">
                        <a:lumMod val="40000"/>
                        <a:lumOff val="60000"/>
                      </a:schemeClr>
                    </a:solidFill>
                  </a:tcPr>
                </a:tc>
                <a:extLst>
                  <a:ext uri="{0D108BD9-81ED-4DB2-BD59-A6C34878D82A}">
                    <a16:rowId xmlns="" xmlns:a16="http://schemas.microsoft.com/office/drawing/2014/main" val="10005"/>
                  </a:ext>
                </a:extLst>
              </a:tr>
              <a:tr h="702850">
                <a:tc>
                  <a:txBody>
                    <a:bodyPr/>
                    <a:lstStyle/>
                    <a:p>
                      <a:pPr>
                        <a:lnSpc>
                          <a:spcPct val="115000"/>
                        </a:lnSpc>
                        <a:spcAft>
                          <a:spcPts val="0"/>
                        </a:spcAft>
                      </a:pPr>
                      <a:r>
                        <a:rPr lang="ru-RU" sz="1200" kern="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Доля дошкольных образовательных организаций, в которых создана универсальная </a:t>
                      </a:r>
                      <a:r>
                        <a:rPr lang="ru-RU" sz="1200" kern="5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безбарьерная</a:t>
                      </a:r>
                      <a:r>
                        <a:rPr lang="ru-RU" sz="1200" kern="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среда для инклюзивного образования детей-инвалидов, в общем количестве дошкольных образовательных организаций</a:t>
                      </a:r>
                      <a:endParaRPr lang="ru-RU" sz="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2">
                        <a:lumMod val="40000"/>
                        <a:lumOff val="60000"/>
                      </a:schemeClr>
                    </a:solidFill>
                  </a:tcPr>
                </a:tc>
                <a:tc>
                  <a:txBody>
                    <a:bodyPr/>
                    <a:lstStyle/>
                    <a:p>
                      <a:pPr>
                        <a:lnSpc>
                          <a:spcPct val="115000"/>
                        </a:lnSpc>
                        <a:spcAft>
                          <a:spcPts val="0"/>
                        </a:spcAft>
                      </a:pPr>
                      <a:r>
                        <a:rPr lang="ru-RU"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Отраслевой показатель</a:t>
                      </a:r>
                      <a:endParaRPr lang="ru-RU" sz="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2">
                        <a:lumMod val="40000"/>
                        <a:lumOff val="60000"/>
                      </a:schemeClr>
                    </a:solidFill>
                  </a:tcPr>
                </a:tc>
                <a:tc>
                  <a:txBody>
                    <a:bodyPr/>
                    <a:lstStyle/>
                    <a:p>
                      <a:pPr>
                        <a:lnSpc>
                          <a:spcPct val="115000"/>
                        </a:lnSpc>
                        <a:spcAft>
                          <a:spcPts val="0"/>
                        </a:spcAft>
                      </a:pPr>
                      <a:r>
                        <a:rPr lang="ru-RU"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процент</a:t>
                      </a:r>
                      <a:endParaRPr lang="ru-RU" sz="12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2">
                        <a:lumMod val="40000"/>
                        <a:lumOff val="60000"/>
                      </a:schemeClr>
                    </a:solidFill>
                  </a:tcPr>
                </a:tc>
                <a:tc>
                  <a:txBody>
                    <a:bodyPr/>
                    <a:lstStyle/>
                    <a:p>
                      <a:pPr algn="ctr">
                        <a:lnSpc>
                          <a:spcPct val="115000"/>
                        </a:lnSpc>
                        <a:spcAft>
                          <a:spcPts val="0"/>
                        </a:spcAft>
                        <a:tabLst>
                          <a:tab pos="1151890" algn="l"/>
                        </a:tabLst>
                      </a:pPr>
                      <a:r>
                        <a:rPr lang="ru-RU"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ru-RU" sz="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2">
                        <a:lumMod val="40000"/>
                        <a:lumOff val="60000"/>
                      </a:schemeClr>
                    </a:solidFill>
                  </a:tcPr>
                </a:tc>
                <a:tc>
                  <a:txBody>
                    <a:bodyPr/>
                    <a:lstStyle/>
                    <a:p>
                      <a:pPr algn="ctr">
                        <a:lnSpc>
                          <a:spcPct val="115000"/>
                        </a:lnSpc>
                        <a:spcAft>
                          <a:spcPts val="0"/>
                        </a:spcAft>
                        <a:tabLst>
                          <a:tab pos="1151890" algn="l"/>
                        </a:tabLst>
                      </a:pPr>
                      <a:r>
                        <a:rPr lang="ru-RU"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ru-RU" sz="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2">
                        <a:lumMod val="40000"/>
                        <a:lumOff val="60000"/>
                      </a:schemeClr>
                    </a:solidFill>
                  </a:tcPr>
                </a:tc>
                <a:tc>
                  <a:txBody>
                    <a:bodyPr/>
                    <a:lstStyle/>
                    <a:p>
                      <a:pPr>
                        <a:lnSpc>
                          <a:spcPct val="115000"/>
                        </a:lnSpc>
                        <a:spcAft>
                          <a:spcPts val="0"/>
                        </a:spcAft>
                      </a:pPr>
                      <a:r>
                        <a:rPr lang="ru-RU"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ru-RU" sz="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2">
                        <a:lumMod val="40000"/>
                        <a:lumOff val="60000"/>
                      </a:schemeClr>
                    </a:solidFill>
                  </a:tcPr>
                </a:tc>
                <a:extLst>
                  <a:ext uri="{0D108BD9-81ED-4DB2-BD59-A6C34878D82A}">
                    <a16:rowId xmlns="" xmlns:a16="http://schemas.microsoft.com/office/drawing/2014/main" val="10006"/>
                  </a:ext>
                </a:extLst>
              </a:tr>
              <a:tr h="488208">
                <a:tc>
                  <a:txBody>
                    <a:bodyPr/>
                    <a:lstStyle/>
                    <a:p>
                      <a:pPr>
                        <a:lnSpc>
                          <a:spcPct val="115000"/>
                        </a:lnSpc>
                        <a:spcAft>
                          <a:spcPts val="0"/>
                        </a:spcAft>
                      </a:pPr>
                      <a:r>
                        <a:rPr lang="ru-RU" sz="1200" kern="5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Доля образовательных организаций, в которых созданы условия для получения детьми-инвалидами качественного образования, в общем количестве образовательных организаций</a:t>
                      </a:r>
                      <a:endParaRPr lang="ru-RU" sz="12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2">
                        <a:lumMod val="40000"/>
                        <a:lumOff val="60000"/>
                      </a:schemeClr>
                    </a:solidFill>
                  </a:tcPr>
                </a:tc>
                <a:tc>
                  <a:txBody>
                    <a:bodyPr/>
                    <a:lstStyle/>
                    <a:p>
                      <a:pPr>
                        <a:lnSpc>
                          <a:spcPct val="115000"/>
                        </a:lnSpc>
                        <a:spcAft>
                          <a:spcPts val="0"/>
                        </a:spcAft>
                      </a:pPr>
                      <a:r>
                        <a:rPr lang="ru-RU"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Отраслевой показатель</a:t>
                      </a:r>
                      <a:endParaRPr lang="ru-RU" sz="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2">
                        <a:lumMod val="40000"/>
                        <a:lumOff val="60000"/>
                      </a:schemeClr>
                    </a:solidFill>
                  </a:tcPr>
                </a:tc>
                <a:tc>
                  <a:txBody>
                    <a:bodyPr/>
                    <a:lstStyle/>
                    <a:p>
                      <a:pPr>
                        <a:lnSpc>
                          <a:spcPct val="115000"/>
                        </a:lnSpc>
                        <a:spcAft>
                          <a:spcPts val="0"/>
                        </a:spcAft>
                      </a:pPr>
                      <a:r>
                        <a:rPr lang="ru-RU"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процент</a:t>
                      </a:r>
                      <a:endParaRPr lang="ru-RU" sz="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2">
                        <a:lumMod val="40000"/>
                        <a:lumOff val="60000"/>
                      </a:schemeClr>
                    </a:solidFill>
                  </a:tcPr>
                </a:tc>
                <a:tc>
                  <a:txBody>
                    <a:bodyPr/>
                    <a:lstStyle/>
                    <a:p>
                      <a:pPr algn="ctr">
                        <a:lnSpc>
                          <a:spcPct val="115000"/>
                        </a:lnSpc>
                        <a:spcAft>
                          <a:spcPts val="0"/>
                        </a:spcAft>
                        <a:tabLst>
                          <a:tab pos="1151890" algn="l"/>
                        </a:tabLst>
                      </a:pPr>
                      <a:r>
                        <a:rPr lang="ru-RU"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22</a:t>
                      </a:r>
                      <a:endParaRPr lang="ru-RU" sz="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2">
                        <a:lumMod val="40000"/>
                        <a:lumOff val="60000"/>
                      </a:schemeClr>
                    </a:solidFill>
                  </a:tcPr>
                </a:tc>
                <a:tc>
                  <a:txBody>
                    <a:bodyPr/>
                    <a:lstStyle/>
                    <a:p>
                      <a:pPr>
                        <a:lnSpc>
                          <a:spcPct val="115000"/>
                        </a:lnSpc>
                        <a:spcAft>
                          <a:spcPts val="0"/>
                        </a:spcAft>
                      </a:pPr>
                      <a:r>
                        <a:rPr lang="ru-RU"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22</a:t>
                      </a:r>
                      <a:endParaRPr lang="ru-RU" sz="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2">
                        <a:lumMod val="40000"/>
                        <a:lumOff val="60000"/>
                      </a:schemeClr>
                    </a:solidFill>
                  </a:tcPr>
                </a:tc>
                <a:tc>
                  <a:txBody>
                    <a:bodyPr/>
                    <a:lstStyle/>
                    <a:p>
                      <a:pPr>
                        <a:lnSpc>
                          <a:spcPct val="115000"/>
                        </a:lnSpc>
                        <a:spcAft>
                          <a:spcPts val="0"/>
                        </a:spcAft>
                      </a:pPr>
                      <a:r>
                        <a:rPr lang="ru-RU"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22</a:t>
                      </a:r>
                      <a:endParaRPr lang="ru-RU" sz="12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2">
                        <a:lumMod val="40000"/>
                        <a:lumOff val="60000"/>
                      </a:schemeClr>
                    </a:solidFill>
                  </a:tcPr>
                </a:tc>
                <a:extLst>
                  <a:ext uri="{0D108BD9-81ED-4DB2-BD59-A6C34878D82A}">
                    <a16:rowId xmlns="" xmlns:a16="http://schemas.microsoft.com/office/drawing/2014/main" val="10007"/>
                  </a:ext>
                </a:extLst>
              </a:tr>
              <a:tr h="805697">
                <a:tc>
                  <a:txBody>
                    <a:bodyPr/>
                    <a:lstStyle/>
                    <a:p>
                      <a:pPr>
                        <a:lnSpc>
                          <a:spcPct val="115000"/>
                        </a:lnSpc>
                        <a:spcAft>
                          <a:spcPts val="0"/>
                        </a:spcAft>
                      </a:pPr>
                      <a:r>
                        <a:rPr lang="ru-RU" sz="1200" kern="5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Доля выпускников-инвалидов общеобразовательных организаций 9 и 11 классов, охваченных профориентационной работой, в общей численности выпускников-инвалидов общеобразовательных организаций</a:t>
                      </a:r>
                      <a:endParaRPr lang="ru-RU" sz="12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2">
                        <a:lumMod val="40000"/>
                        <a:lumOff val="60000"/>
                      </a:schemeClr>
                    </a:solidFill>
                  </a:tcPr>
                </a:tc>
                <a:tc>
                  <a:txBody>
                    <a:bodyPr/>
                    <a:lstStyle/>
                    <a:p>
                      <a:pPr>
                        <a:lnSpc>
                          <a:spcPct val="115000"/>
                        </a:lnSpc>
                        <a:spcAft>
                          <a:spcPts val="0"/>
                        </a:spcAft>
                      </a:pPr>
                      <a:r>
                        <a:rPr lang="ru-RU"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Отраслевой показатель</a:t>
                      </a:r>
                      <a:endParaRPr lang="ru-RU" sz="12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2">
                        <a:lumMod val="40000"/>
                        <a:lumOff val="60000"/>
                      </a:schemeClr>
                    </a:solidFill>
                  </a:tcPr>
                </a:tc>
                <a:tc>
                  <a:txBody>
                    <a:bodyPr/>
                    <a:lstStyle/>
                    <a:p>
                      <a:pPr>
                        <a:lnSpc>
                          <a:spcPct val="115000"/>
                        </a:lnSpc>
                        <a:spcAft>
                          <a:spcPts val="0"/>
                        </a:spcAft>
                      </a:pPr>
                      <a:r>
                        <a:rPr lang="ru-RU"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процент</a:t>
                      </a:r>
                      <a:endParaRPr lang="ru-RU" sz="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2">
                        <a:lumMod val="40000"/>
                        <a:lumOff val="60000"/>
                      </a:schemeClr>
                    </a:solidFill>
                  </a:tcPr>
                </a:tc>
                <a:tc>
                  <a:txBody>
                    <a:bodyPr/>
                    <a:lstStyle/>
                    <a:p>
                      <a:pPr algn="ctr">
                        <a:lnSpc>
                          <a:spcPct val="115000"/>
                        </a:lnSpc>
                        <a:spcAft>
                          <a:spcPts val="0"/>
                        </a:spcAft>
                        <a:tabLst>
                          <a:tab pos="1151890" algn="l"/>
                        </a:tabLst>
                      </a:pPr>
                      <a:r>
                        <a:rPr lang="ru-RU"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ru-RU" sz="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2">
                        <a:lumMod val="40000"/>
                        <a:lumOff val="60000"/>
                      </a:schemeClr>
                    </a:solidFill>
                  </a:tcPr>
                </a:tc>
                <a:tc>
                  <a:txBody>
                    <a:bodyPr/>
                    <a:lstStyle/>
                    <a:p>
                      <a:pPr>
                        <a:lnSpc>
                          <a:spcPct val="115000"/>
                        </a:lnSpc>
                        <a:spcAft>
                          <a:spcPts val="0"/>
                        </a:spcAft>
                      </a:pPr>
                      <a:r>
                        <a:rPr lang="ru-RU"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ru-RU" sz="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2">
                        <a:lumMod val="40000"/>
                        <a:lumOff val="60000"/>
                      </a:schemeClr>
                    </a:solidFill>
                  </a:tcPr>
                </a:tc>
                <a:tc>
                  <a:txBody>
                    <a:bodyPr/>
                    <a:lstStyle/>
                    <a:p>
                      <a:pPr>
                        <a:lnSpc>
                          <a:spcPct val="115000"/>
                        </a:lnSpc>
                        <a:spcAft>
                          <a:spcPts val="0"/>
                        </a:spcAft>
                      </a:pPr>
                      <a:r>
                        <a:rPr lang="ru-RU"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ru-RU" sz="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2">
                        <a:lumMod val="40000"/>
                        <a:lumOff val="60000"/>
                      </a:schemeClr>
                    </a:solidFill>
                  </a:tcP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265057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79042" y="286604"/>
            <a:ext cx="9276638" cy="657942"/>
          </a:xfrm>
          <a:solidFill>
            <a:schemeClr val="accent2"/>
          </a:solidFill>
        </p:spPr>
        <p:txBody>
          <a:bodyPr>
            <a:normAutofit/>
          </a:bodyPr>
          <a:lstStyle/>
          <a:p>
            <a:r>
              <a:rPr lang="ru-RU" sz="2400" b="1" dirty="0">
                <a:solidFill>
                  <a:schemeClr val="tx1"/>
                </a:solidFill>
                <a:latin typeface="Times New Roman" panose="02020603050405020304" pitchFamily="18" charset="0"/>
                <a:cs typeface="Times New Roman" panose="02020603050405020304" pitchFamily="18" charset="0"/>
              </a:rPr>
              <a:t>Документы, на основании которых составляется проект бюджета</a:t>
            </a:r>
          </a:p>
        </p:txBody>
      </p:sp>
      <p:graphicFrame>
        <p:nvGraphicFramePr>
          <p:cNvPr id="4" name="Таблица 3"/>
          <p:cNvGraphicFramePr>
            <a:graphicFrameLocks noGrp="1"/>
          </p:cNvGraphicFramePr>
          <p:nvPr>
            <p:extLst>
              <p:ext uri="{D42A27DB-BD31-4B8C-83A1-F6EECF244321}">
                <p14:modId xmlns:p14="http://schemas.microsoft.com/office/powerpoint/2010/main" val="4217908222"/>
              </p:ext>
            </p:extLst>
          </p:nvPr>
        </p:nvGraphicFramePr>
        <p:xfrm>
          <a:off x="3791711" y="841248"/>
          <a:ext cx="4638855" cy="5425065"/>
        </p:xfrm>
        <a:graphic>
          <a:graphicData uri="http://schemas.openxmlformats.org/drawingml/2006/table">
            <a:tbl>
              <a:tblPr firstRow="1" bandRow="1">
                <a:tableStyleId>{5C22544A-7EE6-4342-B048-85BDC9FD1C3A}</a:tableStyleId>
              </a:tblPr>
              <a:tblGrid>
                <a:gridCol w="4638855">
                  <a:extLst>
                    <a:ext uri="{9D8B030D-6E8A-4147-A177-3AD203B41FA5}">
                      <a16:colId xmlns="" xmlns:a16="http://schemas.microsoft.com/office/drawing/2014/main" val="20000"/>
                    </a:ext>
                  </a:extLst>
                </a:gridCol>
              </a:tblGrid>
              <a:tr h="914400">
                <a:tc>
                  <a:txBody>
                    <a:bodyPr/>
                    <a:lstStyle/>
                    <a:p>
                      <a:pPr algn="ctr"/>
                      <a:r>
                        <a:rPr lang="ru-RU" sz="2000" b="0" i="0" dirty="0">
                          <a:solidFill>
                            <a:schemeClr val="tx1"/>
                          </a:solidFill>
                          <a:latin typeface="Times New Roman" panose="02020603050405020304" pitchFamily="18" charset="0"/>
                          <a:cs typeface="Times New Roman" panose="02020603050405020304" pitchFamily="18" charset="0"/>
                        </a:rPr>
                        <a:t>Бюджетное послание Президента Российской Федерации</a:t>
                      </a:r>
                    </a:p>
                  </a:txBody>
                  <a:tcPr>
                    <a:solidFill>
                      <a:schemeClr val="accent4">
                        <a:lumMod val="20000"/>
                        <a:lumOff val="80000"/>
                      </a:schemeClr>
                    </a:solidFill>
                  </a:tcPr>
                </a:tc>
                <a:extLst>
                  <a:ext uri="{0D108BD9-81ED-4DB2-BD59-A6C34878D82A}">
                    <a16:rowId xmlns="" xmlns:a16="http://schemas.microsoft.com/office/drawing/2014/main" val="10000"/>
                  </a:ext>
                </a:extLst>
              </a:tr>
              <a:tr h="1444752">
                <a:tc>
                  <a:txBody>
                    <a:bodyPr/>
                    <a:lstStyle/>
                    <a:p>
                      <a:pPr algn="ctr"/>
                      <a:r>
                        <a:rPr lang="ru-RU" sz="2000" b="0" i="0" dirty="0">
                          <a:solidFill>
                            <a:schemeClr val="tx1"/>
                          </a:solidFill>
                          <a:latin typeface="Times New Roman" panose="02020603050405020304" pitchFamily="18" charset="0"/>
                          <a:cs typeface="Times New Roman" panose="02020603050405020304" pitchFamily="18" charset="0"/>
                        </a:rPr>
                        <a:t>Прогноз социально-экономического развития</a:t>
                      </a:r>
                    </a:p>
                  </a:txBody>
                  <a:tcPr>
                    <a:solidFill>
                      <a:schemeClr val="tx2">
                        <a:lumMod val="20000"/>
                        <a:lumOff val="80000"/>
                      </a:schemeClr>
                    </a:solidFill>
                  </a:tcPr>
                </a:tc>
                <a:extLst>
                  <a:ext uri="{0D108BD9-81ED-4DB2-BD59-A6C34878D82A}">
                    <a16:rowId xmlns="" xmlns:a16="http://schemas.microsoft.com/office/drawing/2014/main" val="10001"/>
                  </a:ext>
                </a:extLst>
              </a:tr>
              <a:tr h="1706391">
                <a:tc>
                  <a:txBody>
                    <a:bodyPr/>
                    <a:lstStyle/>
                    <a:p>
                      <a:pPr algn="ctr"/>
                      <a:r>
                        <a:rPr lang="ru-RU" sz="2000" b="0" i="0" dirty="0">
                          <a:solidFill>
                            <a:schemeClr val="tx1"/>
                          </a:solidFill>
                          <a:latin typeface="Times New Roman" panose="02020603050405020304" pitchFamily="18" charset="0"/>
                          <a:cs typeface="Times New Roman" panose="02020603050405020304" pitchFamily="18" charset="0"/>
                        </a:rPr>
                        <a:t>Основные направления бюджетной</a:t>
                      </a:r>
                      <a:r>
                        <a:rPr lang="ru-RU" sz="2000" b="0" i="0" baseline="0" dirty="0">
                          <a:solidFill>
                            <a:schemeClr val="tx1"/>
                          </a:solidFill>
                          <a:latin typeface="Times New Roman" panose="02020603050405020304" pitchFamily="18" charset="0"/>
                          <a:cs typeface="Times New Roman" panose="02020603050405020304" pitchFamily="18" charset="0"/>
                        </a:rPr>
                        <a:t>   и  налоговой политики городского округа</a:t>
                      </a:r>
                    </a:p>
                    <a:p>
                      <a:pPr algn="ctr"/>
                      <a:endParaRPr lang="ru-RU" sz="2000" b="0" i="0" dirty="0">
                        <a:solidFill>
                          <a:schemeClr val="tx1"/>
                        </a:solidFill>
                        <a:latin typeface="Times New Roman" panose="02020603050405020304" pitchFamily="18" charset="0"/>
                        <a:cs typeface="Times New Roman" panose="02020603050405020304" pitchFamily="18" charset="0"/>
                      </a:endParaRPr>
                    </a:p>
                    <a:p>
                      <a:pPr algn="ctr"/>
                      <a:endParaRPr lang="ru-RU" sz="2000" b="0" i="0" dirty="0">
                        <a:solidFill>
                          <a:schemeClr val="tx1"/>
                        </a:solidFill>
                        <a:latin typeface="Times New Roman" panose="02020603050405020304" pitchFamily="18" charset="0"/>
                        <a:cs typeface="Times New Roman" panose="02020603050405020304" pitchFamily="18" charset="0"/>
                      </a:endParaRPr>
                    </a:p>
                  </a:txBody>
                  <a:tcPr>
                    <a:solidFill>
                      <a:srgbClr val="FFFF00"/>
                    </a:solidFill>
                  </a:tcPr>
                </a:tc>
                <a:extLst>
                  <a:ext uri="{0D108BD9-81ED-4DB2-BD59-A6C34878D82A}">
                    <a16:rowId xmlns="" xmlns:a16="http://schemas.microsoft.com/office/drawing/2014/main" val="10002"/>
                  </a:ext>
                </a:extLst>
              </a:tr>
              <a:tr h="1359522">
                <a:tc>
                  <a:txBody>
                    <a:bodyPr/>
                    <a:lstStyle/>
                    <a:p>
                      <a:pPr algn="ctr"/>
                      <a:r>
                        <a:rPr lang="ru-RU" sz="2000" b="0" i="0" dirty="0">
                          <a:solidFill>
                            <a:schemeClr val="tx1"/>
                          </a:solidFill>
                          <a:latin typeface="Times New Roman" panose="02020603050405020304" pitchFamily="18" charset="0"/>
                          <a:cs typeface="Times New Roman" panose="02020603050405020304" pitchFamily="18" charset="0"/>
                        </a:rPr>
                        <a:t>Муниципальные программы, проекты муниципальных программ</a:t>
                      </a:r>
                    </a:p>
                    <a:p>
                      <a:pPr algn="ctr"/>
                      <a:endParaRPr lang="ru-RU" sz="2000" b="0" i="0" dirty="0">
                        <a:solidFill>
                          <a:schemeClr val="tx1"/>
                        </a:solidFill>
                        <a:latin typeface="Times New Roman" panose="02020603050405020304" pitchFamily="18" charset="0"/>
                        <a:cs typeface="Times New Roman" panose="02020603050405020304" pitchFamily="18" charset="0"/>
                      </a:endParaRPr>
                    </a:p>
                  </a:txBody>
                  <a:tcPr>
                    <a:solidFill>
                      <a:schemeClr val="accent4"/>
                    </a:solidFill>
                  </a:tcPr>
                </a:tc>
                <a:extLst>
                  <a:ext uri="{0D108BD9-81ED-4DB2-BD59-A6C34878D82A}">
                    <a16:rowId xmlns="" xmlns:a16="http://schemas.microsoft.com/office/drawing/2014/main" val="10003"/>
                  </a:ext>
                </a:extLst>
              </a:tr>
            </a:tbl>
          </a:graphicData>
        </a:graphic>
      </p:graphicFrame>
      <p:pic>
        <p:nvPicPr>
          <p:cNvPr id="3" name="Рисунок 2"/>
          <p:cNvPicPr>
            <a:picLocks noChangeAspect="1"/>
          </p:cNvPicPr>
          <p:nvPr/>
        </p:nvPicPr>
        <p:blipFill>
          <a:blip r:embed="rId3"/>
          <a:stretch>
            <a:fillRect/>
          </a:stretch>
        </p:blipFill>
        <p:spPr>
          <a:xfrm>
            <a:off x="8849430" y="1983466"/>
            <a:ext cx="2762040" cy="2259349"/>
          </a:xfrm>
          <a:prstGeom prst="rect">
            <a:avLst/>
          </a:prstGeom>
        </p:spPr>
      </p:pic>
      <p:pic>
        <p:nvPicPr>
          <p:cNvPr id="5" name="Рисунок 4"/>
          <p:cNvPicPr>
            <a:picLocks noChangeAspect="1"/>
          </p:cNvPicPr>
          <p:nvPr/>
        </p:nvPicPr>
        <p:blipFill>
          <a:blip r:embed="rId4"/>
          <a:stretch>
            <a:fillRect/>
          </a:stretch>
        </p:blipFill>
        <p:spPr>
          <a:xfrm>
            <a:off x="196476" y="2072640"/>
            <a:ext cx="3365132" cy="2328672"/>
          </a:xfrm>
          <a:prstGeom prst="rect">
            <a:avLst/>
          </a:prstGeom>
        </p:spPr>
      </p:pic>
    </p:spTree>
    <p:extLst>
      <p:ext uri="{BB962C8B-B14F-4D97-AF65-F5344CB8AC3E}">
        <p14:creationId xmlns:p14="http://schemas.microsoft.com/office/powerpoint/2010/main" val="42037350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502418"/>
            <a:ext cx="9144000" cy="1557495"/>
          </a:xfrm>
        </p:spPr>
        <p:txBody>
          <a:bodyPr>
            <a:normAutofit/>
          </a:bodyPr>
          <a:lstStyle/>
          <a:p>
            <a:pPr algn="ctr"/>
            <a:r>
              <a:rPr lang="ru-RU" sz="2400" b="1" dirty="0">
                <a:solidFill>
                  <a:schemeClr val="tx1"/>
                </a:solidFill>
                <a:latin typeface="Times New Roman" panose="02020603050405020304" pitchFamily="18" charset="0"/>
                <a:cs typeface="Times New Roman" panose="02020603050405020304" pitchFamily="18" charset="0"/>
              </a:rPr>
              <a:t>Показатели подпрограммы «Развитие системы отдыха и оздоровления детей»</a:t>
            </a:r>
          </a:p>
        </p:txBody>
      </p:sp>
      <p:sp>
        <p:nvSpPr>
          <p:cNvPr id="3" name="Подзаголовок 2"/>
          <p:cNvSpPr>
            <a:spLocks noGrp="1"/>
          </p:cNvSpPr>
          <p:nvPr>
            <p:ph type="subTitle" idx="1"/>
          </p:nvPr>
        </p:nvSpPr>
        <p:spPr>
          <a:xfrm>
            <a:off x="1524000" y="4050833"/>
            <a:ext cx="7766936" cy="1096899"/>
          </a:xfrm>
        </p:spPr>
        <p:txBody>
          <a:bodyPr>
            <a:normAutofit/>
          </a:bodyPr>
          <a:lstStyle/>
          <a:p>
            <a:r>
              <a:rPr lang="ru-RU" sz="2800" dirty="0" smtClean="0">
                <a:latin typeface="Times New Roman" panose="02020603050405020304" pitchFamily="18" charset="0"/>
                <a:cs typeface="Times New Roman" panose="02020603050405020304" pitchFamily="18" charset="0"/>
              </a:rPr>
              <a:t> </a:t>
            </a:r>
            <a:endParaRPr lang="ru-RU" sz="2800" dirty="0">
              <a:latin typeface="Times New Roman" panose="02020603050405020304" pitchFamily="18" charset="0"/>
              <a:cs typeface="Times New Roman" panose="02020603050405020304" pitchFamily="18"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3839775810"/>
              </p:ext>
            </p:extLst>
          </p:nvPr>
        </p:nvGraphicFramePr>
        <p:xfrm>
          <a:off x="1231392" y="1916749"/>
          <a:ext cx="10356100" cy="2927897"/>
        </p:xfrm>
        <a:graphic>
          <a:graphicData uri="http://schemas.openxmlformats.org/drawingml/2006/table">
            <a:tbl>
              <a:tblPr firstRow="1" bandRow="1">
                <a:tableStyleId>{5C22544A-7EE6-4342-B048-85BDC9FD1C3A}</a:tableStyleId>
              </a:tblPr>
              <a:tblGrid>
                <a:gridCol w="4491100">
                  <a:extLst>
                    <a:ext uri="{9D8B030D-6E8A-4147-A177-3AD203B41FA5}">
                      <a16:colId xmlns="" xmlns:a16="http://schemas.microsoft.com/office/drawing/2014/main" val="20000"/>
                    </a:ext>
                  </a:extLst>
                </a:gridCol>
                <a:gridCol w="1103581">
                  <a:extLst>
                    <a:ext uri="{9D8B030D-6E8A-4147-A177-3AD203B41FA5}">
                      <a16:colId xmlns="" xmlns:a16="http://schemas.microsoft.com/office/drawing/2014/main" val="20001"/>
                    </a:ext>
                  </a:extLst>
                </a:gridCol>
                <a:gridCol w="1183680">
                  <a:extLst>
                    <a:ext uri="{9D8B030D-6E8A-4147-A177-3AD203B41FA5}">
                      <a16:colId xmlns="" xmlns:a16="http://schemas.microsoft.com/office/drawing/2014/main" val="20002"/>
                    </a:ext>
                  </a:extLst>
                </a:gridCol>
                <a:gridCol w="1183680"/>
                <a:gridCol w="943384">
                  <a:extLst>
                    <a:ext uri="{9D8B030D-6E8A-4147-A177-3AD203B41FA5}">
                      <a16:colId xmlns="" xmlns:a16="http://schemas.microsoft.com/office/drawing/2014/main" val="20003"/>
                    </a:ext>
                  </a:extLst>
                </a:gridCol>
                <a:gridCol w="836586">
                  <a:extLst>
                    <a:ext uri="{9D8B030D-6E8A-4147-A177-3AD203B41FA5}">
                      <a16:colId xmlns="" xmlns:a16="http://schemas.microsoft.com/office/drawing/2014/main" val="20004"/>
                    </a:ext>
                  </a:extLst>
                </a:gridCol>
                <a:gridCol w="614089">
                  <a:extLst>
                    <a:ext uri="{9D8B030D-6E8A-4147-A177-3AD203B41FA5}">
                      <a16:colId xmlns="" xmlns:a16="http://schemas.microsoft.com/office/drawing/2014/main" val="20005"/>
                    </a:ext>
                  </a:extLst>
                </a:gridCol>
              </a:tblGrid>
              <a:tr h="705905">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Показатель реализации мероприятий</a:t>
                      </a:r>
                    </a:p>
                  </a:txBody>
                  <a:tcPr>
                    <a:solidFill>
                      <a:schemeClr val="accent4">
                        <a:lumMod val="20000"/>
                        <a:lumOff val="8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Тип показателя</a:t>
                      </a:r>
                    </a:p>
                  </a:txBody>
                  <a:tcPr marL="39370" marR="39370" marT="64770" marB="64770" anchor="ctr">
                    <a:solidFill>
                      <a:schemeClr val="accent4">
                        <a:lumMod val="20000"/>
                        <a:lumOff val="8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Единица измерения</a:t>
                      </a:r>
                    </a:p>
                  </a:txBody>
                  <a:tcPr marL="39370" marR="39370" marT="64770" marB="64770" anchor="ctr">
                    <a:solidFill>
                      <a:schemeClr val="accent4">
                        <a:lumMod val="20000"/>
                        <a:lumOff val="80000"/>
                      </a:schemeClr>
                    </a:solidFill>
                  </a:tcPr>
                </a:tc>
                <a:tc>
                  <a:txBody>
                    <a:bodyPr/>
                    <a:lstStyle/>
                    <a:p>
                      <a:pPr algn="ctr">
                        <a:lnSpc>
                          <a:spcPct val="115000"/>
                        </a:lnSpc>
                        <a:spcAft>
                          <a:spcPts val="0"/>
                        </a:spcAft>
                      </a:pPr>
                      <a:r>
                        <a:rPr lang="ru-RU" sz="1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2020</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accent4">
                        <a:lumMod val="20000"/>
                        <a:lumOff val="8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2021</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2022</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2023</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extLst>
                  <a:ext uri="{0D108BD9-81ED-4DB2-BD59-A6C34878D82A}">
                    <a16:rowId xmlns="" xmlns:a16="http://schemas.microsoft.com/office/drawing/2014/main" val="10000"/>
                  </a:ext>
                </a:extLst>
              </a:tr>
              <a:tr h="458461">
                <a:tc>
                  <a:txBody>
                    <a:bodyPr/>
                    <a:lstStyle/>
                    <a:p>
                      <a:pP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Доля детей, охваченных отдыхом и оздоровлением, в общей численности детей в возрасте от 7 до 15 лет, подлежащих оздоровлению</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4">
                        <a:lumMod val="20000"/>
                        <a:lumOff val="80000"/>
                      </a:schemeClr>
                    </a:solidFill>
                  </a:tcPr>
                </a:tc>
                <a:tc>
                  <a:txBody>
                    <a:bodyPr/>
                    <a:lstStyle/>
                    <a:p>
                      <a:pP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Отраслевой показатель</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4">
                        <a:lumMod val="20000"/>
                        <a:lumOff val="80000"/>
                      </a:schemeClr>
                    </a:solidFill>
                  </a:tcPr>
                </a:tc>
                <a:tc>
                  <a:txBody>
                    <a:bodyPr/>
                    <a:lstStyle/>
                    <a:p>
                      <a:pP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процент</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4">
                        <a:lumMod val="20000"/>
                        <a:lumOff val="80000"/>
                      </a:schemeClr>
                    </a:solidFill>
                  </a:tcPr>
                </a:tc>
                <a:tc>
                  <a:txBody>
                    <a:bodyPr/>
                    <a:lstStyle/>
                    <a:p>
                      <a:pPr>
                        <a:lnSpc>
                          <a:spcPct val="115000"/>
                        </a:lnSpc>
                        <a:spcAft>
                          <a:spcPts val="0"/>
                        </a:spcAft>
                      </a:pPr>
                      <a:r>
                        <a:rPr lang="ru-RU" sz="14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60,5</a:t>
                      </a:r>
                      <a:endPar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70" marR="39370" marT="64770" marB="64770">
                    <a:solidFill>
                      <a:schemeClr val="accent4">
                        <a:lumMod val="20000"/>
                        <a:lumOff val="80000"/>
                      </a:schemeClr>
                    </a:solidFill>
                  </a:tcPr>
                </a:tc>
                <a:tc>
                  <a:txBody>
                    <a:bodyPr/>
                    <a:lstStyle/>
                    <a:p>
                      <a:pPr>
                        <a:lnSpc>
                          <a:spcPct val="115000"/>
                        </a:lnSpc>
                        <a:spcAft>
                          <a:spcPts val="0"/>
                        </a:spcAft>
                      </a:pPr>
                      <a:r>
                        <a:rPr lang="ru-RU" sz="14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61,5</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4">
                        <a:lumMod val="20000"/>
                        <a:lumOff val="80000"/>
                      </a:schemeClr>
                    </a:solidFill>
                  </a:tcPr>
                </a:tc>
                <a:tc>
                  <a:txBody>
                    <a:bodyPr/>
                    <a:lstStyle/>
                    <a:p>
                      <a:pPr>
                        <a:lnSpc>
                          <a:spcPct val="115000"/>
                        </a:lnSpc>
                        <a:spcAft>
                          <a:spcPts val="0"/>
                        </a:spcAft>
                      </a:pPr>
                      <a:r>
                        <a:rPr lang="ru-RU"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61,5</a:t>
                      </a:r>
                      <a:endParaRPr lang="ru-RU" sz="14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4">
                        <a:lumMod val="20000"/>
                        <a:lumOff val="80000"/>
                      </a:schemeClr>
                    </a:solidFill>
                  </a:tcPr>
                </a:tc>
                <a:tc>
                  <a:txBody>
                    <a:bodyPr/>
                    <a:lstStyle/>
                    <a:p>
                      <a:pPr>
                        <a:lnSpc>
                          <a:spcPct val="115000"/>
                        </a:lnSpc>
                        <a:spcAft>
                          <a:spcPts val="0"/>
                        </a:spcAft>
                      </a:pPr>
                      <a:r>
                        <a:rPr lang="ru-RU"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62,0</a:t>
                      </a:r>
                      <a:endParaRPr lang="ru-RU" sz="14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4">
                        <a:lumMod val="20000"/>
                        <a:lumOff val="80000"/>
                      </a:schemeClr>
                    </a:solidFill>
                  </a:tcPr>
                </a:tc>
                <a:extLst>
                  <a:ext uri="{0D108BD9-81ED-4DB2-BD59-A6C34878D82A}">
                    <a16:rowId xmlns="" xmlns:a16="http://schemas.microsoft.com/office/drawing/2014/main" val="10001"/>
                  </a:ext>
                </a:extLst>
              </a:tr>
              <a:tr h="925690">
                <a:tc>
                  <a:txBody>
                    <a:bodyPr/>
                    <a:lstStyle/>
                    <a:p>
                      <a:pP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Доля детей, находящихся в трудной жизненной ситуации, охваченных отдыхом и оздоровлением, в общей численности детей в возрасте от 7 до 15 лет, находящихся в трудной жизненной ситуации, подлежащих оздоровлению</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4">
                        <a:lumMod val="20000"/>
                        <a:lumOff val="80000"/>
                      </a:schemeClr>
                    </a:solidFill>
                  </a:tcPr>
                </a:tc>
                <a:tc>
                  <a:txBody>
                    <a:bodyPr/>
                    <a:lstStyle/>
                    <a:p>
                      <a:pPr>
                        <a:lnSpc>
                          <a:spcPct val="115000"/>
                        </a:lnSpc>
                        <a:spcAft>
                          <a:spcPts val="0"/>
                        </a:spcAft>
                      </a:pPr>
                      <a:r>
                        <a:rPr lang="ru-RU"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Отраслевой показатель</a:t>
                      </a:r>
                      <a:endParaRPr lang="ru-RU" sz="14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4">
                        <a:lumMod val="20000"/>
                        <a:lumOff val="80000"/>
                      </a:schemeClr>
                    </a:solidFill>
                  </a:tcPr>
                </a:tc>
                <a:tc>
                  <a:txBody>
                    <a:bodyPr/>
                    <a:lstStyle/>
                    <a:p>
                      <a:pPr>
                        <a:lnSpc>
                          <a:spcPts val="163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процент</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4">
                        <a:lumMod val="20000"/>
                        <a:lumOff val="80000"/>
                      </a:schemeClr>
                    </a:solidFill>
                  </a:tcPr>
                </a:tc>
                <a:tc>
                  <a:txBody>
                    <a:bodyPr/>
                    <a:lstStyle/>
                    <a:p>
                      <a:pPr>
                        <a:lnSpc>
                          <a:spcPts val="1630"/>
                        </a:lnSpc>
                        <a:spcAft>
                          <a:spcPts val="0"/>
                        </a:spcAft>
                      </a:pPr>
                      <a:r>
                        <a:rPr lang="ru-RU" sz="14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55,8</a:t>
                      </a:r>
                      <a:endPar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70" marR="39370" marT="64770" marB="64770">
                    <a:solidFill>
                      <a:schemeClr val="accent4">
                        <a:lumMod val="20000"/>
                        <a:lumOff val="80000"/>
                      </a:schemeClr>
                    </a:solidFill>
                  </a:tcPr>
                </a:tc>
                <a:tc>
                  <a:txBody>
                    <a:bodyPr/>
                    <a:lstStyle/>
                    <a:p>
                      <a:pPr>
                        <a:lnSpc>
                          <a:spcPct val="115000"/>
                        </a:lnSpc>
                        <a:spcAft>
                          <a:spcPts val="0"/>
                        </a:spcAft>
                      </a:pPr>
                      <a:r>
                        <a:rPr lang="ru-RU" sz="14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55,9</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4">
                        <a:lumMod val="20000"/>
                        <a:lumOff val="80000"/>
                      </a:schemeClr>
                    </a:solidFill>
                  </a:tcPr>
                </a:tc>
                <a:tc>
                  <a:txBody>
                    <a:bodyPr/>
                    <a:lstStyle/>
                    <a:p>
                      <a:pPr>
                        <a:lnSpc>
                          <a:spcPct val="115000"/>
                        </a:lnSpc>
                        <a:spcAft>
                          <a:spcPts val="0"/>
                        </a:spcAft>
                      </a:pPr>
                      <a:r>
                        <a:rPr lang="ru-RU" sz="14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56,0</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4">
                        <a:lumMod val="20000"/>
                        <a:lumOff val="80000"/>
                      </a:schemeClr>
                    </a:solidFill>
                  </a:tcPr>
                </a:tc>
                <a:tc>
                  <a:txBody>
                    <a:bodyPr/>
                    <a:lstStyle/>
                    <a:p>
                      <a:pPr>
                        <a:lnSpc>
                          <a:spcPct val="115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56,0</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4">
                        <a:lumMod val="20000"/>
                        <a:lumOff val="80000"/>
                      </a:schemeClr>
                    </a:solidFill>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18718887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6864" y="134112"/>
            <a:ext cx="10597226" cy="1998703"/>
          </a:xfrm>
        </p:spPr>
        <p:txBody>
          <a:bodyPr>
            <a:normAutofit fontScale="90000"/>
          </a:bodyPr>
          <a:lstStyle/>
          <a:p>
            <a:pPr algn="ctr"/>
            <a:r>
              <a:rPr lang="ru-RU" sz="2800" b="1" dirty="0">
                <a:latin typeface="Times New Roman" panose="02020603050405020304" pitchFamily="18" charset="0"/>
                <a:cs typeface="Times New Roman" panose="02020603050405020304" pitchFamily="18" charset="0"/>
              </a:rPr>
              <a:t/>
            </a:r>
            <a:br>
              <a:rPr lang="ru-RU" sz="2800" b="1" dirty="0">
                <a:latin typeface="Times New Roman" panose="02020603050405020304" pitchFamily="18" charset="0"/>
                <a:cs typeface="Times New Roman" panose="02020603050405020304" pitchFamily="18" charset="0"/>
              </a:rPr>
            </a:br>
            <a:r>
              <a:rPr lang="ru-RU" sz="2700" b="1" dirty="0">
                <a:solidFill>
                  <a:schemeClr val="tx1"/>
                </a:solidFill>
                <a:latin typeface="Times New Roman" panose="02020603050405020304" pitchFamily="18" charset="0"/>
                <a:cs typeface="Times New Roman" panose="02020603050405020304" pitchFamily="18" charset="0"/>
              </a:rPr>
              <a:t>Муниципальная программа «Спорт»</a:t>
            </a:r>
            <a:br>
              <a:rPr lang="ru-RU" sz="2700" b="1" dirty="0">
                <a:solidFill>
                  <a:schemeClr val="tx1"/>
                </a:solidFill>
                <a:latin typeface="Times New Roman" panose="02020603050405020304" pitchFamily="18" charset="0"/>
                <a:cs typeface="Times New Roman" panose="02020603050405020304" pitchFamily="18" charset="0"/>
              </a:rPr>
            </a:br>
            <a:r>
              <a:rPr lang="ru-RU" sz="2200" dirty="0">
                <a:solidFill>
                  <a:schemeClr val="tx1"/>
                </a:solidFill>
                <a:latin typeface="Times New Roman" panose="02020603050405020304" pitchFamily="18" charset="0"/>
                <a:cs typeface="Times New Roman" panose="02020603050405020304" pitchFamily="18" charset="0"/>
              </a:rPr>
              <a:t>Цели: обеспечение возможностей жителям городского округа  систематически заниматься физической культурой и спортом;</a:t>
            </a:r>
            <a:br>
              <a:rPr lang="ru-RU" sz="2200" dirty="0">
                <a:solidFill>
                  <a:schemeClr val="tx1"/>
                </a:solidFill>
                <a:latin typeface="Times New Roman" panose="02020603050405020304" pitchFamily="18" charset="0"/>
                <a:cs typeface="Times New Roman" panose="02020603050405020304" pitchFamily="18" charset="0"/>
              </a:rPr>
            </a:br>
            <a:r>
              <a:rPr lang="ru-RU" sz="2200" dirty="0">
                <a:solidFill>
                  <a:schemeClr val="tx1"/>
                </a:solidFill>
                <a:latin typeface="Times New Roman" panose="02020603050405020304" pitchFamily="18" charset="0"/>
                <a:cs typeface="Times New Roman" panose="02020603050405020304" pitchFamily="18" charset="0"/>
              </a:rPr>
              <a:t> подготовка спортсменов для сборных команд Московской области по футболу, гандболу, дзюдо и самбо</a:t>
            </a:r>
            <a:r>
              <a:rPr lang="ru-RU" sz="2200" dirty="0" smtClean="0">
                <a:solidFill>
                  <a:schemeClr val="tx1"/>
                </a:solidFill>
                <a:latin typeface="Times New Roman" panose="02020603050405020304" pitchFamily="18" charset="0"/>
                <a:cs typeface="Times New Roman" panose="02020603050405020304" pitchFamily="18" charset="0"/>
              </a:rPr>
              <a:t>; </a:t>
            </a:r>
            <a:r>
              <a:rPr lang="ru-RU" sz="2200" dirty="0">
                <a:solidFill>
                  <a:schemeClr val="tx1"/>
                </a:solidFill>
                <a:latin typeface="Times New Roman" panose="02020603050405020304" pitchFamily="18" charset="0"/>
                <a:cs typeface="Times New Roman" panose="02020603050405020304" pitchFamily="18" charset="0"/>
              </a:rPr>
              <a:t>обеспечение эффективного финансового, информационного, методического и кадрового сопровождения деятельности в сфере физической культуры и спорта.</a:t>
            </a:r>
            <a:br>
              <a:rPr lang="ru-RU" sz="2200" dirty="0">
                <a:solidFill>
                  <a:schemeClr val="tx1"/>
                </a:solidFill>
                <a:latin typeface="Times New Roman" panose="02020603050405020304" pitchFamily="18" charset="0"/>
                <a:cs typeface="Times New Roman" panose="02020603050405020304" pitchFamily="18" charset="0"/>
              </a:rPr>
            </a:br>
            <a:endParaRPr lang="ru-RU" sz="2200" dirty="0">
              <a:solidFill>
                <a:schemeClr val="tx1"/>
              </a:solidFill>
              <a:latin typeface="Times New Roman" panose="02020603050405020304" pitchFamily="18" charset="0"/>
              <a:cs typeface="Times New Roman" panose="02020603050405020304" pitchFamily="18" charset="0"/>
            </a:endParaRPr>
          </a:p>
        </p:txBody>
      </p:sp>
      <p:graphicFrame>
        <p:nvGraphicFramePr>
          <p:cNvPr id="9" name="Объект 8"/>
          <p:cNvGraphicFramePr>
            <a:graphicFrameLocks noGrp="1"/>
          </p:cNvGraphicFramePr>
          <p:nvPr>
            <p:ph idx="1"/>
            <p:extLst>
              <p:ext uri="{D42A27DB-BD31-4B8C-83A1-F6EECF244321}">
                <p14:modId xmlns:p14="http://schemas.microsoft.com/office/powerpoint/2010/main" val="1284159636"/>
              </p:ext>
            </p:extLst>
          </p:nvPr>
        </p:nvGraphicFramePr>
        <p:xfrm>
          <a:off x="562707" y="2954216"/>
          <a:ext cx="11519388" cy="44463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555054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4944" y="182880"/>
            <a:ext cx="8579058" cy="1747520"/>
          </a:xfrm>
        </p:spPr>
        <p:txBody>
          <a:bodyPr>
            <a:noAutofit/>
          </a:bodyPr>
          <a:lstStyle/>
          <a:p>
            <a:r>
              <a:rPr lang="ru-RU" sz="2800" dirty="0">
                <a:latin typeface="Times New Roman" panose="02020603050405020304" pitchFamily="18" charset="0"/>
                <a:cs typeface="Times New Roman" panose="02020603050405020304" pitchFamily="18" charset="0"/>
              </a:rPr>
              <a:t>   </a:t>
            </a:r>
            <a:r>
              <a:rPr lang="ru-RU" sz="2000" b="1" u="sng" dirty="0">
                <a:solidFill>
                  <a:schemeClr val="tx1"/>
                </a:solidFill>
                <a:latin typeface="Times New Roman" panose="02020603050405020304" pitchFamily="18" charset="0"/>
                <a:cs typeface="Times New Roman" panose="02020603050405020304" pitchFamily="18" charset="0"/>
              </a:rPr>
              <a:t>Подпрограммы:</a:t>
            </a:r>
            <a:r>
              <a:rPr lang="ru-RU" sz="2000" b="1" dirty="0">
                <a:solidFill>
                  <a:schemeClr val="tx1"/>
                </a:solidFill>
                <a:latin typeface="Times New Roman" panose="02020603050405020304" pitchFamily="18" charset="0"/>
                <a:cs typeface="Times New Roman" panose="02020603050405020304" pitchFamily="18" charset="0"/>
              </a:rPr>
              <a:t/>
            </a:r>
            <a:br>
              <a:rPr lang="ru-RU" sz="2000" b="1" dirty="0">
                <a:solidFill>
                  <a:schemeClr val="tx1"/>
                </a:solidFill>
                <a:latin typeface="Times New Roman" panose="02020603050405020304" pitchFamily="18" charset="0"/>
                <a:cs typeface="Times New Roman" panose="02020603050405020304" pitchFamily="18" charset="0"/>
              </a:rPr>
            </a:br>
            <a:r>
              <a:rPr lang="ru-RU" sz="2000" b="1" dirty="0">
                <a:solidFill>
                  <a:schemeClr val="tx1"/>
                </a:solidFill>
                <a:latin typeface="Times New Roman" panose="02020603050405020304" pitchFamily="18" charset="0"/>
                <a:cs typeface="Times New Roman" panose="02020603050405020304" pitchFamily="18" charset="0"/>
              </a:rPr>
              <a:t>  «Развитие физической культуры и спорта»</a:t>
            </a:r>
            <a:br>
              <a:rPr lang="ru-RU" sz="2000" b="1" dirty="0">
                <a:solidFill>
                  <a:schemeClr val="tx1"/>
                </a:solidFill>
                <a:latin typeface="Times New Roman" panose="02020603050405020304" pitchFamily="18" charset="0"/>
                <a:cs typeface="Times New Roman" panose="02020603050405020304" pitchFamily="18" charset="0"/>
              </a:rPr>
            </a:br>
            <a:r>
              <a:rPr lang="ru-RU" sz="2000" b="1" dirty="0">
                <a:solidFill>
                  <a:schemeClr val="tx1"/>
                </a:solidFill>
                <a:latin typeface="Times New Roman" panose="02020603050405020304" pitchFamily="18" charset="0"/>
                <a:cs typeface="Times New Roman" panose="02020603050405020304" pitchFamily="18" charset="0"/>
              </a:rPr>
              <a:t>  «Подготовка спортивного резерва» </a:t>
            </a:r>
            <a:br>
              <a:rPr lang="ru-RU" sz="2000" b="1" dirty="0">
                <a:solidFill>
                  <a:schemeClr val="tx1"/>
                </a:solidFill>
                <a:latin typeface="Times New Roman" panose="02020603050405020304" pitchFamily="18" charset="0"/>
                <a:cs typeface="Times New Roman" panose="02020603050405020304" pitchFamily="18" charset="0"/>
              </a:rPr>
            </a:br>
            <a:r>
              <a:rPr lang="ru-RU" sz="2000" b="1" dirty="0">
                <a:solidFill>
                  <a:schemeClr val="tx1"/>
                </a:solidFill>
                <a:latin typeface="Times New Roman" panose="02020603050405020304" pitchFamily="18" charset="0"/>
                <a:cs typeface="Times New Roman" panose="02020603050405020304" pitchFamily="18" charset="0"/>
              </a:rPr>
              <a:t>  «Обеспечивающая подпрограмма»</a:t>
            </a:r>
            <a:br>
              <a:rPr lang="ru-RU" sz="2000" b="1" dirty="0">
                <a:solidFill>
                  <a:schemeClr val="tx1"/>
                </a:solidFill>
                <a:latin typeface="Times New Roman" panose="02020603050405020304" pitchFamily="18" charset="0"/>
                <a:cs typeface="Times New Roman" panose="02020603050405020304" pitchFamily="18" charset="0"/>
              </a:rPr>
            </a:br>
            <a:endParaRPr lang="ru-RU" sz="2000" b="1" dirty="0">
              <a:solidFill>
                <a:schemeClr val="tx1"/>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95073" y="1151314"/>
            <a:ext cx="10510542" cy="5298254"/>
          </a:xfrm>
        </p:spPr>
        <p:txBody>
          <a:bodyPr>
            <a:normAutofit fontScale="85000" lnSpcReduction="20000"/>
          </a:bodyPr>
          <a:lstStyle/>
          <a:p>
            <a:endParaRPr lang="ru-RU" sz="2000" dirty="0">
              <a:latin typeface="Times New Roman" panose="02020603050405020304" pitchFamily="18" charset="0"/>
              <a:cs typeface="Times New Roman" panose="02020603050405020304" pitchFamily="18" charset="0"/>
            </a:endParaRPr>
          </a:p>
          <a:p>
            <a:endParaRPr lang="ru-RU" sz="2000" dirty="0">
              <a:latin typeface="Times New Roman" panose="02020603050405020304" pitchFamily="18" charset="0"/>
              <a:cs typeface="Times New Roman" panose="02020603050405020304" pitchFamily="18" charset="0"/>
            </a:endParaRPr>
          </a:p>
          <a:p>
            <a:r>
              <a:rPr lang="ru-RU" sz="2000" dirty="0">
                <a:latin typeface="Times New Roman" panose="02020603050405020304" pitchFamily="18" charset="0"/>
                <a:cs typeface="Times New Roman" panose="02020603050405020304" pitchFamily="18" charset="0"/>
              </a:rPr>
              <a:t>       В городском округе </a:t>
            </a:r>
            <a:r>
              <a:rPr lang="ru-RU" sz="2000" dirty="0" smtClean="0">
                <a:latin typeface="Times New Roman" panose="02020603050405020304" pitchFamily="18" charset="0"/>
                <a:cs typeface="Times New Roman" panose="02020603050405020304" pitchFamily="18" charset="0"/>
              </a:rPr>
              <a:t>функционируют 6 </a:t>
            </a:r>
          </a:p>
          <a:p>
            <a:r>
              <a:rPr lang="ru-RU" sz="2000" dirty="0" smtClean="0">
                <a:latin typeface="Times New Roman" panose="02020603050405020304" pitchFamily="18" charset="0"/>
                <a:cs typeface="Times New Roman" panose="02020603050405020304" pitchFamily="18" charset="0"/>
              </a:rPr>
              <a:t>учреждений </a:t>
            </a:r>
            <a:r>
              <a:rPr lang="ru-RU" sz="2000" dirty="0">
                <a:latin typeface="Times New Roman" panose="02020603050405020304" pitchFamily="18" charset="0"/>
                <a:cs typeface="Times New Roman" panose="02020603050405020304" pitchFamily="18" charset="0"/>
              </a:rPr>
              <a:t>физической культуры и спорта: </a:t>
            </a:r>
            <a:endParaRPr lang="ru-RU" sz="2000" dirty="0" smtClean="0">
              <a:latin typeface="Times New Roman" panose="02020603050405020304" pitchFamily="18" charset="0"/>
              <a:cs typeface="Times New Roman" panose="02020603050405020304" pitchFamily="18" charset="0"/>
            </a:endParaRPr>
          </a:p>
          <a:p>
            <a:r>
              <a:rPr lang="ru-RU" sz="2000" dirty="0" smtClean="0">
                <a:latin typeface="Times New Roman" panose="02020603050405020304" pitchFamily="18" charset="0"/>
                <a:cs typeface="Times New Roman" panose="02020603050405020304" pitchFamily="18" charset="0"/>
              </a:rPr>
              <a:t>МУ </a:t>
            </a:r>
            <a:r>
              <a:rPr lang="ru-RU" sz="2000" dirty="0">
                <a:latin typeface="Times New Roman" panose="02020603050405020304" pitchFamily="18" charset="0"/>
                <a:cs typeface="Times New Roman" panose="02020603050405020304" pitchFamily="18" charset="0"/>
              </a:rPr>
              <a:t>«Спортивная школа «Юность»», </a:t>
            </a:r>
            <a:endParaRPr lang="ru-RU" sz="2000" dirty="0" smtClean="0">
              <a:latin typeface="Times New Roman" panose="02020603050405020304" pitchFamily="18" charset="0"/>
              <a:cs typeface="Times New Roman" panose="02020603050405020304" pitchFamily="18" charset="0"/>
            </a:endParaRPr>
          </a:p>
          <a:p>
            <a:r>
              <a:rPr lang="ru-RU" sz="2000" dirty="0" smtClean="0">
                <a:latin typeface="Times New Roman" panose="02020603050405020304" pitchFamily="18" charset="0"/>
                <a:cs typeface="Times New Roman" panose="02020603050405020304" pitchFamily="18" charset="0"/>
              </a:rPr>
              <a:t>МУ </a:t>
            </a:r>
            <a:r>
              <a:rPr lang="ru-RU" sz="2000" dirty="0">
                <a:latin typeface="Times New Roman" panose="02020603050405020304" pitchFamily="18" charset="0"/>
                <a:cs typeface="Times New Roman" panose="02020603050405020304" pitchFamily="18" charset="0"/>
              </a:rPr>
              <a:t>«Спортивная школа №1», </a:t>
            </a:r>
            <a:endParaRPr lang="ru-RU" sz="2000" dirty="0" smtClean="0">
              <a:latin typeface="Times New Roman" panose="02020603050405020304" pitchFamily="18" charset="0"/>
              <a:cs typeface="Times New Roman" panose="02020603050405020304" pitchFamily="18" charset="0"/>
            </a:endParaRPr>
          </a:p>
          <a:p>
            <a:r>
              <a:rPr lang="ru-RU" sz="2000" dirty="0" smtClean="0">
                <a:latin typeface="Times New Roman" panose="02020603050405020304" pitchFamily="18" charset="0"/>
                <a:cs typeface="Times New Roman" panose="02020603050405020304" pitchFamily="18" charset="0"/>
              </a:rPr>
              <a:t>МУСК </a:t>
            </a:r>
            <a:r>
              <a:rPr lang="ru-RU" sz="2000" dirty="0">
                <a:latin typeface="Times New Roman" panose="02020603050405020304" pitchFamily="18" charset="0"/>
                <a:cs typeface="Times New Roman" panose="02020603050405020304" pitchFamily="18" charset="0"/>
              </a:rPr>
              <a:t>«Серебряные Пруды», </a:t>
            </a:r>
            <a:endParaRPr lang="ru-RU" sz="2000" dirty="0" smtClean="0">
              <a:latin typeface="Times New Roman" panose="02020603050405020304" pitchFamily="18" charset="0"/>
              <a:cs typeface="Times New Roman" panose="02020603050405020304" pitchFamily="18" charset="0"/>
            </a:endParaRPr>
          </a:p>
          <a:p>
            <a:r>
              <a:rPr lang="ru-RU" sz="2000" dirty="0" smtClean="0">
                <a:latin typeface="Times New Roman" panose="02020603050405020304" pitchFamily="18" charset="0"/>
                <a:cs typeface="Times New Roman" panose="02020603050405020304" pitchFamily="18" charset="0"/>
              </a:rPr>
              <a:t>МУ </a:t>
            </a:r>
            <a:r>
              <a:rPr lang="ru-RU" sz="2000" dirty="0">
                <a:latin typeface="Times New Roman" panose="02020603050405020304" pitchFamily="18" charset="0"/>
                <a:cs typeface="Times New Roman" panose="02020603050405020304" pitchFamily="18" charset="0"/>
              </a:rPr>
              <a:t>ФИС ССК «Вятич», </a:t>
            </a:r>
            <a:endParaRPr lang="ru-RU" sz="2000" dirty="0" smtClean="0">
              <a:latin typeface="Times New Roman" panose="02020603050405020304" pitchFamily="18" charset="0"/>
              <a:cs typeface="Times New Roman" panose="02020603050405020304" pitchFamily="18" charset="0"/>
            </a:endParaRPr>
          </a:p>
          <a:p>
            <a:r>
              <a:rPr lang="ru-RU" sz="2000" dirty="0" smtClean="0">
                <a:latin typeface="Times New Roman" panose="02020603050405020304" pitchFamily="18" charset="0"/>
                <a:cs typeface="Times New Roman" panose="02020603050405020304" pitchFamily="18" charset="0"/>
              </a:rPr>
              <a:t>МФОСУ </a:t>
            </a:r>
            <a:r>
              <a:rPr lang="ru-RU" sz="2000" dirty="0">
                <a:latin typeface="Times New Roman" panose="02020603050405020304" pitchFamily="18" charset="0"/>
                <a:cs typeface="Times New Roman" panose="02020603050405020304" pitchFamily="18" charset="0"/>
              </a:rPr>
              <a:t>СК «Молодежный», </a:t>
            </a:r>
            <a:endParaRPr lang="ru-RU" sz="2000" dirty="0" smtClean="0">
              <a:latin typeface="Times New Roman" panose="02020603050405020304" pitchFamily="18" charset="0"/>
              <a:cs typeface="Times New Roman" panose="02020603050405020304" pitchFamily="18" charset="0"/>
            </a:endParaRPr>
          </a:p>
          <a:p>
            <a:r>
              <a:rPr lang="ru-RU" sz="2000" dirty="0" smtClean="0">
                <a:latin typeface="Times New Roman" panose="02020603050405020304" pitchFamily="18" charset="0"/>
                <a:cs typeface="Times New Roman" panose="02020603050405020304" pitchFamily="18" charset="0"/>
              </a:rPr>
              <a:t>МФОСУ </a:t>
            </a:r>
            <a:r>
              <a:rPr lang="ru-RU" sz="2000" dirty="0">
                <a:latin typeface="Times New Roman" panose="02020603050405020304" pitchFamily="18" charset="0"/>
                <a:cs typeface="Times New Roman" panose="02020603050405020304" pitchFamily="18" charset="0"/>
              </a:rPr>
              <a:t>ФОК имени Героя России С.А. Фирсова.</a:t>
            </a:r>
          </a:p>
          <a:p>
            <a:r>
              <a:rPr lang="ru-RU" sz="2000" dirty="0">
                <a:latin typeface="Times New Roman" panose="02020603050405020304" pitchFamily="18" charset="0"/>
                <a:cs typeface="Times New Roman" panose="02020603050405020304" pitchFamily="18" charset="0"/>
              </a:rPr>
              <a:t>      На территории городского округа </a:t>
            </a:r>
            <a:endParaRPr lang="ru-RU" sz="2000" dirty="0" smtClean="0">
              <a:latin typeface="Times New Roman" panose="02020603050405020304" pitchFamily="18" charset="0"/>
              <a:cs typeface="Times New Roman" panose="02020603050405020304" pitchFamily="18" charset="0"/>
            </a:endParaRPr>
          </a:p>
          <a:p>
            <a:r>
              <a:rPr lang="ru-RU" sz="2000" dirty="0" smtClean="0">
                <a:latin typeface="Times New Roman" panose="02020603050405020304" pitchFamily="18" charset="0"/>
                <a:cs typeface="Times New Roman" panose="02020603050405020304" pitchFamily="18" charset="0"/>
              </a:rPr>
              <a:t>Серебряные </a:t>
            </a:r>
            <a:r>
              <a:rPr lang="ru-RU" sz="2000" dirty="0">
                <a:latin typeface="Times New Roman" panose="02020603050405020304" pitchFamily="18" charset="0"/>
                <a:cs typeface="Times New Roman" panose="02020603050405020304" pitchFamily="18" charset="0"/>
              </a:rPr>
              <a:t>Пруды расположено </a:t>
            </a:r>
            <a:endParaRPr lang="ru-RU" sz="2000" dirty="0" smtClean="0">
              <a:latin typeface="Times New Roman" panose="02020603050405020304" pitchFamily="18" charset="0"/>
              <a:cs typeface="Times New Roman" panose="02020603050405020304" pitchFamily="18" charset="0"/>
            </a:endParaRPr>
          </a:p>
          <a:p>
            <a:r>
              <a:rPr lang="ru-RU" sz="2000" dirty="0" smtClean="0">
                <a:latin typeface="Times New Roman" panose="02020603050405020304" pitchFamily="18" charset="0"/>
                <a:cs typeface="Times New Roman" panose="02020603050405020304" pitchFamily="18" charset="0"/>
              </a:rPr>
              <a:t>54 </a:t>
            </a:r>
            <a:r>
              <a:rPr lang="ru-RU" sz="2000" dirty="0">
                <a:latin typeface="Times New Roman" panose="02020603050405020304" pitchFamily="18" charset="0"/>
                <a:cs typeface="Times New Roman" panose="02020603050405020304" pitchFamily="18" charset="0"/>
              </a:rPr>
              <a:t>спортивных объекта. В их числе: 1 стадион, </a:t>
            </a:r>
            <a:endParaRPr lang="ru-RU" sz="2000" dirty="0" smtClean="0">
              <a:latin typeface="Times New Roman" panose="02020603050405020304" pitchFamily="18" charset="0"/>
              <a:cs typeface="Times New Roman" panose="02020603050405020304" pitchFamily="18" charset="0"/>
            </a:endParaRPr>
          </a:p>
          <a:p>
            <a:r>
              <a:rPr lang="ru-RU" sz="2000" dirty="0" smtClean="0">
                <a:latin typeface="Times New Roman" panose="02020603050405020304" pitchFamily="18" charset="0"/>
                <a:cs typeface="Times New Roman" panose="02020603050405020304" pitchFamily="18" charset="0"/>
              </a:rPr>
              <a:t>1 </a:t>
            </a:r>
            <a:r>
              <a:rPr lang="ru-RU" sz="2000" dirty="0">
                <a:latin typeface="Times New Roman" panose="02020603050405020304" pitchFamily="18" charset="0"/>
                <a:cs typeface="Times New Roman" panose="02020603050405020304" pitchFamily="18" charset="0"/>
              </a:rPr>
              <a:t>ФОК, 24 плоскостных сооружения, 18 спортивных залов</a:t>
            </a:r>
            <a:r>
              <a:rPr lang="ru-RU" sz="2000" dirty="0" smtClean="0">
                <a:latin typeface="Times New Roman" panose="02020603050405020304" pitchFamily="18" charset="0"/>
                <a:cs typeface="Times New Roman" panose="02020603050405020304" pitchFamily="18" charset="0"/>
              </a:rPr>
              <a:t>,</a:t>
            </a:r>
          </a:p>
          <a:p>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10 тренажерных и теннисных залов.</a:t>
            </a:r>
          </a:p>
          <a:p>
            <a:endParaRPr lang="ru-RU" dirty="0"/>
          </a:p>
        </p:txBody>
      </p:sp>
      <p:pic>
        <p:nvPicPr>
          <p:cNvPr id="6" name="Рисунок 5"/>
          <p:cNvPicPr>
            <a:picLocks noChangeAspect="1"/>
          </p:cNvPicPr>
          <p:nvPr/>
        </p:nvPicPr>
        <p:blipFill>
          <a:blip r:embed="rId3"/>
          <a:stretch>
            <a:fillRect/>
          </a:stretch>
        </p:blipFill>
        <p:spPr>
          <a:xfrm>
            <a:off x="6155435" y="2413635"/>
            <a:ext cx="5523548" cy="3682365"/>
          </a:xfrm>
          <a:prstGeom prst="rect">
            <a:avLst/>
          </a:prstGeom>
        </p:spPr>
      </p:pic>
    </p:spTree>
    <p:extLst>
      <p:ext uri="{BB962C8B-B14F-4D97-AF65-F5344CB8AC3E}">
        <p14:creationId xmlns:p14="http://schemas.microsoft.com/office/powerpoint/2010/main" val="12055270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94815" y="73536"/>
            <a:ext cx="11568199" cy="1094353"/>
          </a:xfrm>
        </p:spPr>
        <p:txBody>
          <a:bodyPr>
            <a:normAutofit/>
          </a:bodyPr>
          <a:lstStyle/>
          <a:p>
            <a:r>
              <a:rPr lang="ru-RU" sz="2400" b="1" dirty="0">
                <a:solidFill>
                  <a:schemeClr val="tx1"/>
                </a:solidFill>
                <a:latin typeface="Times New Roman" panose="02020603050405020304" pitchFamily="18" charset="0"/>
                <a:cs typeface="Times New Roman" panose="02020603050405020304" pitchFamily="18" charset="0"/>
              </a:rPr>
              <a:t>Показатели подпрограммы «Развитие физической культуры и спорта»</a:t>
            </a:r>
          </a:p>
        </p:txBody>
      </p:sp>
      <p:graphicFrame>
        <p:nvGraphicFramePr>
          <p:cNvPr id="4" name="Объект 3"/>
          <p:cNvGraphicFramePr>
            <a:graphicFrameLocks noGrp="1"/>
          </p:cNvGraphicFramePr>
          <p:nvPr>
            <p:ph idx="1"/>
            <p:extLst>
              <p:ext uri="{D42A27DB-BD31-4B8C-83A1-F6EECF244321}">
                <p14:modId xmlns:p14="http://schemas.microsoft.com/office/powerpoint/2010/main" val="2337186935"/>
              </p:ext>
            </p:extLst>
          </p:nvPr>
        </p:nvGraphicFramePr>
        <p:xfrm>
          <a:off x="106326" y="475488"/>
          <a:ext cx="11961745" cy="6242909"/>
        </p:xfrm>
        <a:graphic>
          <a:graphicData uri="http://schemas.openxmlformats.org/drawingml/2006/table">
            <a:tbl>
              <a:tblPr firstRow="1" bandRow="1">
                <a:tableStyleId>{5C22544A-7EE6-4342-B048-85BDC9FD1C3A}</a:tableStyleId>
              </a:tblPr>
              <a:tblGrid>
                <a:gridCol w="7564474">
                  <a:extLst>
                    <a:ext uri="{9D8B030D-6E8A-4147-A177-3AD203B41FA5}">
                      <a16:colId xmlns="" xmlns:a16="http://schemas.microsoft.com/office/drawing/2014/main" val="20000"/>
                    </a:ext>
                  </a:extLst>
                </a:gridCol>
                <a:gridCol w="1123533">
                  <a:extLst>
                    <a:ext uri="{9D8B030D-6E8A-4147-A177-3AD203B41FA5}">
                      <a16:colId xmlns="" xmlns:a16="http://schemas.microsoft.com/office/drawing/2014/main" val="20001"/>
                    </a:ext>
                  </a:extLst>
                </a:gridCol>
                <a:gridCol w="707049">
                  <a:extLst>
                    <a:ext uri="{9D8B030D-6E8A-4147-A177-3AD203B41FA5}">
                      <a16:colId xmlns="" xmlns:a16="http://schemas.microsoft.com/office/drawing/2014/main" val="20002"/>
                    </a:ext>
                  </a:extLst>
                </a:gridCol>
                <a:gridCol w="707049"/>
                <a:gridCol w="658623">
                  <a:extLst>
                    <a:ext uri="{9D8B030D-6E8A-4147-A177-3AD203B41FA5}">
                      <a16:colId xmlns="" xmlns:a16="http://schemas.microsoft.com/office/drawing/2014/main" val="20003"/>
                    </a:ext>
                  </a:extLst>
                </a:gridCol>
                <a:gridCol w="639250">
                  <a:extLst>
                    <a:ext uri="{9D8B030D-6E8A-4147-A177-3AD203B41FA5}">
                      <a16:colId xmlns="" xmlns:a16="http://schemas.microsoft.com/office/drawing/2014/main" val="20004"/>
                    </a:ext>
                  </a:extLst>
                </a:gridCol>
                <a:gridCol w="561767">
                  <a:extLst>
                    <a:ext uri="{9D8B030D-6E8A-4147-A177-3AD203B41FA5}">
                      <a16:colId xmlns="" xmlns:a16="http://schemas.microsoft.com/office/drawing/2014/main" val="20005"/>
                    </a:ext>
                  </a:extLst>
                </a:gridCol>
              </a:tblGrid>
              <a:tr h="719328">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Показатель реализации мероприятий</a:t>
                      </a:r>
                    </a:p>
                  </a:txBody>
                  <a:tcPr>
                    <a:solidFill>
                      <a:schemeClr val="accent3">
                        <a:lumMod val="60000"/>
                        <a:lumOff val="4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Тип показателя</a:t>
                      </a:r>
                    </a:p>
                  </a:txBody>
                  <a:tcPr marL="39370" marR="39370" marT="64770" marB="64770" anchor="ctr">
                    <a:solidFill>
                      <a:schemeClr val="accent3">
                        <a:lumMod val="60000"/>
                        <a:lumOff val="4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Единица измерения</a:t>
                      </a:r>
                    </a:p>
                  </a:txBody>
                  <a:tcPr marL="39370" marR="39370" marT="64770" marB="64770" anchor="ctr">
                    <a:solidFill>
                      <a:schemeClr val="accent3">
                        <a:lumMod val="60000"/>
                        <a:lumOff val="4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2020</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accent3">
                        <a:lumMod val="60000"/>
                        <a:lumOff val="4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2021</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3">
                        <a:lumMod val="60000"/>
                        <a:lumOff val="4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2022</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3">
                        <a:lumMod val="60000"/>
                        <a:lumOff val="4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2023</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3">
                        <a:lumMod val="60000"/>
                        <a:lumOff val="40000"/>
                      </a:schemeClr>
                    </a:solidFill>
                  </a:tcPr>
                </a:tc>
                <a:extLst>
                  <a:ext uri="{0D108BD9-81ED-4DB2-BD59-A6C34878D82A}">
                    <a16:rowId xmlns="" xmlns:a16="http://schemas.microsoft.com/office/drawing/2014/main" val="10000"/>
                  </a:ext>
                </a:extLst>
              </a:tr>
              <a:tr h="455339">
                <a:tc>
                  <a:txBody>
                    <a:bodyPr/>
                    <a:lstStyle/>
                    <a:p>
                      <a:pPr>
                        <a:lnSpc>
                          <a:spcPct val="107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Доля жителей муниципального образования МО, систематически занимающихся физической культурой и спортом, в общей численности населения муниципального образования МО</a:t>
                      </a:r>
                    </a:p>
                  </a:txBody>
                  <a:tcPr marL="68580" marR="68580" marT="0" marB="0">
                    <a:solidFill>
                      <a:schemeClr val="accent3">
                        <a:lumMod val="60000"/>
                        <a:lumOff val="40000"/>
                      </a:schemeClr>
                    </a:solidFill>
                  </a:tcPr>
                </a:tc>
                <a:tc>
                  <a:txBody>
                    <a:bodyPr/>
                    <a:lstStyle/>
                    <a:p>
                      <a:pPr>
                        <a:lnSpc>
                          <a:spcPct val="107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Указ 204</a:t>
                      </a:r>
                    </a:p>
                    <a:p>
                      <a:pPr>
                        <a:lnSpc>
                          <a:spcPct val="107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solidFill>
                      <a:schemeClr val="accent3">
                        <a:lumMod val="60000"/>
                        <a:lumOff val="40000"/>
                      </a:schemeClr>
                    </a:solidFill>
                  </a:tcPr>
                </a:tc>
                <a:tc>
                  <a:txBody>
                    <a:bodyPr/>
                    <a:lstStyle/>
                    <a:p>
                      <a:pPr>
                        <a:lnSpc>
                          <a:spcPct val="107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процент</a:t>
                      </a:r>
                    </a:p>
                  </a:txBody>
                  <a:tcPr marL="68580" marR="68580" marT="0" marB="0">
                    <a:solidFill>
                      <a:schemeClr val="accent3">
                        <a:lumMod val="60000"/>
                        <a:lumOff val="40000"/>
                      </a:schemeClr>
                    </a:solidFill>
                  </a:tcPr>
                </a:tc>
                <a:tc>
                  <a:txBody>
                    <a:bodyPr/>
                    <a:lstStyle/>
                    <a:p>
                      <a:pPr algn="ctr">
                        <a:lnSpc>
                          <a:spcPct val="107000"/>
                        </a:lnSpc>
                        <a:spcAft>
                          <a:spcPts val="0"/>
                        </a:spcAft>
                      </a:pPr>
                      <a:r>
                        <a:rPr lang="ru-RU"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43,6</a:t>
                      </a:r>
                    </a:p>
                  </a:txBody>
                  <a:tcPr marL="68580" marR="68580" marT="0" marB="0">
                    <a:solidFill>
                      <a:schemeClr val="accent3">
                        <a:lumMod val="60000"/>
                        <a:lumOff val="40000"/>
                      </a:schemeClr>
                    </a:solidFill>
                  </a:tcPr>
                </a:tc>
                <a:tc>
                  <a:txBody>
                    <a:bodyPr/>
                    <a:lstStyle/>
                    <a:p>
                      <a:pPr algn="ctr">
                        <a:lnSpc>
                          <a:spcPct val="107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45,1</a:t>
                      </a:r>
                    </a:p>
                  </a:txBody>
                  <a:tcPr marL="68580" marR="68580" marT="0" marB="0">
                    <a:solidFill>
                      <a:schemeClr val="accent3">
                        <a:lumMod val="60000"/>
                        <a:lumOff val="40000"/>
                      </a:schemeClr>
                    </a:solidFill>
                  </a:tcPr>
                </a:tc>
                <a:tc>
                  <a:txBody>
                    <a:bodyPr/>
                    <a:lstStyle/>
                    <a:p>
                      <a:pPr algn="ctr">
                        <a:lnSpc>
                          <a:spcPct val="107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48,5</a:t>
                      </a:r>
                    </a:p>
                  </a:txBody>
                  <a:tcPr marL="68580" marR="68580" marT="0" marB="0">
                    <a:solidFill>
                      <a:schemeClr val="accent3">
                        <a:lumMod val="60000"/>
                        <a:lumOff val="40000"/>
                      </a:schemeClr>
                    </a:solidFill>
                  </a:tcPr>
                </a:tc>
                <a:tc>
                  <a:txBody>
                    <a:bodyPr/>
                    <a:lstStyle/>
                    <a:p>
                      <a:r>
                        <a:rPr lang="ru-RU" sz="1400" dirty="0" smtClean="0">
                          <a:latin typeface="Times New Roman" panose="02020603050405020304" pitchFamily="18" charset="0"/>
                          <a:cs typeface="Times New Roman" panose="02020603050405020304" pitchFamily="18" charset="0"/>
                        </a:rPr>
                        <a:t>48,5</a:t>
                      </a:r>
                      <a:endParaRPr lang="ru-RU" sz="1400" dirty="0">
                        <a:latin typeface="Times New Roman" panose="02020603050405020304" pitchFamily="18" charset="0"/>
                        <a:cs typeface="Times New Roman" panose="02020603050405020304" pitchFamily="18" charset="0"/>
                      </a:endParaRPr>
                    </a:p>
                  </a:txBody>
                  <a:tcPr marL="68580" marR="68580" marT="0" marB="0">
                    <a:solidFill>
                      <a:schemeClr val="accent3">
                        <a:lumMod val="60000"/>
                        <a:lumOff val="40000"/>
                      </a:schemeClr>
                    </a:solidFill>
                  </a:tcPr>
                </a:tc>
                <a:extLst>
                  <a:ext uri="{0D108BD9-81ED-4DB2-BD59-A6C34878D82A}">
                    <a16:rowId xmlns="" xmlns:a16="http://schemas.microsoft.com/office/drawing/2014/main" val="10001"/>
                  </a:ext>
                </a:extLst>
              </a:tr>
              <a:tr h="455339">
                <a:tc>
                  <a:txBody>
                    <a:bodyPr/>
                    <a:lstStyle/>
                    <a:p>
                      <a:pPr>
                        <a:lnSpc>
                          <a:spcPct val="107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Количество проведенных массовых, официальных физкультурных и спортивных мероприятий</a:t>
                      </a:r>
                    </a:p>
                  </a:txBody>
                  <a:tcPr marL="68580" marR="68580" marT="0" marB="0">
                    <a:solidFill>
                      <a:schemeClr val="accent3">
                        <a:lumMod val="60000"/>
                        <a:lumOff val="40000"/>
                      </a:schemeClr>
                    </a:solidFill>
                  </a:tcPr>
                </a:tc>
                <a:tc>
                  <a:txBody>
                    <a:bodyPr/>
                    <a:lstStyle/>
                    <a:p>
                      <a:pPr>
                        <a:lnSpc>
                          <a:spcPct val="107000"/>
                        </a:lnSpc>
                        <a:spcAft>
                          <a:spcPts val="0"/>
                        </a:spcAft>
                      </a:pPr>
                      <a:r>
                        <a:rPr lang="ru-RU"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отраслевой показатель</a:t>
                      </a:r>
                    </a:p>
                  </a:txBody>
                  <a:tcPr marL="68580" marR="68580" marT="0" marB="0">
                    <a:solidFill>
                      <a:schemeClr val="accent3">
                        <a:lumMod val="60000"/>
                        <a:lumOff val="40000"/>
                      </a:schemeClr>
                    </a:solidFill>
                  </a:tcPr>
                </a:tc>
                <a:tc>
                  <a:txBody>
                    <a:bodyPr/>
                    <a:lstStyle/>
                    <a:p>
                      <a:pPr>
                        <a:lnSpc>
                          <a:spcPct val="107000"/>
                        </a:lnSpc>
                        <a:spcAft>
                          <a:spcPts val="0"/>
                        </a:spcAft>
                      </a:pPr>
                      <a:r>
                        <a:rPr lang="ru-RU"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единиц</a:t>
                      </a:r>
                    </a:p>
                  </a:txBody>
                  <a:tcPr marL="68580" marR="68580" marT="0" marB="0">
                    <a:solidFill>
                      <a:schemeClr val="accent3">
                        <a:lumMod val="60000"/>
                        <a:lumOff val="40000"/>
                      </a:schemeClr>
                    </a:solidFill>
                  </a:tcPr>
                </a:tc>
                <a:tc>
                  <a:txBody>
                    <a:bodyPr/>
                    <a:lstStyle/>
                    <a:p>
                      <a:pPr algn="ctr">
                        <a:lnSpc>
                          <a:spcPct val="115000"/>
                        </a:lnSpc>
                        <a:spcAft>
                          <a:spcPts val="1000"/>
                        </a:spcAft>
                      </a:pPr>
                      <a:r>
                        <a:rPr lang="ru-RU"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110</a:t>
                      </a:r>
                    </a:p>
                  </a:txBody>
                  <a:tcPr marL="68580" marR="68580" marT="0" marB="0">
                    <a:solidFill>
                      <a:schemeClr val="accent3">
                        <a:lumMod val="60000"/>
                        <a:lumOff val="40000"/>
                      </a:schemeClr>
                    </a:solidFill>
                  </a:tcPr>
                </a:tc>
                <a:tc>
                  <a:txBody>
                    <a:bodyPr/>
                    <a:lstStyle/>
                    <a:p>
                      <a:pPr algn="ctr">
                        <a:lnSpc>
                          <a:spcPct val="115000"/>
                        </a:lnSpc>
                        <a:spcAft>
                          <a:spcPts val="100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112</a:t>
                      </a:r>
                    </a:p>
                  </a:txBody>
                  <a:tcPr marL="68580" marR="68580" marT="0" marB="0">
                    <a:solidFill>
                      <a:schemeClr val="accent3">
                        <a:lumMod val="60000"/>
                        <a:lumOff val="40000"/>
                      </a:schemeClr>
                    </a:solidFill>
                  </a:tcPr>
                </a:tc>
                <a:tc>
                  <a:txBody>
                    <a:bodyPr/>
                    <a:lstStyle/>
                    <a:p>
                      <a:pPr algn="ctr">
                        <a:lnSpc>
                          <a:spcPct val="107000"/>
                        </a:lnSpc>
                        <a:spcAft>
                          <a:spcPts val="800"/>
                        </a:spcAft>
                      </a:pPr>
                      <a:r>
                        <a:rPr lang="ru-RU"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115</a:t>
                      </a:r>
                    </a:p>
                  </a:txBody>
                  <a:tcPr marL="68580" marR="68580" marT="0" marB="0">
                    <a:solidFill>
                      <a:schemeClr val="accent3">
                        <a:lumMod val="60000"/>
                        <a:lumOff val="40000"/>
                      </a:schemeClr>
                    </a:solidFill>
                  </a:tcPr>
                </a:tc>
                <a:tc>
                  <a:txBody>
                    <a:bodyPr/>
                    <a:lstStyle/>
                    <a:p>
                      <a:r>
                        <a:rPr lang="ru-RU" sz="1400" dirty="0" smtClean="0">
                          <a:latin typeface="Times New Roman" panose="02020603050405020304" pitchFamily="18" charset="0"/>
                          <a:cs typeface="Times New Roman" panose="02020603050405020304" pitchFamily="18" charset="0"/>
                        </a:rPr>
                        <a:t>115</a:t>
                      </a:r>
                      <a:endParaRPr lang="ru-RU" sz="1400" dirty="0">
                        <a:latin typeface="Times New Roman" panose="02020603050405020304" pitchFamily="18" charset="0"/>
                        <a:cs typeface="Times New Roman" panose="02020603050405020304" pitchFamily="18" charset="0"/>
                      </a:endParaRPr>
                    </a:p>
                  </a:txBody>
                  <a:tcPr marL="68580" marR="68580" marT="0" marB="0">
                    <a:solidFill>
                      <a:schemeClr val="accent3">
                        <a:lumMod val="60000"/>
                        <a:lumOff val="40000"/>
                      </a:schemeClr>
                    </a:solidFill>
                  </a:tcPr>
                </a:tc>
                <a:extLst>
                  <a:ext uri="{0D108BD9-81ED-4DB2-BD59-A6C34878D82A}">
                    <a16:rowId xmlns="" xmlns:a16="http://schemas.microsoft.com/office/drawing/2014/main" val="10002"/>
                  </a:ext>
                </a:extLst>
              </a:tr>
              <a:tr h="683009">
                <a:tc>
                  <a:txBody>
                    <a:bodyPr/>
                    <a:lstStyle/>
                    <a:p>
                      <a:pPr>
                        <a:lnSpc>
                          <a:spcPct val="107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Доля жителей муниципального образования МО, выполнивших нормативы испытаний (тестов) Всероссийского комплекса «Готов к труду и обороне» (ГТО), в общей численности населения, принявшего участие в испытаниях (тестах)</a:t>
                      </a:r>
                    </a:p>
                  </a:txBody>
                  <a:tcPr marL="68580" marR="68580" marT="0" marB="0">
                    <a:solidFill>
                      <a:schemeClr val="accent3">
                        <a:lumMod val="60000"/>
                        <a:lumOff val="40000"/>
                      </a:schemeClr>
                    </a:solidFill>
                  </a:tcPr>
                </a:tc>
                <a:tc>
                  <a:txBody>
                    <a:bodyPr/>
                    <a:lstStyle/>
                    <a:p>
                      <a:pPr>
                        <a:lnSpc>
                          <a:spcPct val="107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отраслевой показатель</a:t>
                      </a:r>
                    </a:p>
                  </a:txBody>
                  <a:tcPr marL="68580" marR="68580" marT="0" marB="0">
                    <a:solidFill>
                      <a:schemeClr val="accent3">
                        <a:lumMod val="60000"/>
                        <a:lumOff val="40000"/>
                      </a:schemeClr>
                    </a:solidFill>
                  </a:tcPr>
                </a:tc>
                <a:tc>
                  <a:txBody>
                    <a:bodyPr/>
                    <a:lstStyle/>
                    <a:p>
                      <a:pPr>
                        <a:lnSpc>
                          <a:spcPct val="107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процент</a:t>
                      </a:r>
                    </a:p>
                  </a:txBody>
                  <a:tcPr marL="68580" marR="68580" marT="0" marB="0">
                    <a:solidFill>
                      <a:schemeClr val="accent3">
                        <a:lumMod val="60000"/>
                        <a:lumOff val="40000"/>
                      </a:schemeClr>
                    </a:solidFill>
                  </a:tcPr>
                </a:tc>
                <a:tc>
                  <a:txBody>
                    <a:bodyPr/>
                    <a:lstStyle/>
                    <a:p>
                      <a:pPr algn="ctr">
                        <a:lnSpc>
                          <a:spcPct val="107000"/>
                        </a:lnSpc>
                        <a:spcAft>
                          <a:spcPts val="0"/>
                        </a:spcAft>
                      </a:pPr>
                      <a:r>
                        <a:rPr lang="ru-RU"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30,6</a:t>
                      </a:r>
                    </a:p>
                  </a:txBody>
                  <a:tcPr marL="68580" marR="68580" marT="0" marB="0">
                    <a:solidFill>
                      <a:schemeClr val="accent3">
                        <a:lumMod val="60000"/>
                        <a:lumOff val="40000"/>
                      </a:schemeClr>
                    </a:solidFill>
                  </a:tcPr>
                </a:tc>
                <a:tc>
                  <a:txBody>
                    <a:bodyPr/>
                    <a:lstStyle/>
                    <a:p>
                      <a:pPr algn="ctr">
                        <a:lnSpc>
                          <a:spcPct val="107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30,9</a:t>
                      </a:r>
                    </a:p>
                  </a:txBody>
                  <a:tcPr marL="68580" marR="68580" marT="0" marB="0">
                    <a:solidFill>
                      <a:schemeClr val="accent3">
                        <a:lumMod val="60000"/>
                        <a:lumOff val="40000"/>
                      </a:schemeClr>
                    </a:solidFill>
                  </a:tcPr>
                </a:tc>
                <a:tc>
                  <a:txBody>
                    <a:bodyPr/>
                    <a:lstStyle/>
                    <a:p>
                      <a:pPr algn="ctr">
                        <a:lnSpc>
                          <a:spcPct val="107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31,2</a:t>
                      </a:r>
                    </a:p>
                  </a:txBody>
                  <a:tcPr marL="68580" marR="68580" marT="0" marB="0">
                    <a:solidFill>
                      <a:schemeClr val="accent3">
                        <a:lumMod val="60000"/>
                        <a:lumOff val="40000"/>
                      </a:schemeClr>
                    </a:solidFill>
                  </a:tcPr>
                </a:tc>
                <a:tc>
                  <a:txBody>
                    <a:bodyPr/>
                    <a:lstStyle/>
                    <a:p>
                      <a:r>
                        <a:rPr lang="ru-RU" sz="1400" dirty="0" smtClean="0">
                          <a:latin typeface="Times New Roman" panose="02020603050405020304" pitchFamily="18" charset="0"/>
                          <a:cs typeface="Times New Roman" panose="02020603050405020304" pitchFamily="18" charset="0"/>
                        </a:rPr>
                        <a:t>31,2</a:t>
                      </a:r>
                      <a:endParaRPr lang="ru-RU" sz="1400" dirty="0">
                        <a:latin typeface="Times New Roman" panose="02020603050405020304" pitchFamily="18" charset="0"/>
                        <a:cs typeface="Times New Roman" panose="02020603050405020304" pitchFamily="18" charset="0"/>
                      </a:endParaRPr>
                    </a:p>
                  </a:txBody>
                  <a:tcPr marL="68580" marR="68580" marT="0" marB="0">
                    <a:solidFill>
                      <a:schemeClr val="accent3">
                        <a:lumMod val="60000"/>
                        <a:lumOff val="40000"/>
                      </a:schemeClr>
                    </a:solidFill>
                  </a:tcPr>
                </a:tc>
                <a:extLst>
                  <a:ext uri="{0D108BD9-81ED-4DB2-BD59-A6C34878D82A}">
                    <a16:rowId xmlns="" xmlns:a16="http://schemas.microsoft.com/office/drawing/2014/main" val="10003"/>
                  </a:ext>
                </a:extLst>
              </a:tr>
              <a:tr h="910678">
                <a:tc>
                  <a:txBody>
                    <a:bodyPr/>
                    <a:lstStyle/>
                    <a:p>
                      <a:pPr>
                        <a:lnSpc>
                          <a:spcPct val="107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Доля обучающихся и студентов муниципального образования МО, выполнивших нормативы Всероссийского физкультурно-спортивного комплекса «Готов к труду и обороне» (ГТО), в общей численности обучающихся и студентов, принявших участие в сдаче нормативов Всероссийского физкультурно-спортивного комплекса «Готов к труду и обороне» (ГТО)</a:t>
                      </a:r>
                    </a:p>
                  </a:txBody>
                  <a:tcPr marL="68580" marR="68580" marT="0" marB="0">
                    <a:solidFill>
                      <a:schemeClr val="accent3">
                        <a:lumMod val="60000"/>
                        <a:lumOff val="40000"/>
                      </a:schemeClr>
                    </a:solidFill>
                  </a:tcPr>
                </a:tc>
                <a:tc>
                  <a:txBody>
                    <a:bodyPr/>
                    <a:lstStyle/>
                    <a:p>
                      <a:pPr>
                        <a:lnSpc>
                          <a:spcPct val="107000"/>
                        </a:lnSpc>
                        <a:spcAft>
                          <a:spcPts val="0"/>
                        </a:spcAft>
                      </a:pPr>
                      <a:r>
                        <a:rPr lang="ru-RU"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отраслевой показатель</a:t>
                      </a:r>
                    </a:p>
                  </a:txBody>
                  <a:tcPr marL="68580" marR="68580" marT="0" marB="0">
                    <a:solidFill>
                      <a:schemeClr val="accent3">
                        <a:lumMod val="60000"/>
                        <a:lumOff val="40000"/>
                      </a:schemeClr>
                    </a:solidFill>
                  </a:tcPr>
                </a:tc>
                <a:tc>
                  <a:txBody>
                    <a:bodyPr/>
                    <a:lstStyle/>
                    <a:p>
                      <a:pPr>
                        <a:lnSpc>
                          <a:spcPct val="107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процент</a:t>
                      </a:r>
                    </a:p>
                  </a:txBody>
                  <a:tcPr marL="68580" marR="68580" marT="0" marB="0">
                    <a:solidFill>
                      <a:schemeClr val="accent3">
                        <a:lumMod val="60000"/>
                        <a:lumOff val="40000"/>
                      </a:schemeClr>
                    </a:solidFill>
                  </a:tcPr>
                </a:tc>
                <a:tc>
                  <a:txBody>
                    <a:bodyPr/>
                    <a:lstStyle/>
                    <a:p>
                      <a:pPr algn="ctr">
                        <a:lnSpc>
                          <a:spcPct val="107000"/>
                        </a:lnSpc>
                        <a:spcAft>
                          <a:spcPts val="0"/>
                        </a:spcAft>
                      </a:pPr>
                      <a:r>
                        <a:rPr lang="ru-RU"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50,6</a:t>
                      </a:r>
                    </a:p>
                  </a:txBody>
                  <a:tcPr marL="68580" marR="68580" marT="0" marB="0">
                    <a:solidFill>
                      <a:schemeClr val="accent3">
                        <a:lumMod val="60000"/>
                        <a:lumOff val="40000"/>
                      </a:schemeClr>
                    </a:solidFill>
                  </a:tcPr>
                </a:tc>
                <a:tc>
                  <a:txBody>
                    <a:bodyPr/>
                    <a:lstStyle/>
                    <a:p>
                      <a:pPr algn="ctr">
                        <a:lnSpc>
                          <a:spcPct val="107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50,6</a:t>
                      </a:r>
                    </a:p>
                  </a:txBody>
                  <a:tcPr marL="68580" marR="68580" marT="0" marB="0">
                    <a:solidFill>
                      <a:schemeClr val="accent3">
                        <a:lumMod val="60000"/>
                        <a:lumOff val="40000"/>
                      </a:schemeClr>
                    </a:solidFill>
                  </a:tcPr>
                </a:tc>
                <a:tc>
                  <a:txBody>
                    <a:bodyPr/>
                    <a:lstStyle/>
                    <a:p>
                      <a:pPr algn="ctr">
                        <a:lnSpc>
                          <a:spcPct val="107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50,9</a:t>
                      </a:r>
                    </a:p>
                  </a:txBody>
                  <a:tcPr marL="68580" marR="68580" marT="0" marB="0">
                    <a:solidFill>
                      <a:schemeClr val="accent3">
                        <a:lumMod val="60000"/>
                        <a:lumOff val="40000"/>
                      </a:schemeClr>
                    </a:solidFill>
                  </a:tcPr>
                </a:tc>
                <a:tc>
                  <a:txBody>
                    <a:bodyPr/>
                    <a:lstStyle/>
                    <a:p>
                      <a:pPr algn="ctr">
                        <a:lnSpc>
                          <a:spcPct val="107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51,2</a:t>
                      </a:r>
                    </a:p>
                  </a:txBody>
                  <a:tcPr marL="68580" marR="68580" marT="0" marB="0">
                    <a:solidFill>
                      <a:schemeClr val="accent3">
                        <a:lumMod val="60000"/>
                        <a:lumOff val="40000"/>
                      </a:schemeClr>
                    </a:solidFill>
                  </a:tcPr>
                </a:tc>
                <a:extLst>
                  <a:ext uri="{0D108BD9-81ED-4DB2-BD59-A6C34878D82A}">
                    <a16:rowId xmlns="" xmlns:a16="http://schemas.microsoft.com/office/drawing/2014/main" val="10004"/>
                  </a:ext>
                </a:extLst>
              </a:tr>
              <a:tr h="683009">
                <a:tc>
                  <a:txBody>
                    <a:bodyPr/>
                    <a:lstStyle/>
                    <a:p>
                      <a:pPr>
                        <a:lnSpc>
                          <a:spcPct val="107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Количество объектов физической культуры и спорта, на которых произведена модернизация материально-технической базы путем проведения капитального ремонта и технического переоснащения в муниципальных образованиях МО</a:t>
                      </a:r>
                    </a:p>
                  </a:txBody>
                  <a:tcPr marL="68580" marR="68580" marT="0" marB="0">
                    <a:solidFill>
                      <a:schemeClr val="accent3">
                        <a:lumMod val="60000"/>
                        <a:lumOff val="40000"/>
                      </a:schemeClr>
                    </a:solidFill>
                  </a:tcPr>
                </a:tc>
                <a:tc>
                  <a:txBody>
                    <a:bodyPr/>
                    <a:lstStyle/>
                    <a:p>
                      <a:pPr>
                        <a:lnSpc>
                          <a:spcPct val="107000"/>
                        </a:lnSpc>
                        <a:spcAft>
                          <a:spcPts val="0"/>
                        </a:spcAft>
                      </a:pPr>
                      <a:r>
                        <a:rPr lang="ru-RU"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отраслевой показатель</a:t>
                      </a:r>
                    </a:p>
                  </a:txBody>
                  <a:tcPr marL="68580" marR="68580" marT="0" marB="0">
                    <a:solidFill>
                      <a:schemeClr val="accent3">
                        <a:lumMod val="60000"/>
                        <a:lumOff val="40000"/>
                      </a:schemeClr>
                    </a:solidFill>
                  </a:tcPr>
                </a:tc>
                <a:tc>
                  <a:txBody>
                    <a:bodyPr/>
                    <a:lstStyle/>
                    <a:p>
                      <a:pPr>
                        <a:lnSpc>
                          <a:spcPct val="107000"/>
                        </a:lnSpc>
                        <a:spcAft>
                          <a:spcPts val="0"/>
                        </a:spcAft>
                      </a:pPr>
                      <a:r>
                        <a:rPr lang="ru-RU"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единиц</a:t>
                      </a:r>
                    </a:p>
                  </a:txBody>
                  <a:tcPr marL="68580" marR="68580" marT="0" marB="0">
                    <a:solidFill>
                      <a:schemeClr val="accent3">
                        <a:lumMod val="60000"/>
                        <a:lumOff val="40000"/>
                      </a:schemeClr>
                    </a:solidFill>
                  </a:tcPr>
                </a:tc>
                <a:tc>
                  <a:txBody>
                    <a:bodyPr/>
                    <a:lstStyle/>
                    <a:p>
                      <a:pPr algn="ctr">
                        <a:lnSpc>
                          <a:spcPct val="107000"/>
                        </a:lnSpc>
                        <a:spcAft>
                          <a:spcPts val="800"/>
                        </a:spcAft>
                      </a:pPr>
                      <a:r>
                        <a:rPr lang="ru-RU"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p>
                  </a:txBody>
                  <a:tcPr marL="68580" marR="68580" marT="0" marB="0">
                    <a:solidFill>
                      <a:schemeClr val="accent3">
                        <a:lumMod val="60000"/>
                        <a:lumOff val="40000"/>
                      </a:schemeClr>
                    </a:solidFill>
                  </a:tcPr>
                </a:tc>
                <a:tc>
                  <a:txBody>
                    <a:bodyPr/>
                    <a:lstStyle/>
                    <a:p>
                      <a:pPr algn="ctr">
                        <a:lnSpc>
                          <a:spcPct val="107000"/>
                        </a:lnSpc>
                        <a:spcAft>
                          <a:spcPts val="800"/>
                        </a:spcAft>
                      </a:pPr>
                      <a:r>
                        <a:rPr lang="ru-RU"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p>
                  </a:txBody>
                  <a:tcPr marL="68580" marR="68580" marT="0" marB="0">
                    <a:solidFill>
                      <a:schemeClr val="accent3">
                        <a:lumMod val="60000"/>
                        <a:lumOff val="40000"/>
                      </a:schemeClr>
                    </a:solidFill>
                  </a:tcPr>
                </a:tc>
                <a:tc>
                  <a:txBody>
                    <a:bodyPr/>
                    <a:lstStyle/>
                    <a:p>
                      <a:pPr algn="ctr">
                        <a:lnSpc>
                          <a:spcPct val="107000"/>
                        </a:lnSpc>
                        <a:spcAft>
                          <a:spcPts val="80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p>
                  </a:txBody>
                  <a:tcPr marL="68580" marR="68580" marT="0" marB="0">
                    <a:solidFill>
                      <a:schemeClr val="accent3">
                        <a:lumMod val="60000"/>
                        <a:lumOff val="40000"/>
                      </a:schemeClr>
                    </a:solidFill>
                  </a:tcPr>
                </a:tc>
                <a:tc>
                  <a:txBody>
                    <a:bodyPr/>
                    <a:lstStyle/>
                    <a:p>
                      <a:pPr algn="ctr">
                        <a:lnSpc>
                          <a:spcPct val="107000"/>
                        </a:lnSpc>
                        <a:spcAft>
                          <a:spcPts val="80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p>
                  </a:txBody>
                  <a:tcPr marL="68580" marR="68580" marT="0" marB="0">
                    <a:solidFill>
                      <a:schemeClr val="accent3">
                        <a:lumMod val="60000"/>
                        <a:lumOff val="40000"/>
                      </a:schemeClr>
                    </a:solidFill>
                  </a:tcPr>
                </a:tc>
                <a:extLst>
                  <a:ext uri="{0D108BD9-81ED-4DB2-BD59-A6C34878D82A}">
                    <a16:rowId xmlns="" xmlns:a16="http://schemas.microsoft.com/office/drawing/2014/main" val="10005"/>
                  </a:ext>
                </a:extLst>
              </a:tr>
              <a:tr h="455339">
                <a:tc>
                  <a:txBody>
                    <a:bodyPr/>
                    <a:lstStyle/>
                    <a:p>
                      <a:pPr>
                        <a:lnSpc>
                          <a:spcPct val="107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Количество установленных (отремонтированных, модернизированных) плоскостных спортивных сооружений в муниципальных образованиях МО</a:t>
                      </a:r>
                    </a:p>
                  </a:txBody>
                  <a:tcPr marL="68580" marR="68580" marT="0" marB="0">
                    <a:solidFill>
                      <a:schemeClr val="accent3">
                        <a:lumMod val="60000"/>
                        <a:lumOff val="40000"/>
                      </a:schemeClr>
                    </a:solidFill>
                  </a:tcPr>
                </a:tc>
                <a:tc>
                  <a:txBody>
                    <a:bodyPr/>
                    <a:lstStyle/>
                    <a:p>
                      <a:pPr>
                        <a:lnSpc>
                          <a:spcPct val="107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Показатель Нац. проекта</a:t>
                      </a:r>
                    </a:p>
                  </a:txBody>
                  <a:tcPr marL="68580" marR="68580" marT="0" marB="0">
                    <a:solidFill>
                      <a:schemeClr val="accent3">
                        <a:lumMod val="60000"/>
                        <a:lumOff val="40000"/>
                      </a:schemeClr>
                    </a:solidFill>
                  </a:tcPr>
                </a:tc>
                <a:tc>
                  <a:txBody>
                    <a:bodyPr/>
                    <a:lstStyle/>
                    <a:p>
                      <a:pPr>
                        <a:lnSpc>
                          <a:spcPct val="107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единиц</a:t>
                      </a:r>
                    </a:p>
                  </a:txBody>
                  <a:tcPr marL="68580" marR="68580" marT="0" marB="0">
                    <a:solidFill>
                      <a:schemeClr val="accent3">
                        <a:lumMod val="60000"/>
                        <a:lumOff val="40000"/>
                      </a:schemeClr>
                    </a:solidFill>
                  </a:tcPr>
                </a:tc>
                <a:tc>
                  <a:txBody>
                    <a:bodyPr/>
                    <a:lstStyle/>
                    <a:p>
                      <a:pPr algn="ctr">
                        <a:lnSpc>
                          <a:spcPct val="107000"/>
                        </a:lnSpc>
                        <a:spcAft>
                          <a:spcPts val="0"/>
                        </a:spcAft>
                      </a:pPr>
                      <a:r>
                        <a:rPr lang="ru-RU" sz="1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algn="ctr">
                        <a:lnSpc>
                          <a:spcPct val="107000"/>
                        </a:lnSpc>
                        <a:spcAft>
                          <a:spcPts val="800"/>
                        </a:spcAft>
                      </a:pPr>
                      <a:r>
                        <a:rPr lang="ru-RU"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p>
                  </a:txBody>
                  <a:tcPr marL="68580" marR="68580" marT="0" marB="0">
                    <a:solidFill>
                      <a:schemeClr val="accent3">
                        <a:lumMod val="60000"/>
                        <a:lumOff val="40000"/>
                      </a:schemeClr>
                    </a:solidFill>
                  </a:tcPr>
                </a:tc>
                <a:tc>
                  <a:txBody>
                    <a:bodyPr/>
                    <a:lstStyle/>
                    <a:p>
                      <a:pPr algn="ctr">
                        <a:lnSpc>
                          <a:spcPct val="107000"/>
                        </a:lnSpc>
                        <a:spcAft>
                          <a:spcPts val="80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p>
                  </a:txBody>
                  <a:tcPr marL="68580" marR="68580" marT="0" marB="0">
                    <a:solidFill>
                      <a:schemeClr val="accent3">
                        <a:lumMod val="60000"/>
                        <a:lumOff val="40000"/>
                      </a:schemeClr>
                    </a:solidFill>
                  </a:tcPr>
                </a:tc>
                <a:tc>
                  <a:txBody>
                    <a:bodyPr/>
                    <a:lstStyle/>
                    <a:p>
                      <a:pPr algn="ctr">
                        <a:lnSpc>
                          <a:spcPct val="107000"/>
                        </a:lnSpc>
                        <a:spcAft>
                          <a:spcPts val="80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p>
                  </a:txBody>
                  <a:tcPr marL="68580" marR="68580" marT="0" marB="0">
                    <a:solidFill>
                      <a:schemeClr val="accent3">
                        <a:lumMod val="60000"/>
                        <a:lumOff val="40000"/>
                      </a:schemeClr>
                    </a:solidFill>
                  </a:tcPr>
                </a:tc>
                <a:extLst>
                  <a:ext uri="{0D108BD9-81ED-4DB2-BD59-A6C34878D82A}">
                    <a16:rowId xmlns="" xmlns:a16="http://schemas.microsoft.com/office/drawing/2014/main" val="10006"/>
                  </a:ext>
                </a:extLst>
              </a:tr>
              <a:tr h="683009">
                <a:tc>
                  <a:txBody>
                    <a:bodyPr/>
                    <a:lstStyle/>
                    <a:p>
                      <a:pPr>
                        <a:lnSpc>
                          <a:spcPct val="107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Количество поставленных в МО искусственных покрытий для футбольных полей, созданных при организациях спортивной подготовки (в рамках оснащения объектов спортивной инфраструктуры спортивно-технологическим оборудованием)</a:t>
                      </a:r>
                    </a:p>
                  </a:txBody>
                  <a:tcPr marL="68580" marR="68580" marT="0" marB="0">
                    <a:solidFill>
                      <a:schemeClr val="accent3">
                        <a:lumMod val="60000"/>
                        <a:lumOff val="40000"/>
                      </a:schemeClr>
                    </a:solidFill>
                  </a:tcPr>
                </a:tc>
                <a:tc>
                  <a:txBody>
                    <a:bodyPr/>
                    <a:lstStyle/>
                    <a:p>
                      <a:pPr>
                        <a:lnSpc>
                          <a:spcPct val="107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показатель к соглашению </a:t>
                      </a:r>
                    </a:p>
                  </a:txBody>
                  <a:tcPr marL="68580" marR="68580" marT="0" marB="0">
                    <a:solidFill>
                      <a:schemeClr val="accent3">
                        <a:lumMod val="60000"/>
                        <a:lumOff val="40000"/>
                      </a:schemeClr>
                    </a:solidFill>
                  </a:tcPr>
                </a:tc>
                <a:tc>
                  <a:txBody>
                    <a:bodyPr/>
                    <a:lstStyle/>
                    <a:p>
                      <a:pPr>
                        <a:lnSpc>
                          <a:spcPct val="107000"/>
                        </a:lnSpc>
                        <a:spcAft>
                          <a:spcPts val="0"/>
                        </a:spcAft>
                      </a:pPr>
                      <a:r>
                        <a:rPr lang="ru-RU"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единиц </a:t>
                      </a:r>
                    </a:p>
                    <a:p>
                      <a:pPr>
                        <a:lnSpc>
                          <a:spcPct val="107000"/>
                        </a:lnSpc>
                        <a:spcAft>
                          <a:spcPts val="0"/>
                        </a:spcAft>
                      </a:pPr>
                      <a:r>
                        <a:rPr lang="ru-RU"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solidFill>
                      <a:schemeClr val="accent3">
                        <a:lumMod val="60000"/>
                        <a:lumOff val="40000"/>
                      </a:schemeClr>
                    </a:solidFill>
                  </a:tcPr>
                </a:tc>
                <a:tc>
                  <a:txBody>
                    <a:bodyPr/>
                    <a:lstStyle/>
                    <a:p>
                      <a:pPr algn="ctr">
                        <a:lnSpc>
                          <a:spcPct val="115000"/>
                        </a:lnSpc>
                        <a:spcAft>
                          <a:spcPts val="1000"/>
                        </a:spcAft>
                      </a:pPr>
                      <a:r>
                        <a:rPr lang="ru-RU" sz="1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algn="ctr">
                        <a:lnSpc>
                          <a:spcPct val="107000"/>
                        </a:lnSpc>
                        <a:spcAft>
                          <a:spcPts val="80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p>
                  </a:txBody>
                  <a:tcPr marL="68580" marR="68580" marT="0" marB="0">
                    <a:solidFill>
                      <a:schemeClr val="accent3">
                        <a:lumMod val="60000"/>
                        <a:lumOff val="40000"/>
                      </a:schemeClr>
                    </a:solidFill>
                  </a:tcPr>
                </a:tc>
                <a:tc>
                  <a:txBody>
                    <a:bodyPr/>
                    <a:lstStyle/>
                    <a:p>
                      <a:pPr algn="ctr">
                        <a:lnSpc>
                          <a:spcPct val="107000"/>
                        </a:lnSpc>
                        <a:spcAft>
                          <a:spcPts val="80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p>
                  </a:txBody>
                  <a:tcPr marL="68580" marR="68580" marT="0" marB="0">
                    <a:solidFill>
                      <a:schemeClr val="accent3">
                        <a:lumMod val="60000"/>
                        <a:lumOff val="40000"/>
                      </a:schemeClr>
                    </a:solidFill>
                  </a:tcPr>
                </a:tc>
                <a:tc>
                  <a:txBody>
                    <a:bodyPr/>
                    <a:lstStyle/>
                    <a:p>
                      <a:pPr algn="ctr">
                        <a:lnSpc>
                          <a:spcPct val="107000"/>
                        </a:lnSpc>
                        <a:spcAft>
                          <a:spcPts val="80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p>
                  </a:txBody>
                  <a:tcPr marL="68580" marR="68580" marT="0" marB="0">
                    <a:solidFill>
                      <a:schemeClr val="accent3">
                        <a:lumMod val="60000"/>
                        <a:lumOff val="40000"/>
                      </a:schemeClr>
                    </a:solidFill>
                  </a:tcPr>
                </a:tc>
                <a:extLst>
                  <a:ext uri="{0D108BD9-81ED-4DB2-BD59-A6C34878D82A}">
                    <a16:rowId xmlns="" xmlns:a16="http://schemas.microsoft.com/office/drawing/2014/main" val="10007"/>
                  </a:ext>
                </a:extLst>
              </a:tr>
              <a:tr h="933672">
                <a:tc>
                  <a:txBody>
                    <a:bodyPr/>
                    <a:lstStyle/>
                    <a:p>
                      <a:pPr>
                        <a:lnSpc>
                          <a:spcPct val="107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Количество муниципальных районов (образований), где для центров тестирования Всероссийского физкультурно-спортивного комплекса «Готов к труду и обороне» (ГТО) созданы малые спортивные площадки (в рамках оснащения объектов спортивной инфраструктуры спортивно-технологическим оборудованием)</a:t>
                      </a:r>
                    </a:p>
                  </a:txBody>
                  <a:tcPr marL="68580" marR="68580" marT="0" marB="0">
                    <a:solidFill>
                      <a:schemeClr val="accent3">
                        <a:lumMod val="60000"/>
                        <a:lumOff val="40000"/>
                      </a:schemeClr>
                    </a:solidFill>
                  </a:tcPr>
                </a:tc>
                <a:tc>
                  <a:txBody>
                    <a:bodyPr/>
                    <a:lstStyle/>
                    <a:p>
                      <a:pPr>
                        <a:lnSpc>
                          <a:spcPct val="107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показатель к соглашению   </a:t>
                      </a:r>
                    </a:p>
                  </a:txBody>
                  <a:tcPr marL="68580" marR="68580" marT="0" marB="0">
                    <a:solidFill>
                      <a:schemeClr val="accent3">
                        <a:lumMod val="60000"/>
                        <a:lumOff val="40000"/>
                      </a:schemeClr>
                    </a:solidFill>
                  </a:tcPr>
                </a:tc>
                <a:tc>
                  <a:txBody>
                    <a:bodyPr/>
                    <a:lstStyle/>
                    <a:p>
                      <a:pPr>
                        <a:lnSpc>
                          <a:spcPct val="107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единиц </a:t>
                      </a:r>
                    </a:p>
                    <a:p>
                      <a:pPr>
                        <a:lnSpc>
                          <a:spcPct val="107000"/>
                        </a:lnSpc>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solidFill>
                      <a:schemeClr val="accent3">
                        <a:lumMod val="60000"/>
                        <a:lumOff val="40000"/>
                      </a:schemeClr>
                    </a:solidFill>
                  </a:tcPr>
                </a:tc>
                <a:tc>
                  <a:txBody>
                    <a:bodyPr/>
                    <a:lstStyle/>
                    <a:p>
                      <a:pPr algn="ctr">
                        <a:lnSpc>
                          <a:spcPct val="107000"/>
                        </a:lnSpc>
                        <a:spcAft>
                          <a:spcPts val="0"/>
                        </a:spcAft>
                      </a:pPr>
                      <a:r>
                        <a:rPr lang="ru-RU" sz="1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algn="ctr">
                        <a:lnSpc>
                          <a:spcPct val="107000"/>
                        </a:lnSpc>
                        <a:spcAft>
                          <a:spcPts val="80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p>
                  </a:txBody>
                  <a:tcPr marL="68580" marR="68580" marT="0" marB="0">
                    <a:solidFill>
                      <a:schemeClr val="accent3">
                        <a:lumMod val="60000"/>
                        <a:lumOff val="40000"/>
                      </a:schemeClr>
                    </a:solidFill>
                  </a:tcPr>
                </a:tc>
                <a:tc>
                  <a:txBody>
                    <a:bodyPr/>
                    <a:lstStyle/>
                    <a:p>
                      <a:pPr algn="ctr">
                        <a:lnSpc>
                          <a:spcPct val="107000"/>
                        </a:lnSpc>
                        <a:spcAft>
                          <a:spcPts val="80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p>
                  </a:txBody>
                  <a:tcPr marL="68580" marR="68580" marT="0" marB="0">
                    <a:solidFill>
                      <a:schemeClr val="accent3">
                        <a:lumMod val="60000"/>
                        <a:lumOff val="40000"/>
                      </a:schemeClr>
                    </a:solidFill>
                  </a:tcPr>
                </a:tc>
                <a:tc>
                  <a:txBody>
                    <a:bodyPr/>
                    <a:lstStyle/>
                    <a:p>
                      <a:pPr algn="ctr">
                        <a:lnSpc>
                          <a:spcPct val="107000"/>
                        </a:lnSpc>
                        <a:spcAft>
                          <a:spcPts val="80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p>
                  </a:txBody>
                  <a:tcPr marL="68580" marR="68580" marT="0" marB="0">
                    <a:solidFill>
                      <a:schemeClr val="accent3">
                        <a:lumMod val="60000"/>
                        <a:lumOff val="40000"/>
                      </a:schemeClr>
                    </a:solidFill>
                  </a:tcP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17495537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22744" y="1"/>
            <a:ext cx="10131056" cy="627320"/>
          </a:xfrm>
        </p:spPr>
        <p:txBody>
          <a:bodyPr>
            <a:normAutofit/>
          </a:bodyPr>
          <a:lstStyle/>
          <a:p>
            <a:r>
              <a:rPr lang="ru-RU" sz="2400" b="1" dirty="0">
                <a:solidFill>
                  <a:schemeClr val="tx1"/>
                </a:solidFill>
                <a:latin typeface="Times New Roman" panose="02020603050405020304" pitchFamily="18" charset="0"/>
                <a:cs typeface="Times New Roman" panose="02020603050405020304" pitchFamily="18" charset="0"/>
              </a:rPr>
              <a:t>Показатели подпрограммы «Подготовка спортивного резерва»</a:t>
            </a:r>
          </a:p>
        </p:txBody>
      </p:sp>
      <p:graphicFrame>
        <p:nvGraphicFramePr>
          <p:cNvPr id="4" name="Объект 3"/>
          <p:cNvGraphicFramePr>
            <a:graphicFrameLocks noGrp="1"/>
          </p:cNvGraphicFramePr>
          <p:nvPr>
            <p:ph idx="1"/>
            <p:extLst>
              <p:ext uri="{D42A27DB-BD31-4B8C-83A1-F6EECF244321}">
                <p14:modId xmlns:p14="http://schemas.microsoft.com/office/powerpoint/2010/main" val="1685777064"/>
              </p:ext>
            </p:extLst>
          </p:nvPr>
        </p:nvGraphicFramePr>
        <p:xfrm>
          <a:off x="287078" y="487680"/>
          <a:ext cx="11640879" cy="6138732"/>
        </p:xfrm>
        <a:graphic>
          <a:graphicData uri="http://schemas.openxmlformats.org/drawingml/2006/table">
            <a:tbl>
              <a:tblPr firstRow="1" bandRow="1">
                <a:tableStyleId>{5C22544A-7EE6-4342-B048-85BDC9FD1C3A}</a:tableStyleId>
              </a:tblPr>
              <a:tblGrid>
                <a:gridCol w="7445504">
                  <a:extLst>
                    <a:ext uri="{9D8B030D-6E8A-4147-A177-3AD203B41FA5}">
                      <a16:colId xmlns="" xmlns:a16="http://schemas.microsoft.com/office/drawing/2014/main" val="20000"/>
                    </a:ext>
                  </a:extLst>
                </a:gridCol>
                <a:gridCol w="1038451">
                  <a:extLst>
                    <a:ext uri="{9D8B030D-6E8A-4147-A177-3AD203B41FA5}">
                      <a16:colId xmlns="" xmlns:a16="http://schemas.microsoft.com/office/drawing/2014/main" val="20001"/>
                    </a:ext>
                  </a:extLst>
                </a:gridCol>
                <a:gridCol w="748564">
                  <a:extLst>
                    <a:ext uri="{9D8B030D-6E8A-4147-A177-3AD203B41FA5}">
                      <a16:colId xmlns="" xmlns:a16="http://schemas.microsoft.com/office/drawing/2014/main" val="20002"/>
                    </a:ext>
                  </a:extLst>
                </a:gridCol>
                <a:gridCol w="748564"/>
                <a:gridCol w="525010">
                  <a:extLst>
                    <a:ext uri="{9D8B030D-6E8A-4147-A177-3AD203B41FA5}">
                      <a16:colId xmlns="" xmlns:a16="http://schemas.microsoft.com/office/drawing/2014/main" val="20003"/>
                    </a:ext>
                  </a:extLst>
                </a:gridCol>
                <a:gridCol w="587803">
                  <a:extLst>
                    <a:ext uri="{9D8B030D-6E8A-4147-A177-3AD203B41FA5}">
                      <a16:colId xmlns="" xmlns:a16="http://schemas.microsoft.com/office/drawing/2014/main" val="20004"/>
                    </a:ext>
                  </a:extLst>
                </a:gridCol>
                <a:gridCol w="546983">
                  <a:extLst>
                    <a:ext uri="{9D8B030D-6E8A-4147-A177-3AD203B41FA5}">
                      <a16:colId xmlns="" xmlns:a16="http://schemas.microsoft.com/office/drawing/2014/main" val="20005"/>
                    </a:ext>
                  </a:extLst>
                </a:gridCol>
              </a:tblGrid>
              <a:tr h="914400">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Показатель реализации мероприятий</a:t>
                      </a:r>
                    </a:p>
                  </a:txBody>
                  <a:tcPr>
                    <a:solidFill>
                      <a:schemeClr val="bg2"/>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Тип показателя</a:t>
                      </a:r>
                    </a:p>
                    <a:p>
                      <a:pPr algn="ctr">
                        <a:lnSpc>
                          <a:spcPct val="115000"/>
                        </a:lnSpc>
                        <a:spcAft>
                          <a:spcPts val="0"/>
                        </a:spcAft>
                      </a:pP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bg2"/>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Ед. </a:t>
                      </a:r>
                      <a:r>
                        <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измерения</a:t>
                      </a:r>
                    </a:p>
                  </a:txBody>
                  <a:tcPr marL="39370" marR="39370" marT="64770" marB="64770" anchor="ctr">
                    <a:solidFill>
                      <a:schemeClr val="bg2"/>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2020</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bg2"/>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2021</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bg2"/>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2022</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bg2"/>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2023</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bg2"/>
                    </a:solidFill>
                  </a:tcPr>
                </a:tc>
                <a:extLst>
                  <a:ext uri="{0D108BD9-81ED-4DB2-BD59-A6C34878D82A}">
                    <a16:rowId xmlns="" xmlns:a16="http://schemas.microsoft.com/office/drawing/2014/main" val="10000"/>
                  </a:ext>
                </a:extLst>
              </a:tr>
              <a:tr h="684557">
                <a:tc>
                  <a:txBody>
                    <a:bodyPr/>
                    <a:lstStyle/>
                    <a:p>
                      <a:pPr>
                        <a:lnSpc>
                          <a:spcPct val="107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Доля занимающихся по программам спортивной подготовки в организациях ведомственной принадлежности физической культуры и спорта в общем количестве занимающихся в организациях ведомственной принадлежности физической культуры и спорта</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a:lnSpc>
                          <a:spcPct val="107000"/>
                        </a:lnSpc>
                        <a:spcAft>
                          <a:spcPts val="0"/>
                        </a:spcAft>
                      </a:pPr>
                      <a:r>
                        <a:rPr lang="ru-RU" sz="1400">
                          <a:effectLst/>
                          <a:latin typeface="Times New Roman" panose="02020603050405020304" pitchFamily="18" charset="0"/>
                          <a:ea typeface="Times New Roman" panose="02020603050405020304" pitchFamily="18" charset="0"/>
                          <a:cs typeface="Times New Roman" panose="02020603050405020304" pitchFamily="18" charset="0"/>
                        </a:rPr>
                        <a:t>Указ 204</a:t>
                      </a:r>
                      <a:endParaRPr lang="ru-R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a:lnSpc>
                          <a:spcPct val="107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процент</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07000"/>
                        </a:lnSpc>
                        <a:spcAft>
                          <a:spcPts val="800"/>
                        </a:spcAft>
                      </a:pPr>
                      <a:r>
                        <a:rPr lang="ru-RU"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100,0</a:t>
                      </a:r>
                      <a:endParaRPr lang="ru-RU"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07000"/>
                        </a:lnSpc>
                        <a:spcAft>
                          <a:spcPts val="800"/>
                        </a:spcAft>
                      </a:pPr>
                      <a:r>
                        <a:rPr lang="ru-RU" sz="1400">
                          <a:effectLst/>
                          <a:latin typeface="Times New Roman" panose="02020603050405020304" pitchFamily="18" charset="0"/>
                          <a:ea typeface="Times New Roman" panose="02020603050405020304" pitchFamily="18" charset="0"/>
                          <a:cs typeface="Times New Roman" panose="02020603050405020304" pitchFamily="18" charset="0"/>
                        </a:rPr>
                        <a:t>100,0</a:t>
                      </a:r>
                      <a:endParaRPr lang="ru-R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07000"/>
                        </a:lnSpc>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100,0</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07000"/>
                        </a:lnSpc>
                        <a:spcAft>
                          <a:spcPts val="800"/>
                        </a:spcAft>
                      </a:pPr>
                      <a:r>
                        <a:rPr lang="ru-RU" sz="1400">
                          <a:effectLst/>
                          <a:latin typeface="Times New Roman" panose="02020603050405020304" pitchFamily="18" charset="0"/>
                          <a:ea typeface="Times New Roman" panose="02020603050405020304" pitchFamily="18" charset="0"/>
                          <a:cs typeface="Times New Roman" panose="02020603050405020304" pitchFamily="18" charset="0"/>
                        </a:rPr>
                        <a:t>100,0</a:t>
                      </a:r>
                      <a:endParaRPr lang="ru-R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extLst>
                  <a:ext uri="{0D108BD9-81ED-4DB2-BD59-A6C34878D82A}">
                    <a16:rowId xmlns="" xmlns:a16="http://schemas.microsoft.com/office/drawing/2014/main" val="10001"/>
                  </a:ext>
                </a:extLst>
              </a:tr>
              <a:tr h="914839">
                <a:tc>
                  <a:txBody>
                    <a:bodyPr/>
                    <a:lstStyle/>
                    <a:p>
                      <a:pPr>
                        <a:lnSpc>
                          <a:spcPct val="107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Доля организаций, оказывающих услуги по спортивной подготовке в соответствии с федеральными стандартами спортивной подготовки, в общем количестве организаций в сфере физической культуры и спорта муниципального образования МО, в том числе для лиц с ограниченными возможностями здоровья и инвалидов </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a:lnSpc>
                          <a:spcPct val="107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показатель к соглашению </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a:lnSpc>
                          <a:spcPct val="107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процент</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07000"/>
                        </a:lnSpc>
                        <a:spcAft>
                          <a:spcPts val="800"/>
                        </a:spcAft>
                      </a:pPr>
                      <a:r>
                        <a:rPr lang="ru-RU"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100,0</a:t>
                      </a:r>
                      <a:endParaRPr lang="ru-RU"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07000"/>
                        </a:lnSpc>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100,0</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07000"/>
                        </a:lnSpc>
                        <a:spcAft>
                          <a:spcPts val="800"/>
                        </a:spcAft>
                      </a:pPr>
                      <a:r>
                        <a:rPr lang="ru-RU" sz="1400">
                          <a:effectLst/>
                          <a:latin typeface="Times New Roman" panose="02020603050405020304" pitchFamily="18" charset="0"/>
                          <a:ea typeface="Times New Roman" panose="02020603050405020304" pitchFamily="18" charset="0"/>
                          <a:cs typeface="Times New Roman" panose="02020603050405020304" pitchFamily="18" charset="0"/>
                        </a:rPr>
                        <a:t>100,0</a:t>
                      </a:r>
                      <a:endParaRPr lang="ru-R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07000"/>
                        </a:lnSpc>
                        <a:spcAft>
                          <a:spcPts val="800"/>
                        </a:spcAft>
                      </a:pPr>
                      <a:r>
                        <a:rPr lang="ru-RU" sz="1400">
                          <a:effectLst/>
                          <a:latin typeface="Times New Roman" panose="02020603050405020304" pitchFamily="18" charset="0"/>
                          <a:ea typeface="Times New Roman" panose="02020603050405020304" pitchFamily="18" charset="0"/>
                          <a:cs typeface="Times New Roman" panose="02020603050405020304" pitchFamily="18" charset="0"/>
                        </a:rPr>
                        <a:t>100,0</a:t>
                      </a:r>
                      <a:endParaRPr lang="ru-R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extLst>
                  <a:ext uri="{0D108BD9-81ED-4DB2-BD59-A6C34878D82A}">
                    <a16:rowId xmlns="" xmlns:a16="http://schemas.microsoft.com/office/drawing/2014/main" val="10002"/>
                  </a:ext>
                </a:extLst>
              </a:tr>
              <a:tr h="472837">
                <a:tc>
                  <a:txBody>
                    <a:bodyPr/>
                    <a:lstStyle/>
                    <a:p>
                      <a:pPr>
                        <a:lnSpc>
                          <a:spcPct val="107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Доля спортсменов-разрядников в общем количестве лиц, занимающихся в системе спортивных школ олимпийского резерва и училищ олимпийского резерва</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a:lnSpc>
                          <a:spcPct val="107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отраслевой показатель</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a:lnSpc>
                          <a:spcPct val="107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процент</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07000"/>
                        </a:lnSpc>
                        <a:spcAft>
                          <a:spcPts val="0"/>
                        </a:spcAft>
                      </a:pPr>
                      <a:r>
                        <a:rPr lang="ru-RU"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07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07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algn="ctr" fontAlgn="ctr">
                        <a:lnSpc>
                          <a:spcPct val="107000"/>
                        </a:lnSpc>
                        <a:spcAft>
                          <a:spcPts val="0"/>
                        </a:spcAft>
                      </a:pPr>
                      <a:r>
                        <a:rPr lang="ru-RU" sz="1400" kern="1200" dirty="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extLst>
                  <a:ext uri="{0D108BD9-81ED-4DB2-BD59-A6C34878D82A}">
                    <a16:rowId xmlns="" xmlns:a16="http://schemas.microsoft.com/office/drawing/2014/main" val="10003"/>
                  </a:ext>
                </a:extLst>
              </a:tr>
              <a:tr h="668140">
                <a:tc>
                  <a:txBody>
                    <a:bodyPr/>
                    <a:lstStyle/>
                    <a:p>
                      <a:pPr>
                        <a:lnSpc>
                          <a:spcPct val="107000"/>
                        </a:lnSpc>
                        <a:spcAft>
                          <a:spcPts val="0"/>
                        </a:spcAft>
                      </a:pPr>
                      <a:r>
                        <a:rPr lang="ru-RU" sz="1400">
                          <a:effectLst/>
                          <a:latin typeface="Times New Roman" panose="02020603050405020304" pitchFamily="18" charset="0"/>
                          <a:ea typeface="Times New Roman" panose="02020603050405020304" pitchFamily="18" charset="0"/>
                          <a:cs typeface="Times New Roman" panose="02020603050405020304" pitchFamily="18" charset="0"/>
                        </a:rPr>
                        <a:t>Доля спортсменов-разрядников, имеющих разряды и звания (от I разряда до спортивного звания «Заслуженный мастер спорта»), в общем количестве спортсменов-разрядников в системе спортивных школ олимпийского резерва и училищ олимпийского резерва</a:t>
                      </a:r>
                      <a:endParaRPr lang="ru-R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a:lnSpc>
                          <a:spcPct val="107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отраслевой показатель</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a:lnSpc>
                          <a:spcPct val="107000"/>
                        </a:lnSpc>
                        <a:spcAft>
                          <a:spcPts val="0"/>
                        </a:spcAft>
                      </a:pPr>
                      <a:r>
                        <a:rPr lang="ru-RU" sz="1400">
                          <a:effectLst/>
                          <a:latin typeface="Times New Roman" panose="02020603050405020304" pitchFamily="18" charset="0"/>
                          <a:ea typeface="Times New Roman" panose="02020603050405020304" pitchFamily="18" charset="0"/>
                          <a:cs typeface="Times New Roman" panose="02020603050405020304" pitchFamily="18" charset="0"/>
                        </a:rPr>
                        <a:t>процент</a:t>
                      </a:r>
                      <a:endParaRPr lang="ru-R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07000"/>
                        </a:lnSpc>
                        <a:spcAft>
                          <a:spcPts val="0"/>
                        </a:spcAft>
                      </a:pPr>
                      <a:r>
                        <a:rPr lang="ru-RU"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07000"/>
                        </a:lnSpc>
                        <a:spcAft>
                          <a:spcPts val="0"/>
                        </a:spcAft>
                      </a:pPr>
                      <a:r>
                        <a:rPr lang="ru-RU" sz="140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07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algn="ctr" fontAlgn="ctr">
                        <a:lnSpc>
                          <a:spcPct val="107000"/>
                        </a:lnSpc>
                        <a:spcAft>
                          <a:spcPts val="0"/>
                        </a:spcAft>
                      </a:pPr>
                      <a:r>
                        <a:rPr lang="ru-RU" sz="1400" kern="120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extLst>
                  <a:ext uri="{0D108BD9-81ED-4DB2-BD59-A6C34878D82A}">
                    <a16:rowId xmlns="" xmlns:a16="http://schemas.microsoft.com/office/drawing/2014/main" val="10004"/>
                  </a:ext>
                </a:extLst>
              </a:tr>
              <a:tr h="882774">
                <a:tc>
                  <a:txBody>
                    <a:bodyPr/>
                    <a:lstStyle/>
                    <a:p>
                      <a:pPr>
                        <a:lnSpc>
                          <a:spcPct val="107000"/>
                        </a:lnSpc>
                        <a:spcAft>
                          <a:spcPts val="0"/>
                        </a:spcAft>
                      </a:pPr>
                      <a:r>
                        <a:rPr lang="ru-RU" sz="1400">
                          <a:effectLst/>
                          <a:latin typeface="Times New Roman" panose="02020603050405020304" pitchFamily="18" charset="0"/>
                          <a:ea typeface="Times New Roman" panose="02020603050405020304" pitchFamily="18" charset="0"/>
                          <a:cs typeface="Times New Roman" panose="02020603050405020304" pitchFamily="18" charset="0"/>
                        </a:rPr>
                        <a:t>Количество спортивных школ олимпийского резерва, в которые поставлены новое спортивное оборудование и инвентарь для приведения организаций спортивной подготовки в нормативное состояние (в рамках приобретения спортивного оборудования и инвентаря для приведения организаций спортивной подготовки в нормативное состояние)</a:t>
                      </a:r>
                      <a:endParaRPr lang="ru-R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a:lnSpc>
                          <a:spcPct val="107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показатель к соглашению </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a:lnSpc>
                          <a:spcPct val="107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единиц</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07000"/>
                        </a:lnSpc>
                        <a:spcAft>
                          <a:spcPts val="0"/>
                        </a:spcAft>
                      </a:pPr>
                      <a:r>
                        <a:rPr lang="ru-RU" sz="1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07000"/>
                        </a:lnSpc>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07000"/>
                        </a:lnSpc>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07000"/>
                        </a:lnSpc>
                        <a:spcAft>
                          <a:spcPts val="800"/>
                        </a:spcAft>
                      </a:pPr>
                      <a:r>
                        <a:rPr lang="ru-RU" sz="140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extLst>
                  <a:ext uri="{0D108BD9-81ED-4DB2-BD59-A6C34878D82A}">
                    <a16:rowId xmlns="" xmlns:a16="http://schemas.microsoft.com/office/drawing/2014/main" val="10005"/>
                  </a:ext>
                </a:extLst>
              </a:tr>
              <a:tr h="839639">
                <a:tc>
                  <a:txBody>
                    <a:bodyPr/>
                    <a:lstStyle/>
                    <a:p>
                      <a:pPr>
                        <a:lnSpc>
                          <a:spcPct val="107000"/>
                        </a:lnSpc>
                        <a:spcAft>
                          <a:spcPts val="0"/>
                        </a:spcAft>
                      </a:pPr>
                      <a:r>
                        <a:rPr lang="ru-RU" sz="1400">
                          <a:effectLst/>
                          <a:latin typeface="Times New Roman" panose="02020603050405020304" pitchFamily="18" charset="0"/>
                          <a:ea typeface="Times New Roman" panose="02020603050405020304" pitchFamily="18" charset="0"/>
                          <a:cs typeface="Times New Roman" panose="02020603050405020304" pitchFamily="18" charset="0"/>
                        </a:rPr>
                        <a:t>Количество организаций спортивной подготовки по виду спорта хоккей, в которые поставлены новое спортивное оборудование и инвентарь</a:t>
                      </a:r>
                      <a:endParaRPr lang="ru-R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a:lnSpc>
                          <a:spcPct val="107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показатель к соглашению </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a:lnSpc>
                          <a:spcPct val="107000"/>
                        </a:lnSpc>
                        <a:spcAft>
                          <a:spcPts val="0"/>
                        </a:spcAft>
                      </a:pPr>
                      <a:r>
                        <a:rPr lang="ru-RU" sz="1400">
                          <a:effectLst/>
                          <a:latin typeface="Times New Roman" panose="02020603050405020304" pitchFamily="18" charset="0"/>
                          <a:ea typeface="Times New Roman" panose="02020603050405020304" pitchFamily="18" charset="0"/>
                          <a:cs typeface="Times New Roman" panose="02020603050405020304" pitchFamily="18" charset="0"/>
                        </a:rPr>
                        <a:t>единиц</a:t>
                      </a:r>
                      <a:endParaRPr lang="ru-R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07000"/>
                        </a:lnSpc>
                        <a:spcAft>
                          <a:spcPts val="800"/>
                        </a:spcAft>
                      </a:pPr>
                      <a:r>
                        <a:rPr lang="ru-RU" sz="1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07000"/>
                        </a:lnSpc>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07000"/>
                        </a:lnSpc>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07000"/>
                        </a:lnSpc>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extLst>
                  <a:ext uri="{0D108BD9-81ED-4DB2-BD59-A6C34878D82A}">
                    <a16:rowId xmlns="" xmlns:a16="http://schemas.microsoft.com/office/drawing/2014/main" val="10006"/>
                  </a:ext>
                </a:extLst>
              </a:tr>
              <a:tr h="474964">
                <a:tc>
                  <a:txBody>
                    <a:bodyPr/>
                    <a:lstStyle/>
                    <a:p>
                      <a:pPr>
                        <a:lnSpc>
                          <a:spcPct val="107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Увеличение доли систематически занимающихся видом спорта «футбол» в общем количестве систематически занимающихся по всем видам спорта в муниципальных образованиях МО</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a:lnSpc>
                          <a:spcPct val="107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отраслевой показатель</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a:lnSpc>
                          <a:spcPct val="107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процент</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07000"/>
                        </a:lnSpc>
                        <a:spcAft>
                          <a:spcPts val="800"/>
                        </a:spcAft>
                      </a:pPr>
                      <a:r>
                        <a:rPr lang="ru-RU" sz="1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14</a:t>
                      </a:r>
                      <a:endParaRPr lang="ru-RU"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07000"/>
                        </a:lnSpc>
                        <a:spcAft>
                          <a:spcPts val="0"/>
                        </a:spcAft>
                      </a:pPr>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14,2</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07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14,2</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07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14,4</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38086080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304800"/>
            <a:ext cx="10551498" cy="1625600"/>
          </a:xfrm>
        </p:spPr>
        <p:txBody>
          <a:bodyPr>
            <a:normAutofit/>
          </a:bodyPr>
          <a:lstStyle/>
          <a:p>
            <a:pPr algn="ctr"/>
            <a:r>
              <a:rPr lang="ru-RU" sz="2400" b="1" dirty="0">
                <a:solidFill>
                  <a:schemeClr val="tx1"/>
                </a:solidFill>
                <a:latin typeface="Times New Roman" panose="02020603050405020304" pitchFamily="18" charset="0"/>
                <a:cs typeface="Times New Roman" panose="02020603050405020304" pitchFamily="18" charset="0"/>
              </a:rPr>
              <a:t>Муниципальная программа «Развитие сельского хозяйства»</a:t>
            </a:r>
          </a:p>
        </p:txBody>
      </p:sp>
      <p:sp>
        <p:nvSpPr>
          <p:cNvPr id="3" name="Объект 2"/>
          <p:cNvSpPr>
            <a:spLocks noGrp="1"/>
          </p:cNvSpPr>
          <p:nvPr>
            <p:ph idx="1"/>
          </p:nvPr>
        </p:nvSpPr>
        <p:spPr>
          <a:xfrm>
            <a:off x="1036320" y="780288"/>
            <a:ext cx="10317480" cy="5396675"/>
          </a:xfrm>
        </p:spPr>
        <p:txBody>
          <a:bodyPr/>
          <a:lstStyle/>
          <a:p>
            <a:r>
              <a:rPr lang="ru-RU" sz="2000" dirty="0">
                <a:latin typeface="Times New Roman" panose="02020603050405020304" pitchFamily="18" charset="0"/>
                <a:cs typeface="Times New Roman" panose="02020603050405020304" pitchFamily="18" charset="0"/>
              </a:rPr>
              <a:t>Цели программы: обеспечение населения  сельскохозяйственной продукцией и продовольствием собственного производства, устойчивое развитие сельских территорий; обеспечение эпизоотического и ветеринарно-санитарного благополучия  </a:t>
            </a:r>
          </a:p>
          <a:p>
            <a:endParaRPr lang="ru-RU" dirty="0"/>
          </a:p>
        </p:txBody>
      </p:sp>
      <p:pic>
        <p:nvPicPr>
          <p:cNvPr id="6" name="Рисунок 5"/>
          <p:cNvPicPr>
            <a:picLocks noChangeAspect="1"/>
          </p:cNvPicPr>
          <p:nvPr/>
        </p:nvPicPr>
        <p:blipFill>
          <a:blip r:embed="rId2"/>
          <a:stretch>
            <a:fillRect/>
          </a:stretch>
        </p:blipFill>
        <p:spPr>
          <a:xfrm>
            <a:off x="2475158" y="1930400"/>
            <a:ext cx="7193098" cy="4685348"/>
          </a:xfrm>
          <a:prstGeom prst="rect">
            <a:avLst/>
          </a:prstGeom>
        </p:spPr>
      </p:pic>
    </p:spTree>
    <p:extLst>
      <p:ext uri="{BB962C8B-B14F-4D97-AF65-F5344CB8AC3E}">
        <p14:creationId xmlns:p14="http://schemas.microsoft.com/office/powerpoint/2010/main" val="3064854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dirty="0">
                <a:latin typeface="Times New Roman" panose="02020603050405020304" pitchFamily="18" charset="0"/>
                <a:cs typeface="Times New Roman" panose="02020603050405020304" pitchFamily="18" charset="0"/>
              </a:rPr>
              <a:t>Финансирование программы </a:t>
            </a:r>
          </a:p>
        </p:txBody>
      </p:sp>
      <p:graphicFrame>
        <p:nvGraphicFramePr>
          <p:cNvPr id="10" name="Объект 9"/>
          <p:cNvGraphicFramePr>
            <a:graphicFrameLocks noGrp="1"/>
          </p:cNvGraphicFramePr>
          <p:nvPr>
            <p:ph idx="1"/>
            <p:extLst>
              <p:ext uri="{D42A27DB-BD31-4B8C-83A1-F6EECF244321}">
                <p14:modId xmlns:p14="http://schemas.microsoft.com/office/powerpoint/2010/main" val="151630195"/>
              </p:ext>
            </p:extLst>
          </p:nvPr>
        </p:nvGraphicFramePr>
        <p:xfrm>
          <a:off x="1255777" y="1825625"/>
          <a:ext cx="5157216" cy="4502023"/>
        </p:xfrm>
        <a:graphic>
          <a:graphicData uri="http://schemas.openxmlformats.org/drawingml/2006/chart">
            <c:chart xmlns:c="http://schemas.openxmlformats.org/drawingml/2006/chart" xmlns:r="http://schemas.openxmlformats.org/officeDocument/2006/relationships" r:id="rId3"/>
          </a:graphicData>
        </a:graphic>
      </p:graphicFrame>
      <p:pic>
        <p:nvPicPr>
          <p:cNvPr id="3" name="Рисунок 2"/>
          <p:cNvPicPr>
            <a:picLocks noChangeAspect="1"/>
          </p:cNvPicPr>
          <p:nvPr/>
        </p:nvPicPr>
        <p:blipFill>
          <a:blip r:embed="rId4"/>
          <a:stretch>
            <a:fillRect/>
          </a:stretch>
        </p:blipFill>
        <p:spPr>
          <a:xfrm>
            <a:off x="6866846" y="1270000"/>
            <a:ext cx="4527310" cy="3011424"/>
          </a:xfrm>
          <a:prstGeom prst="rect">
            <a:avLst/>
          </a:prstGeom>
        </p:spPr>
      </p:pic>
    </p:spTree>
    <p:extLst>
      <p:ext uri="{BB962C8B-B14F-4D97-AF65-F5344CB8AC3E}">
        <p14:creationId xmlns:p14="http://schemas.microsoft.com/office/powerpoint/2010/main" val="5197712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6447" y="85062"/>
            <a:ext cx="11915553" cy="882502"/>
          </a:xfrm>
        </p:spPr>
        <p:txBody>
          <a:bodyPr>
            <a:normAutofit/>
          </a:bodyPr>
          <a:lstStyle/>
          <a:p>
            <a:r>
              <a:rPr lang="ru-RU" sz="2400" b="1" dirty="0">
                <a:solidFill>
                  <a:schemeClr val="tx1"/>
                </a:solidFill>
                <a:latin typeface="Times New Roman" panose="02020603050405020304" pitchFamily="18" charset="0"/>
                <a:cs typeface="Times New Roman" panose="02020603050405020304" pitchFamily="18" charset="0"/>
              </a:rPr>
              <a:t>Показатели подпрограммы «Развитие отраслей сельского хозяйства»</a:t>
            </a:r>
          </a:p>
        </p:txBody>
      </p:sp>
      <p:graphicFrame>
        <p:nvGraphicFramePr>
          <p:cNvPr id="4" name="Объект 3"/>
          <p:cNvGraphicFramePr>
            <a:graphicFrameLocks noGrp="1"/>
          </p:cNvGraphicFramePr>
          <p:nvPr>
            <p:ph idx="1"/>
            <p:extLst>
              <p:ext uri="{D42A27DB-BD31-4B8C-83A1-F6EECF244321}">
                <p14:modId xmlns:p14="http://schemas.microsoft.com/office/powerpoint/2010/main" val="2289016875"/>
              </p:ext>
            </p:extLst>
          </p:nvPr>
        </p:nvGraphicFramePr>
        <p:xfrm>
          <a:off x="457200" y="797437"/>
          <a:ext cx="11536326" cy="5419421"/>
        </p:xfrm>
        <a:graphic>
          <a:graphicData uri="http://schemas.openxmlformats.org/drawingml/2006/table">
            <a:tbl>
              <a:tblPr firstRow="1" bandRow="1">
                <a:tableStyleId>{5C22544A-7EE6-4342-B048-85BDC9FD1C3A}</a:tableStyleId>
              </a:tblPr>
              <a:tblGrid>
                <a:gridCol w="4712988">
                  <a:extLst>
                    <a:ext uri="{9D8B030D-6E8A-4147-A177-3AD203B41FA5}">
                      <a16:colId xmlns="" xmlns:a16="http://schemas.microsoft.com/office/drawing/2014/main" val="20000"/>
                    </a:ext>
                  </a:extLst>
                </a:gridCol>
                <a:gridCol w="1384590">
                  <a:extLst>
                    <a:ext uri="{9D8B030D-6E8A-4147-A177-3AD203B41FA5}">
                      <a16:colId xmlns="" xmlns:a16="http://schemas.microsoft.com/office/drawing/2014/main" val="20001"/>
                    </a:ext>
                  </a:extLst>
                </a:gridCol>
                <a:gridCol w="1235173">
                  <a:extLst>
                    <a:ext uri="{9D8B030D-6E8A-4147-A177-3AD203B41FA5}">
                      <a16:colId xmlns="" xmlns:a16="http://schemas.microsoft.com/office/drawing/2014/main" val="20002"/>
                    </a:ext>
                  </a:extLst>
                </a:gridCol>
                <a:gridCol w="1235173"/>
                <a:gridCol w="1085758">
                  <a:extLst>
                    <a:ext uri="{9D8B030D-6E8A-4147-A177-3AD203B41FA5}">
                      <a16:colId xmlns="" xmlns:a16="http://schemas.microsoft.com/office/drawing/2014/main" val="20003"/>
                    </a:ext>
                  </a:extLst>
                </a:gridCol>
                <a:gridCol w="796886">
                  <a:extLst>
                    <a:ext uri="{9D8B030D-6E8A-4147-A177-3AD203B41FA5}">
                      <a16:colId xmlns="" xmlns:a16="http://schemas.microsoft.com/office/drawing/2014/main" val="20004"/>
                    </a:ext>
                  </a:extLst>
                </a:gridCol>
                <a:gridCol w="1085758">
                  <a:extLst>
                    <a:ext uri="{9D8B030D-6E8A-4147-A177-3AD203B41FA5}">
                      <a16:colId xmlns="" xmlns:a16="http://schemas.microsoft.com/office/drawing/2014/main" val="20005"/>
                    </a:ext>
                  </a:extLst>
                </a:gridCol>
              </a:tblGrid>
              <a:tr h="717881">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Показатель реализации мероприятий</a:t>
                      </a:r>
                    </a:p>
                  </a:txBody>
                  <a:tcPr>
                    <a:solidFill>
                      <a:schemeClr val="accent3"/>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Тип показателя</a:t>
                      </a:r>
                    </a:p>
                    <a:p>
                      <a:pPr algn="ctr">
                        <a:lnSpc>
                          <a:spcPct val="115000"/>
                        </a:lnSpc>
                        <a:spcAft>
                          <a:spcPts val="0"/>
                        </a:spcAft>
                      </a:pP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accent3"/>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Единица измерения</a:t>
                      </a:r>
                    </a:p>
                  </a:txBody>
                  <a:tcPr marL="39370" marR="39370" marT="64770" marB="64770" anchor="ctr">
                    <a:solidFill>
                      <a:schemeClr val="accent3"/>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2020</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accent3"/>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2021</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3"/>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2022</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3"/>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2023</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3"/>
                    </a:solidFill>
                  </a:tcPr>
                </a:tc>
                <a:extLst>
                  <a:ext uri="{0D108BD9-81ED-4DB2-BD59-A6C34878D82A}">
                    <a16:rowId xmlns="" xmlns:a16="http://schemas.microsoft.com/office/drawing/2014/main" val="10000"/>
                  </a:ext>
                </a:extLst>
              </a:tr>
              <a:tr h="731992">
                <a:tc>
                  <a:txBody>
                    <a:bodyPr/>
                    <a:lstStyle/>
                    <a:p>
                      <a:pPr>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Индекс производства продукции сельского хозяйства в хозяйствах всех категорий (в сопоставимых ценах) к предыдущему году</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solidFill>
                  </a:tcPr>
                </a:tc>
                <a:tc>
                  <a:txBody>
                    <a:bodyPr/>
                    <a:lstStyle/>
                    <a:p>
                      <a:pP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Отраслевой показатель (показатель программы)</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solidFill>
                  </a:tcPr>
                </a:tc>
                <a:tc>
                  <a:txBody>
                    <a:bodyPr/>
                    <a:lstStyle/>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solidFill>
                  </a:tcPr>
                </a:tc>
                <a:tc>
                  <a:txBody>
                    <a:bodyPr/>
                    <a:lstStyle/>
                    <a:p>
                      <a:pPr algn="ctr">
                        <a:spcAft>
                          <a:spcPts val="0"/>
                        </a:spcAft>
                      </a:pPr>
                      <a:r>
                        <a:rPr lang="en-US" sz="1400" b="0" dirty="0">
                          <a:effectLst/>
                          <a:latin typeface="Times New Roman" panose="02020603050405020304" pitchFamily="18" charset="0"/>
                          <a:ea typeface="Times New Roman" panose="02020603050405020304" pitchFamily="18" charset="0"/>
                          <a:cs typeface="Times New Roman" panose="02020603050405020304" pitchFamily="18" charset="0"/>
                        </a:rPr>
                        <a:t>10</a:t>
                      </a:r>
                      <a:r>
                        <a:rPr lang="ru-RU" sz="1400" b="0"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1400" b="0" dirty="0">
                          <a:effectLst/>
                          <a:latin typeface="Times New Roman" panose="02020603050405020304" pitchFamily="18" charset="0"/>
                          <a:ea typeface="Times New Roman" panose="02020603050405020304" pitchFamily="18" charset="0"/>
                          <a:cs typeface="Times New Roman" panose="02020603050405020304" pitchFamily="18" charset="0"/>
                        </a:rPr>
                        <a:t>.9</a:t>
                      </a:r>
                      <a:endParaRPr lang="ru-RU" sz="1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solidFill>
                  </a:tcPr>
                </a:tc>
                <a:tc>
                  <a:txBody>
                    <a:bodyPr/>
                    <a:lstStyle/>
                    <a:p>
                      <a:pPr algn="ctr">
                        <a:spcAft>
                          <a:spcPts val="0"/>
                        </a:spcAft>
                      </a:pPr>
                      <a:r>
                        <a:rPr lang="ru-RU" sz="14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102,1</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solidFill>
                  </a:tcPr>
                </a:tc>
                <a:tc>
                  <a:txBody>
                    <a:bodyPr/>
                    <a:lstStyle/>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102,1</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solidFill>
                  </a:tcPr>
                </a:tc>
                <a:tc>
                  <a:txBody>
                    <a:bodyPr/>
                    <a:lstStyle/>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100,1</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solidFill>
                  </a:tcPr>
                </a:tc>
                <a:extLst>
                  <a:ext uri="{0D108BD9-81ED-4DB2-BD59-A6C34878D82A}">
                    <a16:rowId xmlns="" xmlns:a16="http://schemas.microsoft.com/office/drawing/2014/main" val="10001"/>
                  </a:ext>
                </a:extLst>
              </a:tr>
              <a:tr h="519482">
                <a:tc>
                  <a:txBody>
                    <a:bodyPr/>
                    <a:lstStyle/>
                    <a:p>
                      <a:pP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Производство скота и птицы на убой в хозяйствах всех категорий (в живом весе) </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solidFill>
                  </a:tcPr>
                </a:tc>
                <a:tc>
                  <a:txBody>
                    <a:bodyPr/>
                    <a:lstStyle/>
                    <a:p>
                      <a:pPr>
                        <a:spcAft>
                          <a:spcPts val="0"/>
                        </a:spcAft>
                      </a:pPr>
                      <a:r>
                        <a:rPr lang="ru-RU"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Соглашение с ФОИВ</a:t>
                      </a:r>
                      <a:endParaRPr lang="ru-RU" sz="14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solidFill>
                  </a:tcPr>
                </a:tc>
                <a:tc>
                  <a:txBody>
                    <a:bodyPr/>
                    <a:lstStyle/>
                    <a:p>
                      <a:pPr algn="ctr">
                        <a:spcAft>
                          <a:spcPts val="0"/>
                        </a:spcAft>
                      </a:pPr>
                      <a:r>
                        <a:rPr lang="ru-RU"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Тыс. тонн</a:t>
                      </a:r>
                      <a:endParaRPr lang="ru-RU" sz="14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solidFill>
                  </a:tcPr>
                </a:tc>
                <a:tc>
                  <a:txBody>
                    <a:bodyPr/>
                    <a:lstStyle/>
                    <a:p>
                      <a:pPr algn="ctr">
                        <a:spcAft>
                          <a:spcPts val="0"/>
                        </a:spcAft>
                      </a:pPr>
                      <a:r>
                        <a:rPr lang="ru-RU" sz="1400" b="0" dirty="0">
                          <a:effectLst/>
                          <a:latin typeface="Times New Roman" panose="02020603050405020304" pitchFamily="18" charset="0"/>
                          <a:ea typeface="Times New Roman" panose="02020603050405020304" pitchFamily="18" charset="0"/>
                          <a:cs typeface="Times New Roman" panose="02020603050405020304" pitchFamily="18" charset="0"/>
                        </a:rPr>
                        <a:t>7,7</a:t>
                      </a:r>
                      <a:endParaRPr lang="ru-RU" sz="1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solidFill>
                  </a:tcPr>
                </a:tc>
                <a:tc>
                  <a:txBody>
                    <a:bodyPr/>
                    <a:lstStyle/>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7,7</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solidFill>
                  </a:tcPr>
                </a:tc>
                <a:tc>
                  <a:txBody>
                    <a:bodyPr/>
                    <a:lstStyle/>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7,7</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solidFill>
                  </a:tcPr>
                </a:tc>
                <a:tc>
                  <a:txBody>
                    <a:bodyPr/>
                    <a:lstStyle/>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7,7</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solidFill>
                  </a:tcPr>
                </a:tc>
                <a:extLst>
                  <a:ext uri="{0D108BD9-81ED-4DB2-BD59-A6C34878D82A}">
                    <a16:rowId xmlns="" xmlns:a16="http://schemas.microsoft.com/office/drawing/2014/main" val="10002"/>
                  </a:ext>
                </a:extLst>
              </a:tr>
              <a:tr h="731992">
                <a:tc>
                  <a:txBody>
                    <a:bodyPr/>
                    <a:lstStyle/>
                    <a:p>
                      <a:pP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Производство молока в хозяйствах всех категорий </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solidFill>
                  </a:tcPr>
                </a:tc>
                <a:tc>
                  <a:txBody>
                    <a:bodyPr/>
                    <a:lstStyle/>
                    <a:p>
                      <a:pPr>
                        <a:spcAft>
                          <a:spcPts val="0"/>
                        </a:spcAft>
                      </a:pPr>
                      <a:r>
                        <a:rPr lang="ru-RU"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Отраслевой показатель (показатель программы)</a:t>
                      </a:r>
                      <a:endParaRPr lang="ru-RU" sz="14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solidFill>
                  </a:tcPr>
                </a:tc>
                <a:tc>
                  <a:txBody>
                    <a:bodyPr/>
                    <a:lstStyle/>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Тыс. тонн</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solidFill>
                  </a:tcPr>
                </a:tc>
                <a:tc>
                  <a:txBody>
                    <a:bodyPr/>
                    <a:lstStyle/>
                    <a:p>
                      <a:pPr algn="ctr">
                        <a:spcAft>
                          <a:spcPts val="0"/>
                        </a:spcAft>
                      </a:pPr>
                      <a:r>
                        <a:rPr lang="ru-RU" sz="1400" b="0" dirty="0">
                          <a:effectLst/>
                          <a:latin typeface="Times New Roman" panose="02020603050405020304" pitchFamily="18" charset="0"/>
                          <a:ea typeface="Times New Roman" panose="02020603050405020304" pitchFamily="18" charset="0"/>
                          <a:cs typeface="Times New Roman" panose="02020603050405020304" pitchFamily="18" charset="0"/>
                        </a:rPr>
                        <a:t>40,0</a:t>
                      </a:r>
                      <a:endParaRPr lang="ru-RU" sz="1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solidFill>
                  </a:tcPr>
                </a:tc>
                <a:tc>
                  <a:txBody>
                    <a:bodyPr/>
                    <a:lstStyle/>
                    <a:p>
                      <a:pPr algn="ctr">
                        <a:spcAft>
                          <a:spcPts val="0"/>
                        </a:spcAft>
                      </a:pPr>
                      <a:r>
                        <a:rPr lang="ru-RU" sz="14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40,01</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solidFill>
                  </a:tcPr>
                </a:tc>
                <a:tc>
                  <a:txBody>
                    <a:bodyPr/>
                    <a:lstStyle/>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40,01</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solidFill>
                  </a:tcPr>
                </a:tc>
                <a:tc>
                  <a:txBody>
                    <a:bodyPr/>
                    <a:lstStyle/>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40,02</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solidFill>
                  </a:tcPr>
                </a:tc>
                <a:extLst>
                  <a:ext uri="{0D108BD9-81ED-4DB2-BD59-A6C34878D82A}">
                    <a16:rowId xmlns="" xmlns:a16="http://schemas.microsoft.com/office/drawing/2014/main" val="10003"/>
                  </a:ext>
                </a:extLst>
              </a:tr>
              <a:tr h="926014">
                <a:tc>
                  <a:txBody>
                    <a:bodyPr/>
                    <a:lstStyle/>
                    <a:p>
                      <a:pP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Объем инвестиций, привлеченных в текущем году  по реализуемым инвестиционным проектам АПК, находящимся в единой автоматизированной системе мониторинга инвестиционных проектов Министерства инвестиций и инноваций Московской области</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solidFill>
                  </a:tcPr>
                </a:tc>
                <a:tc>
                  <a:txBody>
                    <a:bodyPr/>
                    <a:lstStyle/>
                    <a:p>
                      <a:pP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Отраслевой показатель</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solidFill>
                  </a:tcPr>
                </a:tc>
                <a:tc>
                  <a:txBody>
                    <a:bodyPr/>
                    <a:lstStyle/>
                    <a:p>
                      <a:pPr algn="ctr">
                        <a:spcAft>
                          <a:spcPts val="0"/>
                        </a:spcAft>
                      </a:pPr>
                      <a:r>
                        <a:rPr lang="ru-RU"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Млн. руб.</a:t>
                      </a:r>
                      <a:endParaRPr lang="ru-RU" sz="14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solidFill>
                  </a:tcPr>
                </a:tc>
                <a:tc>
                  <a:txBody>
                    <a:bodyPr/>
                    <a:lstStyle/>
                    <a:p>
                      <a:pPr algn="ctr">
                        <a:spcAft>
                          <a:spcPts val="0"/>
                        </a:spcAft>
                      </a:pPr>
                      <a:r>
                        <a:rPr lang="ru-RU" sz="1400" b="0" dirty="0">
                          <a:effectLst/>
                          <a:latin typeface="Times New Roman" panose="02020603050405020304" pitchFamily="18" charset="0"/>
                          <a:ea typeface="Times New Roman" panose="02020603050405020304" pitchFamily="18" charset="0"/>
                          <a:cs typeface="Times New Roman" panose="02020603050405020304" pitchFamily="18" charset="0"/>
                        </a:rPr>
                        <a:t>300,0</a:t>
                      </a:r>
                      <a:endParaRPr lang="ru-RU" sz="1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solidFill>
                  </a:tcPr>
                </a:tc>
                <a:tc>
                  <a:txBody>
                    <a:bodyPr/>
                    <a:lstStyle/>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ru-RU" sz="14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solidFill>
                  </a:tcPr>
                </a:tc>
                <a:tc>
                  <a:txBody>
                    <a:bodyPr/>
                    <a:lstStyle/>
                    <a:p>
                      <a:pPr algn="ctr">
                        <a:spcAft>
                          <a:spcPts val="0"/>
                        </a:spcAft>
                      </a:pPr>
                      <a:r>
                        <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solidFill>
                  </a:tcPr>
                </a:tc>
                <a:tc>
                  <a:txBody>
                    <a:bodyPr/>
                    <a:lstStyle/>
                    <a:p>
                      <a:pPr algn="ctr">
                        <a:spcAft>
                          <a:spcPts val="0"/>
                        </a:spcAft>
                      </a:pPr>
                      <a:r>
                        <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solidFill>
                  </a:tcPr>
                </a:tc>
                <a:extLst>
                  <a:ext uri="{0D108BD9-81ED-4DB2-BD59-A6C34878D82A}">
                    <a16:rowId xmlns="" xmlns:a16="http://schemas.microsoft.com/office/drawing/2014/main" val="10004"/>
                  </a:ext>
                </a:extLst>
              </a:tr>
              <a:tr h="731992">
                <a:tc>
                  <a:txBody>
                    <a:bodyPr/>
                    <a:lstStyle/>
                    <a:p>
                      <a:pP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Ввод мощностей животноводческих комплексов молочного направления </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solidFill>
                  </a:tcPr>
                </a:tc>
                <a:tc>
                  <a:txBody>
                    <a:bodyPr/>
                    <a:lstStyle/>
                    <a:p>
                      <a:pP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Отраслевой показатель (показатель программы)</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solidFill>
                  </a:tcPr>
                </a:tc>
                <a:tc>
                  <a:txBody>
                    <a:bodyPr/>
                    <a:lstStyle/>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скотомест</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solidFill>
                  </a:tcPr>
                </a:tc>
                <a:tc>
                  <a:txBody>
                    <a:bodyPr/>
                    <a:lstStyle/>
                    <a:p>
                      <a:pPr algn="ctr">
                        <a:spcAft>
                          <a:spcPts val="0"/>
                        </a:spcAft>
                      </a:pPr>
                      <a:r>
                        <a:rPr lang="ru-RU" sz="1400" b="0" dirty="0">
                          <a:effectLst/>
                          <a:latin typeface="Times New Roman" panose="02020603050405020304" pitchFamily="18" charset="0"/>
                          <a:ea typeface="Times New Roman" panose="02020603050405020304" pitchFamily="18" charset="0"/>
                          <a:cs typeface="Times New Roman" panose="02020603050405020304" pitchFamily="18" charset="0"/>
                        </a:rPr>
                        <a:t>300</a:t>
                      </a:r>
                      <a:endParaRPr lang="ru-RU" sz="1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solidFill>
                  </a:tcPr>
                </a:tc>
                <a:tc>
                  <a:txBody>
                    <a:bodyPr/>
                    <a:lstStyle/>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300</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solidFill>
                  </a:tcPr>
                </a:tc>
                <a:tc>
                  <a:txBody>
                    <a:bodyPr/>
                    <a:lstStyle/>
                    <a:p>
                      <a:pPr algn="ctr">
                        <a:spcAft>
                          <a:spcPts val="0"/>
                        </a:spcAft>
                      </a:pPr>
                      <a:r>
                        <a:rPr lang="ru-RU" sz="14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solidFill>
                  </a:tcPr>
                </a:tc>
                <a:tc>
                  <a:txBody>
                    <a:bodyPr/>
                    <a:lstStyle/>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solidFill>
                  </a:tcP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1706591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1629" y="292608"/>
            <a:ext cx="11990154" cy="975360"/>
          </a:xfrm>
        </p:spPr>
        <p:txBody>
          <a:bodyPr>
            <a:normAutofit/>
          </a:bodyPr>
          <a:lstStyle/>
          <a:p>
            <a:pPr algn="ctr"/>
            <a:r>
              <a:rPr lang="ru-RU" sz="2400" b="1" dirty="0">
                <a:solidFill>
                  <a:schemeClr val="tx1"/>
                </a:solidFill>
                <a:latin typeface="Times New Roman" panose="02020603050405020304" pitchFamily="18" charset="0"/>
                <a:cs typeface="Times New Roman" panose="02020603050405020304" pitchFamily="18" charset="0"/>
              </a:rPr>
              <a:t>Показатели подпрограммы «Развитие </a:t>
            </a:r>
            <a:r>
              <a:rPr lang="ru-RU" sz="2400" b="1" dirty="0" smtClean="0">
                <a:solidFill>
                  <a:schemeClr val="tx1"/>
                </a:solidFill>
                <a:latin typeface="Times New Roman" panose="02020603050405020304" pitchFamily="18" charset="0"/>
                <a:cs typeface="Times New Roman" panose="02020603050405020304" pitchFamily="18" charset="0"/>
              </a:rPr>
              <a:t>мелиорации </a:t>
            </a:r>
            <a:r>
              <a:rPr lang="ru-RU" sz="2400" b="1" dirty="0">
                <a:solidFill>
                  <a:schemeClr val="tx1"/>
                </a:solidFill>
                <a:latin typeface="Times New Roman" panose="02020603050405020304" pitchFamily="18" charset="0"/>
                <a:cs typeface="Times New Roman" panose="02020603050405020304" pitchFamily="18" charset="0"/>
              </a:rPr>
              <a:t>земель </a:t>
            </a:r>
            <a:r>
              <a:rPr lang="ru-RU" sz="2400" b="1" dirty="0" smtClean="0">
                <a:solidFill>
                  <a:schemeClr val="tx1"/>
                </a:solidFill>
                <a:latin typeface="Times New Roman" panose="02020603050405020304" pitchFamily="18" charset="0"/>
                <a:cs typeface="Times New Roman" panose="02020603050405020304" pitchFamily="18" charset="0"/>
              </a:rPr>
              <a:t/>
            </a:r>
            <a:br>
              <a:rPr lang="ru-RU" sz="2400" b="1" dirty="0" smtClean="0">
                <a:solidFill>
                  <a:schemeClr val="tx1"/>
                </a:solidFill>
                <a:latin typeface="Times New Roman" panose="02020603050405020304" pitchFamily="18" charset="0"/>
                <a:cs typeface="Times New Roman" panose="02020603050405020304" pitchFamily="18" charset="0"/>
              </a:rPr>
            </a:br>
            <a:r>
              <a:rPr lang="ru-RU" sz="2400" b="1" dirty="0" smtClean="0">
                <a:solidFill>
                  <a:schemeClr val="tx1"/>
                </a:solidFill>
                <a:latin typeface="Times New Roman" panose="02020603050405020304" pitchFamily="18" charset="0"/>
                <a:cs typeface="Times New Roman" panose="02020603050405020304" pitchFamily="18" charset="0"/>
              </a:rPr>
              <a:t>сельскохозяйственного </a:t>
            </a:r>
            <a:r>
              <a:rPr lang="ru-RU" sz="2400" b="1" dirty="0">
                <a:solidFill>
                  <a:schemeClr val="tx1"/>
                </a:solidFill>
                <a:latin typeface="Times New Roman" panose="02020603050405020304" pitchFamily="18" charset="0"/>
                <a:cs typeface="Times New Roman" panose="02020603050405020304" pitchFamily="18" charset="0"/>
              </a:rPr>
              <a:t> </a:t>
            </a:r>
            <a:r>
              <a:rPr lang="ru-RU" sz="2400" b="1" dirty="0" smtClean="0">
                <a:solidFill>
                  <a:schemeClr val="tx1"/>
                </a:solidFill>
                <a:latin typeface="Times New Roman" panose="02020603050405020304" pitchFamily="18" charset="0"/>
                <a:cs typeface="Times New Roman" panose="02020603050405020304" pitchFamily="18" charset="0"/>
              </a:rPr>
              <a:t>назначения</a:t>
            </a:r>
            <a:r>
              <a:rPr lang="ru-RU" sz="2400" b="1" dirty="0">
                <a:solidFill>
                  <a:schemeClr val="tx1"/>
                </a:solidFill>
                <a:latin typeface="Times New Roman" panose="02020603050405020304" pitchFamily="18" charset="0"/>
                <a:cs typeface="Times New Roman" panose="02020603050405020304" pitchFamily="18" charset="0"/>
              </a:rPr>
              <a:t>»</a:t>
            </a:r>
          </a:p>
        </p:txBody>
      </p:sp>
      <p:graphicFrame>
        <p:nvGraphicFramePr>
          <p:cNvPr id="4" name="Объект 3"/>
          <p:cNvGraphicFramePr>
            <a:graphicFrameLocks noGrp="1"/>
          </p:cNvGraphicFramePr>
          <p:nvPr>
            <p:ph idx="1"/>
            <p:extLst>
              <p:ext uri="{D42A27DB-BD31-4B8C-83A1-F6EECF244321}">
                <p14:modId xmlns:p14="http://schemas.microsoft.com/office/powerpoint/2010/main" val="2454877689"/>
              </p:ext>
            </p:extLst>
          </p:nvPr>
        </p:nvGraphicFramePr>
        <p:xfrm>
          <a:off x="719329" y="1450850"/>
          <a:ext cx="11019014" cy="4705401"/>
        </p:xfrm>
        <a:graphic>
          <a:graphicData uri="http://schemas.openxmlformats.org/drawingml/2006/table">
            <a:tbl>
              <a:tblPr firstRow="1" bandRow="1">
                <a:tableStyleId>{5C22544A-7EE6-4342-B048-85BDC9FD1C3A}</a:tableStyleId>
              </a:tblPr>
              <a:tblGrid>
                <a:gridCol w="3756904">
                  <a:extLst>
                    <a:ext uri="{9D8B030D-6E8A-4147-A177-3AD203B41FA5}">
                      <a16:colId xmlns="" xmlns:a16="http://schemas.microsoft.com/office/drawing/2014/main" val="20000"/>
                    </a:ext>
                  </a:extLst>
                </a:gridCol>
                <a:gridCol w="1813154">
                  <a:extLst>
                    <a:ext uri="{9D8B030D-6E8A-4147-A177-3AD203B41FA5}">
                      <a16:colId xmlns="" xmlns:a16="http://schemas.microsoft.com/office/drawing/2014/main" val="20001"/>
                    </a:ext>
                  </a:extLst>
                </a:gridCol>
                <a:gridCol w="1205606">
                  <a:extLst>
                    <a:ext uri="{9D8B030D-6E8A-4147-A177-3AD203B41FA5}">
                      <a16:colId xmlns="" xmlns:a16="http://schemas.microsoft.com/office/drawing/2014/main" val="20002"/>
                    </a:ext>
                  </a:extLst>
                </a:gridCol>
                <a:gridCol w="1205606"/>
                <a:gridCol w="1066640">
                  <a:extLst>
                    <a:ext uri="{9D8B030D-6E8A-4147-A177-3AD203B41FA5}">
                      <a16:colId xmlns="" xmlns:a16="http://schemas.microsoft.com/office/drawing/2014/main" val="20003"/>
                    </a:ext>
                  </a:extLst>
                </a:gridCol>
                <a:gridCol w="1190631">
                  <a:extLst>
                    <a:ext uri="{9D8B030D-6E8A-4147-A177-3AD203B41FA5}">
                      <a16:colId xmlns="" xmlns:a16="http://schemas.microsoft.com/office/drawing/2014/main" val="20004"/>
                    </a:ext>
                  </a:extLst>
                </a:gridCol>
                <a:gridCol w="780473">
                  <a:extLst>
                    <a:ext uri="{9D8B030D-6E8A-4147-A177-3AD203B41FA5}">
                      <a16:colId xmlns="" xmlns:a16="http://schemas.microsoft.com/office/drawing/2014/main" val="20005"/>
                    </a:ext>
                  </a:extLst>
                </a:gridCol>
              </a:tblGrid>
              <a:tr h="854980">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Показатель реализации мероприятий</a:t>
                      </a:r>
                    </a:p>
                  </a:txBody>
                  <a:tcPr>
                    <a:solidFill>
                      <a:schemeClr val="accent1"/>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Тип показателя</a:t>
                      </a:r>
                    </a:p>
                  </a:txBody>
                  <a:tcPr marL="39370" marR="39370" marT="64770" marB="64770" anchor="ctr">
                    <a:solidFill>
                      <a:schemeClr val="accent1"/>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Единица измерения</a:t>
                      </a:r>
                    </a:p>
                  </a:txBody>
                  <a:tcPr marL="39370" marR="39370" marT="64770" marB="64770" anchor="ctr">
                    <a:solidFill>
                      <a:schemeClr val="accent1"/>
                    </a:solidFill>
                  </a:tcPr>
                </a:tc>
                <a:tc>
                  <a:txBody>
                    <a:bodyPr/>
                    <a:lstStyle/>
                    <a:p>
                      <a:pPr algn="ctr">
                        <a:lnSpc>
                          <a:spcPct val="115000"/>
                        </a:lnSpc>
                        <a:spcAft>
                          <a:spcPts val="0"/>
                        </a:spcAft>
                      </a:pPr>
                      <a:r>
                        <a:rPr lang="ru-RU" sz="1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2020</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accent1"/>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2021</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1"/>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2022</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1"/>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2023</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1"/>
                    </a:solidFill>
                  </a:tcPr>
                </a:tc>
                <a:extLst>
                  <a:ext uri="{0D108BD9-81ED-4DB2-BD59-A6C34878D82A}">
                    <a16:rowId xmlns="" xmlns:a16="http://schemas.microsoft.com/office/drawing/2014/main" val="10000"/>
                  </a:ext>
                </a:extLst>
              </a:tr>
              <a:tr h="1261129">
                <a:tc>
                  <a:txBody>
                    <a:bodyPr/>
                    <a:lstStyle/>
                    <a:p>
                      <a:pP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Вовлечение в оборот выбывших сельскохозяйственных угодий за счет проведения </a:t>
                      </a:r>
                      <a:r>
                        <a:rPr lang="ru-RU" sz="1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культуртехнических</a:t>
                      </a: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работ сельскохозяйственными товаропроизводителями</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1"/>
                    </a:solidFill>
                  </a:tcPr>
                </a:tc>
                <a:tc>
                  <a:txBody>
                    <a:bodyPr/>
                    <a:lstStyle/>
                    <a:p>
                      <a:pP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Обращение Губернатора Московской области</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1"/>
                    </a:solidFill>
                  </a:tcPr>
                </a:tc>
                <a:tc>
                  <a:txBody>
                    <a:bodyPr/>
                    <a:lstStyle/>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Тыс. га</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1"/>
                    </a:solidFill>
                  </a:tcPr>
                </a:tc>
                <a:tc>
                  <a:txBody>
                    <a:bodyPr/>
                    <a:lstStyle/>
                    <a:p>
                      <a:pPr algn="ctr">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ru-RU" sz="14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1"/>
                    </a:solidFill>
                  </a:tcPr>
                </a:tc>
                <a:tc>
                  <a:txBody>
                    <a:bodyPr/>
                    <a:lstStyle/>
                    <a:p>
                      <a:pPr algn="ctr">
                        <a:spcAft>
                          <a:spcPts val="0"/>
                        </a:spcAft>
                      </a:pPr>
                      <a:r>
                        <a:rPr lang="ru-RU" sz="14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1"/>
                    </a:solidFill>
                  </a:tcPr>
                </a:tc>
                <a:tc>
                  <a:txBody>
                    <a:bodyPr/>
                    <a:lstStyle/>
                    <a:p>
                      <a:pPr algn="ctr">
                        <a:spcAft>
                          <a:spcPts val="0"/>
                        </a:spcAft>
                      </a:pPr>
                      <a:r>
                        <a:rPr lang="ru-RU"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1"/>
                    </a:solidFill>
                  </a:tcPr>
                </a:tc>
                <a:tc>
                  <a:txBody>
                    <a:bodyPr/>
                    <a:lstStyle/>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1"/>
                    </a:solidFill>
                  </a:tcPr>
                </a:tc>
                <a:extLst>
                  <a:ext uri="{0D108BD9-81ED-4DB2-BD59-A6C34878D82A}">
                    <a16:rowId xmlns="" xmlns:a16="http://schemas.microsoft.com/office/drawing/2014/main" val="10001"/>
                  </a:ext>
                </a:extLst>
              </a:tr>
              <a:tr h="1287853">
                <a:tc>
                  <a:txBody>
                    <a:bodyPr/>
                    <a:lstStyle/>
                    <a:p>
                      <a:pP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Площадь земельных участков, находящихся в муниципальной собственности и государственная собственность на которые не разграничена, предоставленных </a:t>
                      </a:r>
                      <a:r>
                        <a:rPr lang="ru-RU" sz="1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сельхозтоваро</a:t>
                      </a: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-производителям</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1"/>
                    </a:solidFill>
                  </a:tcPr>
                </a:tc>
                <a:tc>
                  <a:txBody>
                    <a:bodyPr/>
                    <a:lstStyle/>
                    <a:p>
                      <a:pP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Отраслевой показатель</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1"/>
                    </a:solidFill>
                  </a:tcPr>
                </a:tc>
                <a:tc>
                  <a:txBody>
                    <a:bodyPr/>
                    <a:lstStyle/>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га</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1"/>
                    </a:solidFill>
                  </a:tcPr>
                </a:tc>
                <a:tc>
                  <a:txBody>
                    <a:bodyPr/>
                    <a:lstStyle/>
                    <a:p>
                      <a:pPr algn="ctr">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700</a:t>
                      </a:r>
                      <a:endParaRPr lang="ru-RU" sz="14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1"/>
                    </a:solidFill>
                  </a:tcPr>
                </a:tc>
                <a:tc>
                  <a:txBody>
                    <a:bodyPr/>
                    <a:lstStyle/>
                    <a:p>
                      <a:pPr algn="ctr">
                        <a:spcAft>
                          <a:spcPts val="0"/>
                        </a:spcAft>
                      </a:pPr>
                      <a:r>
                        <a:rPr lang="ru-RU" sz="14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1"/>
                    </a:solidFill>
                  </a:tcPr>
                </a:tc>
                <a:tc>
                  <a:txBody>
                    <a:bodyPr/>
                    <a:lstStyle/>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1"/>
                    </a:solidFill>
                  </a:tcPr>
                </a:tc>
                <a:tc>
                  <a:txBody>
                    <a:bodyPr/>
                    <a:lstStyle/>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1"/>
                    </a:solidFill>
                  </a:tcPr>
                </a:tc>
                <a:extLst>
                  <a:ext uri="{0D108BD9-81ED-4DB2-BD59-A6C34878D82A}">
                    <a16:rowId xmlns="" xmlns:a16="http://schemas.microsoft.com/office/drawing/2014/main" val="10002"/>
                  </a:ext>
                </a:extLst>
              </a:tr>
              <a:tr h="1301439">
                <a:tc>
                  <a:txBody>
                    <a:bodyPr/>
                    <a:lstStyle/>
                    <a:p>
                      <a:pPr>
                        <a:spcAft>
                          <a:spcPts val="0"/>
                        </a:spcAft>
                      </a:pPr>
                      <a:r>
                        <a:rPr lang="ru-RU"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Площадь земель, обработанных от борщевика Сосновского</a:t>
                      </a:r>
                      <a:endParaRPr lang="ru-RU" sz="14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1"/>
                    </a:solidFill>
                  </a:tcPr>
                </a:tc>
                <a:tc>
                  <a:txBody>
                    <a:bodyPr/>
                    <a:lstStyle/>
                    <a:p>
                      <a:pP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Рейтинг -50</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1"/>
                    </a:solidFill>
                  </a:tcPr>
                </a:tc>
                <a:tc>
                  <a:txBody>
                    <a:bodyPr/>
                    <a:lstStyle/>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га</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1"/>
                    </a:solidFill>
                  </a:tcPr>
                </a:tc>
                <a:tc>
                  <a:txBody>
                    <a:bodyPr/>
                    <a:lstStyle/>
                    <a:p>
                      <a:pPr algn="ctr">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210,0</a:t>
                      </a:r>
                      <a:endParaRPr lang="ru-RU" sz="14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1"/>
                    </a:solidFill>
                  </a:tcPr>
                </a:tc>
                <a:tc>
                  <a:txBody>
                    <a:bodyPr/>
                    <a:lstStyle/>
                    <a:p>
                      <a:pPr algn="ctr">
                        <a:spcAft>
                          <a:spcPts val="0"/>
                        </a:spcAft>
                      </a:pPr>
                      <a:r>
                        <a:rPr lang="ru-RU" sz="14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148,2</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1"/>
                    </a:solidFill>
                  </a:tcPr>
                </a:tc>
                <a:tc>
                  <a:txBody>
                    <a:bodyPr/>
                    <a:lstStyle/>
                    <a:p>
                      <a:pPr algn="ctr">
                        <a:spcAft>
                          <a:spcPts val="0"/>
                        </a:spcAft>
                      </a:pPr>
                      <a:r>
                        <a:rPr lang="ru-RU" sz="14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93,8</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1"/>
                    </a:solidFill>
                  </a:tcPr>
                </a:tc>
                <a:tc>
                  <a:txBody>
                    <a:bodyPr/>
                    <a:lstStyle/>
                    <a:p>
                      <a:pPr algn="ctr">
                        <a:spcAft>
                          <a:spcPts val="0"/>
                        </a:spcAft>
                      </a:pPr>
                      <a:r>
                        <a:rPr lang="ru-RU" sz="14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70</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1"/>
                    </a:solidFill>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29245694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10905066" cy="841248"/>
          </a:xfrm>
        </p:spPr>
        <p:txBody>
          <a:bodyPr>
            <a:normAutofit/>
          </a:bodyPr>
          <a:lstStyle/>
          <a:p>
            <a:r>
              <a:rPr lang="ru-RU" sz="2400" b="1" dirty="0">
                <a:solidFill>
                  <a:schemeClr val="tx1"/>
                </a:solidFill>
                <a:latin typeface="Times New Roman" panose="02020603050405020304" pitchFamily="18" charset="0"/>
                <a:cs typeface="Times New Roman" panose="02020603050405020304" pitchFamily="18" charset="0"/>
              </a:rPr>
              <a:t>Показатели подпрограммы «Устойчивое развитие сельских территорий»</a:t>
            </a:r>
          </a:p>
        </p:txBody>
      </p:sp>
      <p:graphicFrame>
        <p:nvGraphicFramePr>
          <p:cNvPr id="4" name="Объект 3"/>
          <p:cNvGraphicFramePr>
            <a:graphicFrameLocks noGrp="1"/>
          </p:cNvGraphicFramePr>
          <p:nvPr>
            <p:ph idx="1"/>
            <p:extLst>
              <p:ext uri="{D42A27DB-BD31-4B8C-83A1-F6EECF244321}">
                <p14:modId xmlns:p14="http://schemas.microsoft.com/office/powerpoint/2010/main" val="1180659211"/>
              </p:ext>
            </p:extLst>
          </p:nvPr>
        </p:nvGraphicFramePr>
        <p:xfrm>
          <a:off x="372140" y="1552353"/>
          <a:ext cx="11344938" cy="3451598"/>
        </p:xfrm>
        <a:graphic>
          <a:graphicData uri="http://schemas.openxmlformats.org/drawingml/2006/table">
            <a:tbl>
              <a:tblPr firstRow="1" bandRow="1">
                <a:tableStyleId>{5C22544A-7EE6-4342-B048-85BDC9FD1C3A}</a:tableStyleId>
              </a:tblPr>
              <a:tblGrid>
                <a:gridCol w="2538037">
                  <a:extLst>
                    <a:ext uri="{9D8B030D-6E8A-4147-A177-3AD203B41FA5}">
                      <a16:colId xmlns="" xmlns:a16="http://schemas.microsoft.com/office/drawing/2014/main" val="20000"/>
                    </a:ext>
                  </a:extLst>
                </a:gridCol>
                <a:gridCol w="1578427">
                  <a:extLst>
                    <a:ext uri="{9D8B030D-6E8A-4147-A177-3AD203B41FA5}">
                      <a16:colId xmlns="" xmlns:a16="http://schemas.microsoft.com/office/drawing/2014/main" val="20001"/>
                    </a:ext>
                  </a:extLst>
                </a:gridCol>
                <a:gridCol w="1775729">
                  <a:extLst>
                    <a:ext uri="{9D8B030D-6E8A-4147-A177-3AD203B41FA5}">
                      <a16:colId xmlns="" xmlns:a16="http://schemas.microsoft.com/office/drawing/2014/main" val="20002"/>
                    </a:ext>
                  </a:extLst>
                </a:gridCol>
                <a:gridCol w="1775729"/>
                <a:gridCol w="1219693">
                  <a:extLst>
                    <a:ext uri="{9D8B030D-6E8A-4147-A177-3AD203B41FA5}">
                      <a16:colId xmlns="" xmlns:a16="http://schemas.microsoft.com/office/drawing/2014/main" val="20003"/>
                    </a:ext>
                  </a:extLst>
                </a:gridCol>
                <a:gridCol w="1004454">
                  <a:extLst>
                    <a:ext uri="{9D8B030D-6E8A-4147-A177-3AD203B41FA5}">
                      <a16:colId xmlns="" xmlns:a16="http://schemas.microsoft.com/office/drawing/2014/main" val="20004"/>
                    </a:ext>
                  </a:extLst>
                </a:gridCol>
                <a:gridCol w="1452869">
                  <a:extLst>
                    <a:ext uri="{9D8B030D-6E8A-4147-A177-3AD203B41FA5}">
                      <a16:colId xmlns="" xmlns:a16="http://schemas.microsoft.com/office/drawing/2014/main" val="20005"/>
                    </a:ext>
                  </a:extLst>
                </a:gridCol>
              </a:tblGrid>
              <a:tr h="799838">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Показатель реализации мероприятий</a:t>
                      </a:r>
                    </a:p>
                  </a:txBody>
                  <a:tcPr>
                    <a:solidFill>
                      <a:schemeClr val="accent3">
                        <a:lumMod val="40000"/>
                        <a:lumOff val="6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Тип показателя</a:t>
                      </a:r>
                    </a:p>
                  </a:txBody>
                  <a:tcPr marL="39370" marR="39370" marT="64770" marB="64770" anchor="ctr">
                    <a:solidFill>
                      <a:schemeClr val="accent3">
                        <a:lumMod val="40000"/>
                        <a:lumOff val="6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Единица измерения</a:t>
                      </a:r>
                    </a:p>
                  </a:txBody>
                  <a:tcPr marL="39370" marR="39370" marT="64770" marB="64770" anchor="ctr">
                    <a:solidFill>
                      <a:schemeClr val="accent3">
                        <a:lumMod val="40000"/>
                        <a:lumOff val="60000"/>
                      </a:schemeClr>
                    </a:solidFill>
                  </a:tcPr>
                </a:tc>
                <a:tc>
                  <a:txBody>
                    <a:bodyPr/>
                    <a:lstStyle/>
                    <a:p>
                      <a:pPr algn="ctr">
                        <a:lnSpc>
                          <a:spcPct val="115000"/>
                        </a:lnSpc>
                        <a:spcAft>
                          <a:spcPts val="0"/>
                        </a:spcAft>
                      </a:pPr>
                      <a:r>
                        <a:rPr lang="ru-RU" sz="1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2020</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accent3">
                        <a:lumMod val="40000"/>
                        <a:lumOff val="6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2021</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2022</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2023</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extLst>
                  <a:ext uri="{0D108BD9-81ED-4DB2-BD59-A6C34878D82A}">
                    <a16:rowId xmlns="" xmlns:a16="http://schemas.microsoft.com/office/drawing/2014/main" val="10000"/>
                  </a:ext>
                </a:extLst>
              </a:tr>
              <a:tr h="508230">
                <a:tc>
                  <a:txBody>
                    <a:bodyPr/>
                    <a:lstStyle/>
                    <a:p>
                      <a:pPr>
                        <a:spcAft>
                          <a:spcPts val="0"/>
                        </a:spcAft>
                        <a:tabLst>
                          <a:tab pos="2969895" algn="ctr"/>
                          <a:tab pos="5940425" algn="r"/>
                        </a:tabLs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Объем ввода (приобретения) жилья</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40000"/>
                        <a:lumOff val="60000"/>
                      </a:schemeClr>
                    </a:solidFill>
                  </a:tcPr>
                </a:tc>
                <a:tc>
                  <a:txBody>
                    <a:bodyPr/>
                    <a:lstStyle/>
                    <a:p>
                      <a:pP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Соглашение с ФОИВ</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40000"/>
                        <a:lumOff val="60000"/>
                      </a:schemeClr>
                    </a:solidFill>
                  </a:tcPr>
                </a:tc>
                <a:tc>
                  <a:txBody>
                    <a:bodyPr/>
                    <a:lstStyle/>
                    <a:p>
                      <a:pPr algn="ctr">
                        <a:spcAft>
                          <a:spcPts val="0"/>
                        </a:spcAft>
                        <a:tabLst>
                          <a:tab pos="2969895" algn="ctr"/>
                          <a:tab pos="5940425" algn="r"/>
                        </a:tabLs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кв. метров</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40000"/>
                        <a:lumOff val="60000"/>
                      </a:schemeClr>
                    </a:solidFill>
                  </a:tcPr>
                </a:tc>
                <a:tc>
                  <a:txBody>
                    <a:bodyPr/>
                    <a:lstStyle/>
                    <a:p>
                      <a:pPr algn="ctr">
                        <a:spcAft>
                          <a:spcPts val="0"/>
                        </a:spcAft>
                        <a:tabLst>
                          <a:tab pos="2969895" algn="ctr"/>
                          <a:tab pos="5940425" algn="r"/>
                        </a:tabLst>
                      </a:pPr>
                      <a:r>
                        <a:rPr lang="ru-RU" sz="1400" dirty="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40000"/>
                        <a:lumOff val="60000"/>
                      </a:schemeClr>
                    </a:solidFill>
                  </a:tcPr>
                </a:tc>
                <a:tc>
                  <a:txBody>
                    <a:bodyPr/>
                    <a:lstStyle/>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40000"/>
                        <a:lumOff val="60000"/>
                      </a:schemeClr>
                    </a:solidFill>
                  </a:tcPr>
                </a:tc>
                <a:tc>
                  <a:txBody>
                    <a:bodyPr/>
                    <a:lstStyle/>
                    <a:p>
                      <a:pPr algn="ctr">
                        <a:spcAft>
                          <a:spcPts val="0"/>
                        </a:spcAft>
                      </a:pPr>
                      <a:r>
                        <a:rPr lang="ru-RU"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40000"/>
                        <a:lumOff val="60000"/>
                      </a:schemeClr>
                    </a:solidFill>
                  </a:tcPr>
                </a:tc>
                <a:tc>
                  <a:txBody>
                    <a:bodyPr/>
                    <a:lstStyle/>
                    <a:p>
                      <a:pPr algn="ctr">
                        <a:spcAft>
                          <a:spcPts val="0"/>
                        </a:spcAft>
                      </a:pPr>
                      <a:r>
                        <a:rPr lang="ru-RU"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40000"/>
                        <a:lumOff val="60000"/>
                      </a:schemeClr>
                    </a:solidFill>
                  </a:tcPr>
                </a:tc>
                <a:extLst>
                  <a:ext uri="{0D108BD9-81ED-4DB2-BD59-A6C34878D82A}">
                    <a16:rowId xmlns="" xmlns:a16="http://schemas.microsoft.com/office/drawing/2014/main" val="10001"/>
                  </a:ext>
                </a:extLst>
              </a:tr>
              <a:tr h="691527">
                <a:tc>
                  <a:txBody>
                    <a:bodyPr/>
                    <a:lstStyle/>
                    <a:p>
                      <a:pPr>
                        <a:spcAft>
                          <a:spcPts val="0"/>
                        </a:spcAft>
                        <a:tabLst>
                          <a:tab pos="2969895" algn="ctr"/>
                          <a:tab pos="5940425" algn="r"/>
                        </a:tabLst>
                      </a:pPr>
                      <a:r>
                        <a:rPr lang="ru-RU"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Ввод в действие распределительных газовых сетей</a:t>
                      </a:r>
                      <a:endParaRPr lang="ru-RU" sz="14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40000"/>
                        <a:lumOff val="60000"/>
                      </a:schemeClr>
                    </a:solidFill>
                  </a:tcPr>
                </a:tc>
                <a:tc>
                  <a:txBody>
                    <a:bodyPr/>
                    <a:lstStyle/>
                    <a:p>
                      <a:pPr>
                        <a:spcAft>
                          <a:spcPts val="0"/>
                        </a:spcAft>
                      </a:pPr>
                      <a:r>
                        <a:rPr lang="ru-RU"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Соглашение с ФОИВ</a:t>
                      </a:r>
                      <a:endParaRPr lang="ru-RU" sz="14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40000"/>
                        <a:lumOff val="60000"/>
                      </a:schemeClr>
                    </a:solidFill>
                  </a:tcPr>
                </a:tc>
                <a:tc>
                  <a:txBody>
                    <a:bodyPr/>
                    <a:lstStyle/>
                    <a:p>
                      <a:pPr algn="ctr">
                        <a:spcAft>
                          <a:spcPts val="0"/>
                        </a:spcAft>
                        <a:tabLst>
                          <a:tab pos="2969895" algn="ctr"/>
                          <a:tab pos="5940425" algn="r"/>
                        </a:tabLs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км</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40000"/>
                        <a:lumOff val="60000"/>
                      </a:schemeClr>
                    </a:solidFill>
                  </a:tcPr>
                </a:tc>
                <a:tc>
                  <a:txBody>
                    <a:bodyPr/>
                    <a:lstStyle/>
                    <a:p>
                      <a:pPr algn="ctr">
                        <a:spcAft>
                          <a:spcPts val="0"/>
                        </a:spcAft>
                        <a:tabLst>
                          <a:tab pos="2969895" algn="ctr"/>
                          <a:tab pos="5940425" algn="r"/>
                        </a:tabLst>
                      </a:pPr>
                      <a:r>
                        <a:rPr lang="ru-RU" sz="1400" dirty="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40000"/>
                        <a:lumOff val="60000"/>
                      </a:schemeClr>
                    </a:solidFill>
                  </a:tcPr>
                </a:tc>
                <a:tc>
                  <a:txBody>
                    <a:bodyPr/>
                    <a:lstStyle/>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40000"/>
                        <a:lumOff val="60000"/>
                      </a:schemeClr>
                    </a:solidFill>
                  </a:tcPr>
                </a:tc>
                <a:tc>
                  <a:txBody>
                    <a:bodyPr/>
                    <a:lstStyle/>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40000"/>
                        <a:lumOff val="60000"/>
                      </a:schemeClr>
                    </a:solidFill>
                  </a:tcPr>
                </a:tc>
                <a:tc>
                  <a:txBody>
                    <a:bodyPr/>
                    <a:lstStyle/>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40000"/>
                        <a:lumOff val="60000"/>
                      </a:schemeClr>
                    </a:solidFill>
                  </a:tcPr>
                </a:tc>
                <a:extLst>
                  <a:ext uri="{0D108BD9-81ED-4DB2-BD59-A6C34878D82A}">
                    <a16:rowId xmlns="" xmlns:a16="http://schemas.microsoft.com/office/drawing/2014/main" val="10002"/>
                  </a:ext>
                </a:extLst>
              </a:tr>
              <a:tr h="508230">
                <a:tc>
                  <a:txBody>
                    <a:bodyPr/>
                    <a:lstStyle/>
                    <a:p>
                      <a:pPr>
                        <a:spcAft>
                          <a:spcPts val="0"/>
                        </a:spcAft>
                        <a:tabLst>
                          <a:tab pos="2969895" algn="ctr"/>
                          <a:tab pos="5940425" algn="r"/>
                        </a:tabLst>
                      </a:pPr>
                      <a:r>
                        <a:rPr lang="ru-RU"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Ввод в действие локальных водопроводов</a:t>
                      </a:r>
                      <a:endParaRPr lang="ru-RU" sz="14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40000"/>
                        <a:lumOff val="60000"/>
                      </a:schemeClr>
                    </a:solidFill>
                  </a:tcPr>
                </a:tc>
                <a:tc>
                  <a:txBody>
                    <a:bodyPr/>
                    <a:lstStyle/>
                    <a:p>
                      <a:pPr>
                        <a:spcAft>
                          <a:spcPts val="0"/>
                        </a:spcAft>
                      </a:pPr>
                      <a:r>
                        <a:rPr lang="ru-RU"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Соглашение с ФОИВ</a:t>
                      </a:r>
                      <a:endParaRPr lang="ru-RU" sz="14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40000"/>
                        <a:lumOff val="60000"/>
                      </a:schemeClr>
                    </a:solidFill>
                  </a:tcPr>
                </a:tc>
                <a:tc>
                  <a:txBody>
                    <a:bodyPr/>
                    <a:lstStyle/>
                    <a:p>
                      <a:pPr algn="ctr">
                        <a:spcAft>
                          <a:spcPts val="0"/>
                        </a:spcAft>
                        <a:tabLst>
                          <a:tab pos="2969895" algn="ctr"/>
                          <a:tab pos="5940425" algn="r"/>
                        </a:tabLst>
                      </a:pPr>
                      <a:r>
                        <a:rPr lang="ru-RU"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км</a:t>
                      </a:r>
                      <a:endParaRPr lang="ru-RU" sz="14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40000"/>
                        <a:lumOff val="60000"/>
                      </a:schemeClr>
                    </a:solidFill>
                  </a:tcPr>
                </a:tc>
                <a:tc>
                  <a:txBody>
                    <a:bodyPr/>
                    <a:lstStyle/>
                    <a:p>
                      <a:pPr algn="ctr">
                        <a:spcAft>
                          <a:spcPts val="0"/>
                        </a:spcAft>
                        <a:tabLst>
                          <a:tab pos="2969895" algn="ctr"/>
                          <a:tab pos="5940425" algn="r"/>
                        </a:tabLst>
                      </a:pPr>
                      <a:r>
                        <a:rPr lang="ru-RU" sz="1400" dirty="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40000"/>
                        <a:lumOff val="60000"/>
                      </a:schemeClr>
                    </a:solidFill>
                  </a:tcPr>
                </a:tc>
                <a:tc>
                  <a:txBody>
                    <a:bodyPr/>
                    <a:lstStyle/>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40000"/>
                        <a:lumOff val="60000"/>
                      </a:schemeClr>
                    </a:solidFill>
                  </a:tcPr>
                </a:tc>
                <a:tc>
                  <a:txBody>
                    <a:bodyPr/>
                    <a:lstStyle/>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40000"/>
                        <a:lumOff val="60000"/>
                      </a:schemeClr>
                    </a:solidFill>
                  </a:tcPr>
                </a:tc>
                <a:tc>
                  <a:txBody>
                    <a:bodyPr/>
                    <a:lstStyle/>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40000"/>
                        <a:lumOff val="60000"/>
                      </a:schemeClr>
                    </a:solidFill>
                  </a:tcPr>
                </a:tc>
                <a:extLst>
                  <a:ext uri="{0D108BD9-81ED-4DB2-BD59-A6C34878D82A}">
                    <a16:rowId xmlns="" xmlns:a16="http://schemas.microsoft.com/office/drawing/2014/main" val="10003"/>
                  </a:ext>
                </a:extLst>
              </a:tr>
              <a:tr h="691527">
                <a:tc>
                  <a:txBody>
                    <a:bodyPr/>
                    <a:lstStyle/>
                    <a:p>
                      <a:pP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Ввод в эксплуатацию автомобильных дорог местного значения</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40000"/>
                        <a:lumOff val="60000"/>
                      </a:schemeClr>
                    </a:solidFill>
                  </a:tcPr>
                </a:tc>
                <a:tc>
                  <a:txBody>
                    <a:bodyPr/>
                    <a:lstStyle/>
                    <a:p>
                      <a:pP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Соглашение с ФОИВ</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40000"/>
                        <a:lumOff val="60000"/>
                      </a:schemeClr>
                    </a:solidFill>
                  </a:tcPr>
                </a:tc>
                <a:tc>
                  <a:txBody>
                    <a:bodyPr/>
                    <a:lstStyle/>
                    <a:p>
                      <a:pPr algn="ctr">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км</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40000"/>
                        <a:lumOff val="60000"/>
                      </a:schemeClr>
                    </a:solidFill>
                  </a:tcPr>
                </a:tc>
                <a:tc>
                  <a:txBody>
                    <a:bodyPr/>
                    <a:lstStyle/>
                    <a:p>
                      <a:pPr algn="ctr">
                        <a:spcAft>
                          <a:spcPts val="0"/>
                        </a:spcAft>
                      </a:pPr>
                      <a:r>
                        <a:rPr lang="ru-RU" sz="1400" dirty="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40000"/>
                        <a:lumOff val="60000"/>
                      </a:schemeClr>
                    </a:solidFill>
                  </a:tcPr>
                </a:tc>
                <a:tc>
                  <a:txBody>
                    <a:bodyPr/>
                    <a:lstStyle/>
                    <a:p>
                      <a:pPr algn="ctr">
                        <a:spcAft>
                          <a:spcPts val="0"/>
                        </a:spcAft>
                      </a:pPr>
                      <a:r>
                        <a:rPr lang="ru-RU"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40000"/>
                        <a:lumOff val="60000"/>
                      </a:schemeClr>
                    </a:solidFill>
                  </a:tcPr>
                </a:tc>
                <a:tc>
                  <a:txBody>
                    <a:bodyPr/>
                    <a:lstStyle/>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40000"/>
                        <a:lumOff val="60000"/>
                      </a:schemeClr>
                    </a:solidFill>
                  </a:tcPr>
                </a:tc>
                <a:tc>
                  <a:txBody>
                    <a:bodyPr/>
                    <a:lstStyle/>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lumMod val="40000"/>
                        <a:lumOff val="60000"/>
                      </a:schemeClr>
                    </a:solidFill>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3010817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2769" name="Rectangle 2"/>
          <p:cNvSpPr>
            <a:spLocks noGrp="1"/>
          </p:cNvSpPr>
          <p:nvPr>
            <p:ph type="title"/>
          </p:nvPr>
        </p:nvSpPr>
        <p:spPr>
          <a:xfrm>
            <a:off x="1259063" y="57149"/>
            <a:ext cx="9462528" cy="786913"/>
          </a:xfrm>
        </p:spPr>
        <p:txBody>
          <a:bodyPr>
            <a:normAutofit/>
          </a:bodyPr>
          <a:lstStyle/>
          <a:p>
            <a:pPr algn="ctr"/>
            <a:r>
              <a:rPr lang="ru-RU" sz="2400" dirty="0">
                <a:solidFill>
                  <a:schemeClr val="tx1"/>
                </a:solidFill>
                <a:latin typeface="Times New Roman" panose="02020603050405020304" pitchFamily="18" charset="0"/>
                <a:cs typeface="Times New Roman" panose="02020603050405020304" pitchFamily="18" charset="0"/>
              </a:rPr>
              <a:t> </a:t>
            </a:r>
          </a:p>
        </p:txBody>
      </p:sp>
      <p:sp>
        <p:nvSpPr>
          <p:cNvPr id="32770" name="Rectangle 3"/>
          <p:cNvSpPr>
            <a:spLocks noGrp="1"/>
          </p:cNvSpPr>
          <p:nvPr>
            <p:ph type="body" sz="half" idx="2"/>
          </p:nvPr>
        </p:nvSpPr>
        <p:spPr>
          <a:xfrm>
            <a:off x="97781" y="1014884"/>
            <a:ext cx="11326123" cy="5276188"/>
          </a:xfrm>
        </p:spPr>
        <p:txBody>
          <a:bodyPr>
            <a:normAutofit/>
          </a:bodyPr>
          <a:lstStyle/>
          <a:p>
            <a:pPr algn="just">
              <a:lnSpc>
                <a:spcPct val="80000"/>
              </a:lnSpc>
              <a:buFont typeface="Wingdings 3" pitchFamily="18" charset="2"/>
              <a:buNone/>
            </a:pPr>
            <a:r>
              <a:rPr lang="ru-RU" sz="800" b="1" dirty="0">
                <a:solidFill>
                  <a:srgbClr val="C00000"/>
                </a:solidFill>
              </a:rPr>
              <a:t>                </a:t>
            </a:r>
          </a:p>
          <a:p>
            <a:pPr algn="just">
              <a:lnSpc>
                <a:spcPct val="80000"/>
              </a:lnSpc>
              <a:buFont typeface="Wingdings 3" pitchFamily="18" charset="2"/>
              <a:buNone/>
            </a:pPr>
            <a:endParaRPr lang="ru-RU" sz="800" b="1" dirty="0">
              <a:solidFill>
                <a:srgbClr val="C00000"/>
              </a:solidFill>
              <a:latin typeface="Times New Roman" pitchFamily="18" charset="0"/>
            </a:endParaRPr>
          </a:p>
          <a:p>
            <a:pPr algn="just">
              <a:lnSpc>
                <a:spcPct val="80000"/>
              </a:lnSpc>
              <a:buFont typeface="Wingdings 3" pitchFamily="18" charset="2"/>
              <a:buNone/>
            </a:pPr>
            <a:endParaRPr lang="ru-RU" sz="800" b="1" dirty="0">
              <a:solidFill>
                <a:srgbClr val="C00000"/>
              </a:solidFill>
              <a:latin typeface="Times New Roman" pitchFamily="18" charset="0"/>
            </a:endParaRPr>
          </a:p>
          <a:p>
            <a:pPr algn="just">
              <a:lnSpc>
                <a:spcPct val="80000"/>
              </a:lnSpc>
              <a:buFont typeface="Wingdings 3" pitchFamily="18" charset="2"/>
              <a:buNone/>
            </a:pPr>
            <a:endParaRPr lang="ru-RU" sz="800" b="1" dirty="0">
              <a:solidFill>
                <a:srgbClr val="C00000"/>
              </a:solidFill>
              <a:latin typeface="Times New Roman" pitchFamily="18" charset="0"/>
            </a:endParaRPr>
          </a:p>
          <a:p>
            <a:pPr algn="just">
              <a:lnSpc>
                <a:spcPct val="80000"/>
              </a:lnSpc>
              <a:buFont typeface="Wingdings 3" pitchFamily="18" charset="2"/>
              <a:buNone/>
            </a:pPr>
            <a:endParaRPr lang="ru-RU" sz="800" b="1" dirty="0">
              <a:solidFill>
                <a:srgbClr val="C00000"/>
              </a:solidFill>
              <a:latin typeface="Times New Roman" pitchFamily="18" charset="0"/>
            </a:endParaRPr>
          </a:p>
          <a:p>
            <a:pPr algn="just">
              <a:lnSpc>
                <a:spcPct val="80000"/>
              </a:lnSpc>
              <a:buFont typeface="Wingdings 3" pitchFamily="18" charset="2"/>
              <a:buNone/>
            </a:pPr>
            <a:endParaRPr lang="ru-RU" sz="800" b="1" dirty="0">
              <a:solidFill>
                <a:srgbClr val="C00000"/>
              </a:solidFill>
              <a:latin typeface="Times New Roman" pitchFamily="18" charset="0"/>
            </a:endParaRPr>
          </a:p>
          <a:p>
            <a:pPr algn="just">
              <a:lnSpc>
                <a:spcPct val="80000"/>
              </a:lnSpc>
              <a:buFont typeface="Wingdings 3" pitchFamily="18" charset="2"/>
              <a:buNone/>
            </a:pPr>
            <a:r>
              <a:rPr lang="ru-RU" sz="2200" dirty="0">
                <a:latin typeface="Times New Roman" pitchFamily="18" charset="0"/>
              </a:rPr>
              <a:t> </a:t>
            </a:r>
          </a:p>
          <a:p>
            <a:pPr algn="just">
              <a:lnSpc>
                <a:spcPct val="80000"/>
              </a:lnSpc>
              <a:buFont typeface="Wingdings 3" pitchFamily="18" charset="2"/>
              <a:buNone/>
            </a:pPr>
            <a:r>
              <a:rPr lang="ru-RU" sz="2200" dirty="0">
                <a:latin typeface="Times New Roman" pitchFamily="18" charset="0"/>
              </a:rPr>
              <a:t>      </a:t>
            </a:r>
            <a:r>
              <a:rPr lang="ru-RU" sz="2000" dirty="0">
                <a:latin typeface="Times New Roman" pitchFamily="18" charset="0"/>
              </a:rPr>
              <a:t>Публичные слушания по проекту бюджета   проводятся   в целях всенародного обсуждения и учета мнения граждан по вопросам формирования бюджета на очередной финансовый год и плановый период. Решение о проведении публичных слушаний публикуется в средствах массовой информации, одновременно с проектом бюджета и информацией о месте и времени проведения публичных слушаний. Каждый житель вправе высказать свое мнение и внести обоснованные предложения. </a:t>
            </a:r>
          </a:p>
          <a:p>
            <a:pPr algn="just">
              <a:lnSpc>
                <a:spcPct val="80000"/>
              </a:lnSpc>
              <a:buFont typeface="Wingdings 3" pitchFamily="18" charset="2"/>
              <a:buNone/>
            </a:pPr>
            <a:endParaRPr lang="ru-RU" sz="2000" dirty="0">
              <a:latin typeface="Times New Roman" pitchFamily="18" charset="0"/>
            </a:endParaRPr>
          </a:p>
          <a:p>
            <a:pPr algn="ctr">
              <a:lnSpc>
                <a:spcPct val="80000"/>
              </a:lnSpc>
              <a:buFont typeface="Wingdings 3" pitchFamily="18" charset="2"/>
              <a:buNone/>
            </a:pPr>
            <a:r>
              <a:rPr lang="ru-RU" sz="2000" b="1" dirty="0">
                <a:latin typeface="Times New Roman" pitchFamily="18" charset="0"/>
              </a:rPr>
              <a:t>         Публичные слушания по проекту бюджета </a:t>
            </a:r>
          </a:p>
          <a:p>
            <a:pPr algn="ctr">
              <a:lnSpc>
                <a:spcPct val="80000"/>
              </a:lnSpc>
              <a:buFont typeface="Wingdings 3" pitchFamily="18" charset="2"/>
              <a:buNone/>
            </a:pPr>
            <a:r>
              <a:rPr lang="ru-RU" sz="2000" b="1" dirty="0">
                <a:latin typeface="Times New Roman" pitchFamily="18" charset="0"/>
              </a:rPr>
              <a:t>городского округа на 2021 год и на плановый период 2022 и 2023 годов </a:t>
            </a:r>
          </a:p>
          <a:p>
            <a:pPr algn="ctr">
              <a:lnSpc>
                <a:spcPct val="80000"/>
              </a:lnSpc>
              <a:buFont typeface="Wingdings 3" pitchFamily="18" charset="2"/>
              <a:buNone/>
            </a:pPr>
            <a:r>
              <a:rPr lang="ru-RU" sz="2000" b="1" dirty="0">
                <a:latin typeface="Times New Roman" pitchFamily="18" charset="0"/>
              </a:rPr>
              <a:t>назначены на 16 декабря 2020 года</a:t>
            </a:r>
          </a:p>
        </p:txBody>
      </p:sp>
      <p:pic>
        <p:nvPicPr>
          <p:cNvPr id="5" name="Объект 4"/>
          <p:cNvPicPr>
            <a:picLocks noGrp="1" noChangeAspect="1"/>
          </p:cNvPicPr>
          <p:nvPr>
            <p:ph sz="half" idx="1"/>
          </p:nvPr>
        </p:nvPicPr>
        <p:blipFill>
          <a:blip r:embed="rId2"/>
          <a:stretch>
            <a:fillRect/>
          </a:stretch>
        </p:blipFill>
        <p:spPr>
          <a:xfrm>
            <a:off x="4101887" y="57149"/>
            <a:ext cx="3580271" cy="2632553"/>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11514666" cy="1231392"/>
          </a:xfrm>
        </p:spPr>
        <p:txBody>
          <a:bodyPr>
            <a:normAutofit/>
          </a:bodyPr>
          <a:lstStyle/>
          <a:p>
            <a:pPr algn="ctr"/>
            <a:r>
              <a:rPr lang="ru-RU" sz="2400" b="1" dirty="0">
                <a:solidFill>
                  <a:schemeClr val="tx1"/>
                </a:solidFill>
                <a:latin typeface="Times New Roman" panose="02020603050405020304" pitchFamily="18" charset="0"/>
                <a:cs typeface="Times New Roman" panose="02020603050405020304" pitchFamily="18" charset="0"/>
              </a:rPr>
              <a:t>Показатели подпрограммы «Обеспечение </a:t>
            </a:r>
            <a:br>
              <a:rPr lang="ru-RU" sz="2400" b="1" dirty="0">
                <a:solidFill>
                  <a:schemeClr val="tx1"/>
                </a:solidFill>
                <a:latin typeface="Times New Roman" panose="02020603050405020304" pitchFamily="18" charset="0"/>
                <a:cs typeface="Times New Roman" panose="02020603050405020304" pitchFamily="18" charset="0"/>
              </a:rPr>
            </a:br>
            <a:r>
              <a:rPr lang="ru-RU" sz="2400" b="1" dirty="0">
                <a:solidFill>
                  <a:schemeClr val="tx1"/>
                </a:solidFill>
                <a:latin typeface="Times New Roman" panose="02020603050405020304" pitchFamily="18" charset="0"/>
                <a:cs typeface="Times New Roman" panose="02020603050405020304" pitchFamily="18" charset="0"/>
              </a:rPr>
              <a:t>эпизоотического и ветеринарно-санитарного </a:t>
            </a:r>
            <a:r>
              <a:rPr lang="ru-RU" sz="2400" b="1" dirty="0" smtClean="0">
                <a:solidFill>
                  <a:schemeClr val="tx1"/>
                </a:solidFill>
                <a:latin typeface="Times New Roman" panose="02020603050405020304" pitchFamily="18" charset="0"/>
                <a:cs typeface="Times New Roman" panose="02020603050405020304" pitchFamily="18" charset="0"/>
              </a:rPr>
              <a:t>благополучия</a:t>
            </a:r>
            <a:r>
              <a:rPr lang="ru-RU" sz="2400" b="1" dirty="0">
                <a:solidFill>
                  <a:schemeClr val="tx1"/>
                </a:solidFill>
                <a:latin typeface="Times New Roman" panose="02020603050405020304" pitchFamily="18" charset="0"/>
                <a:cs typeface="Times New Roman" panose="02020603050405020304" pitchFamily="18" charset="0"/>
              </a:rPr>
              <a:t>»</a:t>
            </a:r>
          </a:p>
        </p:txBody>
      </p:sp>
      <p:graphicFrame>
        <p:nvGraphicFramePr>
          <p:cNvPr id="5" name="Объект 4"/>
          <p:cNvGraphicFramePr>
            <a:graphicFrameLocks noGrp="1"/>
          </p:cNvGraphicFramePr>
          <p:nvPr>
            <p:ph idx="1"/>
            <p:extLst>
              <p:ext uri="{D42A27DB-BD31-4B8C-83A1-F6EECF244321}">
                <p14:modId xmlns:p14="http://schemas.microsoft.com/office/powerpoint/2010/main" val="4151405286"/>
              </p:ext>
            </p:extLst>
          </p:nvPr>
        </p:nvGraphicFramePr>
        <p:xfrm>
          <a:off x="585216" y="1572767"/>
          <a:ext cx="11253214" cy="2926081"/>
        </p:xfrm>
        <a:graphic>
          <a:graphicData uri="http://schemas.openxmlformats.org/drawingml/2006/table">
            <a:tbl>
              <a:tblPr firstRow="1" bandRow="1">
                <a:tableStyleId>{5C22544A-7EE6-4342-B048-85BDC9FD1C3A}</a:tableStyleId>
              </a:tblPr>
              <a:tblGrid>
                <a:gridCol w="3450336">
                  <a:extLst>
                    <a:ext uri="{9D8B030D-6E8A-4147-A177-3AD203B41FA5}">
                      <a16:colId xmlns="" xmlns:a16="http://schemas.microsoft.com/office/drawing/2014/main" val="20000"/>
                    </a:ext>
                  </a:extLst>
                </a:gridCol>
                <a:gridCol w="1248724">
                  <a:extLst>
                    <a:ext uri="{9D8B030D-6E8A-4147-A177-3AD203B41FA5}">
                      <a16:colId xmlns="" xmlns:a16="http://schemas.microsoft.com/office/drawing/2014/main" val="20001"/>
                    </a:ext>
                  </a:extLst>
                </a:gridCol>
                <a:gridCol w="1419179">
                  <a:extLst>
                    <a:ext uri="{9D8B030D-6E8A-4147-A177-3AD203B41FA5}">
                      <a16:colId xmlns="" xmlns:a16="http://schemas.microsoft.com/office/drawing/2014/main" val="20002"/>
                    </a:ext>
                  </a:extLst>
                </a:gridCol>
                <a:gridCol w="1419179"/>
                <a:gridCol w="1327618">
                  <a:extLst>
                    <a:ext uri="{9D8B030D-6E8A-4147-A177-3AD203B41FA5}">
                      <a16:colId xmlns="" xmlns:a16="http://schemas.microsoft.com/office/drawing/2014/main" val="20003"/>
                    </a:ext>
                  </a:extLst>
                </a:gridCol>
                <a:gridCol w="1355087">
                  <a:extLst>
                    <a:ext uri="{9D8B030D-6E8A-4147-A177-3AD203B41FA5}">
                      <a16:colId xmlns="" xmlns:a16="http://schemas.microsoft.com/office/drawing/2014/main" val="20004"/>
                    </a:ext>
                  </a:extLst>
                </a:gridCol>
                <a:gridCol w="1033091">
                  <a:extLst>
                    <a:ext uri="{9D8B030D-6E8A-4147-A177-3AD203B41FA5}">
                      <a16:colId xmlns="" xmlns:a16="http://schemas.microsoft.com/office/drawing/2014/main" val="20005"/>
                    </a:ext>
                  </a:extLst>
                </a:gridCol>
              </a:tblGrid>
              <a:tr h="1058594">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Показатель реализации мероприятий</a:t>
                      </a:r>
                    </a:p>
                  </a:txBody>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Тип показателя</a:t>
                      </a:r>
                    </a:p>
                  </a:txBody>
                  <a:tcPr marL="39370" marR="39370" marT="64770" marB="64770" anchor="ct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Единица измерения</a:t>
                      </a:r>
                    </a:p>
                  </a:txBody>
                  <a:tcPr marL="39370" marR="39370" marT="64770" marB="64770" anchor="ctr"/>
                </a:tc>
                <a:tc>
                  <a:txBody>
                    <a:bodyPr/>
                    <a:lstStyle/>
                    <a:p>
                      <a:pPr algn="ctr">
                        <a:lnSpc>
                          <a:spcPct val="115000"/>
                        </a:lnSpc>
                        <a:spcAft>
                          <a:spcPts val="0"/>
                        </a:spcAft>
                      </a:pPr>
                      <a:r>
                        <a:rPr lang="ru-RU" sz="1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2020</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2021</a:t>
                      </a:r>
                      <a:endParaRPr lang="ru-RU" sz="1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2022</a:t>
                      </a:r>
                      <a:endParaRPr lang="ru-RU" sz="1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2023</a:t>
                      </a:r>
                      <a:endParaRPr lang="ru-RU" sz="14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0"/>
                  </a:ext>
                </a:extLst>
              </a:tr>
              <a:tr h="723334">
                <a:tc>
                  <a:txBody>
                    <a:bodyPr/>
                    <a:lstStyle/>
                    <a:p>
                      <a:pPr>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Количество отловленных безнадзорных животных</a:t>
                      </a:r>
                    </a:p>
                  </a:txBody>
                  <a:tcPr marL="39370" marR="39370" marT="64770" marB="64770"/>
                </a:tc>
                <a:tc>
                  <a:txBody>
                    <a:bodyPr/>
                    <a:lstStyle/>
                    <a:p>
                      <a:pPr>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Отраслевой</a:t>
                      </a:r>
                    </a:p>
                  </a:txBody>
                  <a:tcPr marL="39370" marR="39370" marT="64770" marB="64770"/>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единиц</a:t>
                      </a:r>
                    </a:p>
                  </a:txBody>
                  <a:tcPr marL="39370" marR="39370" marT="64770" marB="64770"/>
                </a:tc>
                <a:tc>
                  <a:txBody>
                    <a:bodyPr/>
                    <a:lstStyle/>
                    <a:p>
                      <a:pPr algn="ctr">
                        <a:spcAft>
                          <a:spcPts val="0"/>
                        </a:spcAft>
                      </a:pPr>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70" marR="39370" marT="64770" marB="64770"/>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100</a:t>
                      </a:r>
                    </a:p>
                  </a:txBody>
                  <a:tcPr marL="39370" marR="39370" marT="64770" marB="64770"/>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100</a:t>
                      </a:r>
                    </a:p>
                  </a:txBody>
                  <a:tcPr marL="39370" marR="39370" marT="64770" marB="64770"/>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100</a:t>
                      </a:r>
                    </a:p>
                  </a:txBody>
                  <a:tcPr marL="39370" marR="39370" marT="64770" marB="64770"/>
                </a:tc>
                <a:extLst>
                  <a:ext uri="{0D108BD9-81ED-4DB2-BD59-A6C34878D82A}">
                    <a16:rowId xmlns="" xmlns:a16="http://schemas.microsoft.com/office/drawing/2014/main" val="10001"/>
                  </a:ext>
                </a:extLst>
              </a:tr>
              <a:tr h="1144153">
                <a:tc>
                  <a:txBody>
                    <a:bodyPr/>
                    <a:lstStyle/>
                    <a:p>
                      <a:pPr>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Количество обустроенных сибиреязвенных скотомогильников и их содержание</a:t>
                      </a:r>
                    </a:p>
                  </a:txBody>
                  <a:tcPr marL="39370" marR="39370" marT="64770" marB="64770"/>
                </a:tc>
                <a:tc>
                  <a:txBody>
                    <a:bodyPr/>
                    <a:lstStyle/>
                    <a:p>
                      <a:pPr>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Отраслевой</a:t>
                      </a:r>
                    </a:p>
                  </a:txBody>
                  <a:tcPr marL="39370" marR="39370" marT="64770" marB="64770"/>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единиц</a:t>
                      </a:r>
                    </a:p>
                  </a:txBody>
                  <a:tcPr marL="39370" marR="39370" marT="64770" marB="64770"/>
                </a:tc>
                <a:tc>
                  <a:txBody>
                    <a:bodyPr/>
                    <a:lstStyle/>
                    <a:p>
                      <a:pPr algn="ctr">
                        <a:spcAft>
                          <a:spcPts val="0"/>
                        </a:spcAft>
                      </a:pPr>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5</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70" marR="39370" marT="64770" marB="64770"/>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5</a:t>
                      </a:r>
                    </a:p>
                  </a:txBody>
                  <a:tcPr marL="39370" marR="39370" marT="64770" marB="64770"/>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5</a:t>
                      </a:r>
                    </a:p>
                  </a:txBody>
                  <a:tcPr marL="39370" marR="39370" marT="64770" marB="64770"/>
                </a:tc>
                <a:tc>
                  <a:txBody>
                    <a:bodyPr/>
                    <a:lstStyle/>
                    <a:p>
                      <a:pPr algn="ctr">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5</a:t>
                      </a:r>
                    </a:p>
                  </a:txBody>
                  <a:tcPr marL="39370" marR="39370" marT="64770" marB="64770"/>
                </a:tc>
                <a:extLst>
                  <a:ext uri="{0D108BD9-81ED-4DB2-BD59-A6C34878D82A}">
                    <a16:rowId xmlns="" xmlns:a16="http://schemas.microsoft.com/office/drawing/2014/main" val="10002"/>
                  </a:ext>
                </a:extLst>
              </a:tr>
            </a:tbl>
          </a:graphicData>
        </a:graphic>
      </p:graphicFrame>
      <p:pic>
        <p:nvPicPr>
          <p:cNvPr id="3" name="Рисунок 2"/>
          <p:cNvPicPr>
            <a:picLocks noChangeAspect="1"/>
          </p:cNvPicPr>
          <p:nvPr/>
        </p:nvPicPr>
        <p:blipFill>
          <a:blip r:embed="rId3"/>
          <a:stretch>
            <a:fillRect/>
          </a:stretch>
        </p:blipFill>
        <p:spPr>
          <a:xfrm>
            <a:off x="4645152" y="4348582"/>
            <a:ext cx="3795958" cy="2533802"/>
          </a:xfrm>
          <a:prstGeom prst="rect">
            <a:avLst/>
          </a:prstGeom>
        </p:spPr>
      </p:pic>
    </p:spTree>
    <p:extLst>
      <p:ext uri="{BB962C8B-B14F-4D97-AF65-F5344CB8AC3E}">
        <p14:creationId xmlns:p14="http://schemas.microsoft.com/office/powerpoint/2010/main" val="12272264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8640" y="219456"/>
            <a:ext cx="9765792" cy="1710944"/>
          </a:xfrm>
        </p:spPr>
        <p:txBody>
          <a:bodyPr>
            <a:normAutofit/>
          </a:bodyPr>
          <a:lstStyle/>
          <a:p>
            <a:r>
              <a:rPr lang="ru-RU" sz="2400" b="1" dirty="0">
                <a:solidFill>
                  <a:schemeClr val="tx1"/>
                </a:solidFill>
                <a:latin typeface="Times New Roman" panose="02020603050405020304" pitchFamily="18" charset="0"/>
                <a:cs typeface="Times New Roman" panose="02020603050405020304" pitchFamily="18" charset="0"/>
              </a:rPr>
              <a:t>Муниципальная программа «Экология и окружающая среда» </a:t>
            </a:r>
          </a:p>
        </p:txBody>
      </p:sp>
      <p:sp>
        <p:nvSpPr>
          <p:cNvPr id="3" name="Объект 2"/>
          <p:cNvSpPr>
            <a:spLocks noGrp="1"/>
          </p:cNvSpPr>
          <p:nvPr>
            <p:ph idx="1"/>
          </p:nvPr>
        </p:nvSpPr>
        <p:spPr>
          <a:xfrm>
            <a:off x="462019" y="770647"/>
            <a:ext cx="11618408" cy="4749777"/>
          </a:xfrm>
        </p:spPr>
        <p:txBody>
          <a:bodyPr>
            <a:normAutofit/>
          </a:bodyPr>
          <a:lstStyle/>
          <a:p>
            <a:pPr marL="0" indent="0">
              <a:buNone/>
            </a:pPr>
            <a:r>
              <a:rPr lang="ru-RU" sz="2000" dirty="0">
                <a:latin typeface="Times New Roman" panose="02020603050405020304" pitchFamily="18" charset="0"/>
                <a:cs typeface="Times New Roman" panose="02020603050405020304" pitchFamily="18" charset="0"/>
              </a:rPr>
              <a:t>Цель программы: обеспечение конституционных прав граждан на благоприятную окружающую среду за счет стабилизации экологической обстановки в городском округе и ее улучшения на территориях с высокими уровнями загрязнения воздуха, водных объектов и от размещения отходов производства и потребления, повышение эффективности использования, охраны, защиты и воспроизводства лесов</a:t>
            </a:r>
          </a:p>
        </p:txBody>
      </p:sp>
      <p:graphicFrame>
        <p:nvGraphicFramePr>
          <p:cNvPr id="7" name="Диаграмма 6"/>
          <p:cNvGraphicFramePr/>
          <p:nvPr>
            <p:extLst>
              <p:ext uri="{D42A27DB-BD31-4B8C-83A1-F6EECF244321}">
                <p14:modId xmlns:p14="http://schemas.microsoft.com/office/powerpoint/2010/main" val="279287754"/>
              </p:ext>
            </p:extLst>
          </p:nvPr>
        </p:nvGraphicFramePr>
        <p:xfrm>
          <a:off x="658368" y="2243328"/>
          <a:ext cx="11250096" cy="43647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6832317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21664" y="256032"/>
            <a:ext cx="8802624" cy="1438656"/>
          </a:xfrm>
        </p:spPr>
        <p:txBody>
          <a:bodyPr>
            <a:normAutofit/>
          </a:bodyPr>
          <a:lstStyle/>
          <a:p>
            <a:r>
              <a:rPr lang="ru-RU" sz="2400" b="1" dirty="0">
                <a:solidFill>
                  <a:schemeClr val="tx1"/>
                </a:solidFill>
                <a:latin typeface="Times New Roman" panose="02020603050405020304" pitchFamily="18" charset="0"/>
                <a:cs typeface="Times New Roman" panose="02020603050405020304" pitchFamily="18" charset="0"/>
              </a:rPr>
              <a:t>Показатели подпрограммы «Охрана окружающей среды»</a:t>
            </a:r>
          </a:p>
        </p:txBody>
      </p:sp>
      <p:graphicFrame>
        <p:nvGraphicFramePr>
          <p:cNvPr id="4" name="Объект 3"/>
          <p:cNvGraphicFramePr>
            <a:graphicFrameLocks noGrp="1"/>
          </p:cNvGraphicFramePr>
          <p:nvPr>
            <p:ph idx="1"/>
            <p:extLst>
              <p:ext uri="{D42A27DB-BD31-4B8C-83A1-F6EECF244321}">
                <p14:modId xmlns:p14="http://schemas.microsoft.com/office/powerpoint/2010/main" val="2471631490"/>
              </p:ext>
            </p:extLst>
          </p:nvPr>
        </p:nvGraphicFramePr>
        <p:xfrm>
          <a:off x="350874" y="1477926"/>
          <a:ext cx="11472529" cy="4635796"/>
        </p:xfrm>
        <a:graphic>
          <a:graphicData uri="http://schemas.openxmlformats.org/drawingml/2006/table">
            <a:tbl>
              <a:tblPr firstRow="1" bandRow="1">
                <a:tableStyleId>{5C22544A-7EE6-4342-B048-85BDC9FD1C3A}</a:tableStyleId>
              </a:tblPr>
              <a:tblGrid>
                <a:gridCol w="3108653">
                  <a:extLst>
                    <a:ext uri="{9D8B030D-6E8A-4147-A177-3AD203B41FA5}">
                      <a16:colId xmlns="" xmlns:a16="http://schemas.microsoft.com/office/drawing/2014/main" val="20000"/>
                    </a:ext>
                  </a:extLst>
                </a:gridCol>
                <a:gridCol w="1738832">
                  <a:extLst>
                    <a:ext uri="{9D8B030D-6E8A-4147-A177-3AD203B41FA5}">
                      <a16:colId xmlns="" xmlns:a16="http://schemas.microsoft.com/office/drawing/2014/main" val="20001"/>
                    </a:ext>
                  </a:extLst>
                </a:gridCol>
                <a:gridCol w="1515406">
                  <a:extLst>
                    <a:ext uri="{9D8B030D-6E8A-4147-A177-3AD203B41FA5}">
                      <a16:colId xmlns="" xmlns:a16="http://schemas.microsoft.com/office/drawing/2014/main" val="20002"/>
                    </a:ext>
                  </a:extLst>
                </a:gridCol>
                <a:gridCol w="1515406"/>
                <a:gridCol w="1175412">
                  <a:extLst>
                    <a:ext uri="{9D8B030D-6E8A-4147-A177-3AD203B41FA5}">
                      <a16:colId xmlns="" xmlns:a16="http://schemas.microsoft.com/office/drawing/2014/main" val="20003"/>
                    </a:ext>
                  </a:extLst>
                </a:gridCol>
                <a:gridCol w="1272552">
                  <a:extLst>
                    <a:ext uri="{9D8B030D-6E8A-4147-A177-3AD203B41FA5}">
                      <a16:colId xmlns="" xmlns:a16="http://schemas.microsoft.com/office/drawing/2014/main" val="20004"/>
                    </a:ext>
                  </a:extLst>
                </a:gridCol>
                <a:gridCol w="1146268">
                  <a:extLst>
                    <a:ext uri="{9D8B030D-6E8A-4147-A177-3AD203B41FA5}">
                      <a16:colId xmlns="" xmlns:a16="http://schemas.microsoft.com/office/drawing/2014/main" val="20005"/>
                    </a:ext>
                  </a:extLst>
                </a:gridCol>
              </a:tblGrid>
              <a:tr h="659313">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Показатель реализации мероприятий</a:t>
                      </a:r>
                    </a:p>
                  </a:txBody>
                  <a:tcPr>
                    <a:solidFill>
                      <a:schemeClr val="accent4">
                        <a:lumMod val="40000"/>
                        <a:lumOff val="6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Тип показателя</a:t>
                      </a:r>
                    </a:p>
                  </a:txBody>
                  <a:tcPr marL="39370" marR="39370" marT="64770" marB="64770" anchor="ctr">
                    <a:solidFill>
                      <a:schemeClr val="accent4">
                        <a:lumMod val="40000"/>
                        <a:lumOff val="6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Единица измерения</a:t>
                      </a:r>
                    </a:p>
                  </a:txBody>
                  <a:tcPr marL="39370" marR="39370" marT="64770" marB="64770" anchor="ctr">
                    <a:solidFill>
                      <a:schemeClr val="accent4">
                        <a:lumMod val="40000"/>
                        <a:lumOff val="60000"/>
                      </a:schemeClr>
                    </a:solidFill>
                  </a:tcPr>
                </a:tc>
                <a:tc>
                  <a:txBody>
                    <a:bodyPr/>
                    <a:lstStyle/>
                    <a:p>
                      <a:pPr algn="ctr">
                        <a:lnSpc>
                          <a:spcPct val="115000"/>
                        </a:lnSpc>
                        <a:spcAft>
                          <a:spcPts val="0"/>
                        </a:spcAft>
                      </a:pPr>
                      <a:r>
                        <a:rPr lang="ru-RU" sz="1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2020</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accent4">
                        <a:lumMod val="40000"/>
                        <a:lumOff val="6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2021</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2022</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2023</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extLst>
                  <a:ext uri="{0D108BD9-81ED-4DB2-BD59-A6C34878D82A}">
                    <a16:rowId xmlns="" xmlns:a16="http://schemas.microsoft.com/office/drawing/2014/main" val="10000"/>
                  </a:ext>
                </a:extLst>
              </a:tr>
              <a:tr h="1435380">
                <a:tc>
                  <a:txBody>
                    <a:bodyPr/>
                    <a:lstStyle/>
                    <a:p>
                      <a:pPr algn="l">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Количество представителей школьных образований, принявших участие в районной экологической конференции</a:t>
                      </a:r>
                    </a:p>
                  </a:txBody>
                  <a:tcPr marL="39370" marR="39370" marT="64770" marB="64770">
                    <a:solidFill>
                      <a:schemeClr val="accent4">
                        <a:lumMod val="40000"/>
                        <a:lumOff val="60000"/>
                      </a:schemeClr>
                    </a:solidFill>
                  </a:tcPr>
                </a:tc>
                <a:tc>
                  <a:txBody>
                    <a:bodyPr/>
                    <a:lstStyle/>
                    <a:p>
                      <a:pPr algn="l">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Отраслевой показатель</a:t>
                      </a:r>
                    </a:p>
                  </a:txBody>
                  <a:tcPr marL="39370" marR="39370" marT="64770" marB="64770">
                    <a:solidFill>
                      <a:schemeClr val="accent4">
                        <a:lumMod val="40000"/>
                        <a:lumOff val="60000"/>
                      </a:schemeClr>
                    </a:solidFill>
                  </a:tcPr>
                </a:tc>
                <a:tc>
                  <a:txBody>
                    <a:bodyPr/>
                    <a:lstStyle/>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человек</a:t>
                      </a:r>
                    </a:p>
                  </a:txBody>
                  <a:tcPr marL="39370" marR="39370" marT="64770" marB="64770">
                    <a:solidFill>
                      <a:schemeClr val="accent4">
                        <a:lumMod val="40000"/>
                        <a:lumOff val="60000"/>
                      </a:schemeClr>
                    </a:solidFill>
                  </a:tcPr>
                </a:tc>
                <a:tc>
                  <a:txBody>
                    <a:bodyPr/>
                    <a:lstStyle/>
                    <a:p>
                      <a:pPr algn="ctr">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110</a:t>
                      </a:r>
                    </a:p>
                  </a:txBody>
                  <a:tcPr marL="39370" marR="39370" marT="64770" marB="64770">
                    <a:solidFill>
                      <a:schemeClr val="accent4">
                        <a:lumMod val="40000"/>
                        <a:lumOff val="60000"/>
                      </a:schemeClr>
                    </a:solidFill>
                  </a:tcPr>
                </a:tc>
                <a:tc>
                  <a:txBody>
                    <a:bodyPr/>
                    <a:lstStyle/>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110</a:t>
                      </a:r>
                    </a:p>
                  </a:txBody>
                  <a:tcPr marL="39370" marR="39370" marT="64770" marB="64770">
                    <a:solidFill>
                      <a:schemeClr val="accent4">
                        <a:lumMod val="40000"/>
                        <a:lumOff val="60000"/>
                      </a:schemeClr>
                    </a:solidFill>
                  </a:tcPr>
                </a:tc>
                <a:tc>
                  <a:txBody>
                    <a:bodyPr/>
                    <a:lstStyle/>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120</a:t>
                      </a:r>
                    </a:p>
                  </a:txBody>
                  <a:tcPr marL="39370" marR="39370" marT="64770" marB="64770">
                    <a:solidFill>
                      <a:schemeClr val="accent4">
                        <a:lumMod val="40000"/>
                        <a:lumOff val="60000"/>
                      </a:schemeClr>
                    </a:solidFill>
                  </a:tcPr>
                </a:tc>
                <a:tc>
                  <a:txBody>
                    <a:bodyPr/>
                    <a:lstStyle/>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130</a:t>
                      </a:r>
                    </a:p>
                  </a:txBody>
                  <a:tcPr marL="39370" marR="39370" marT="64770" marB="64770">
                    <a:solidFill>
                      <a:schemeClr val="accent4">
                        <a:lumMod val="40000"/>
                        <a:lumOff val="60000"/>
                      </a:schemeClr>
                    </a:solidFill>
                  </a:tcPr>
                </a:tc>
                <a:extLst>
                  <a:ext uri="{0D108BD9-81ED-4DB2-BD59-A6C34878D82A}">
                    <a16:rowId xmlns="" xmlns:a16="http://schemas.microsoft.com/office/drawing/2014/main" val="10001"/>
                  </a:ext>
                </a:extLst>
              </a:tr>
              <a:tr h="940895">
                <a:tc>
                  <a:txBody>
                    <a:bodyPr/>
                    <a:lstStyle/>
                    <a:p>
                      <a:pPr algn="l">
                        <a:spcAft>
                          <a:spcPts val="0"/>
                        </a:spcAft>
                      </a:pPr>
                      <a:r>
                        <a:rPr lang="ru-RU" sz="1400" kern="50">
                          <a:solidFill>
                            <a:schemeClr val="tx1"/>
                          </a:solidFill>
                          <a:effectLst/>
                          <a:latin typeface="Times New Roman" panose="02020603050405020304" pitchFamily="18" charset="0"/>
                          <a:ea typeface="Andale Sans UI"/>
                          <a:cs typeface="Times New Roman" panose="02020603050405020304" pitchFamily="18" charset="0"/>
                        </a:rPr>
                        <a:t>Наличие генеральных схем санитарной очистки территории муниципального образования</a:t>
                      </a:r>
                      <a:endParaRPr lang="ru-RU"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70" marR="39370" marT="64770" marB="64770">
                    <a:solidFill>
                      <a:schemeClr val="accent4">
                        <a:lumMod val="40000"/>
                        <a:lumOff val="60000"/>
                      </a:schemeClr>
                    </a:solidFill>
                  </a:tcPr>
                </a:tc>
                <a:tc>
                  <a:txBody>
                    <a:bodyPr/>
                    <a:lstStyle/>
                    <a:p>
                      <a:pPr algn="l">
                        <a:spcAft>
                          <a:spcPts val="0"/>
                        </a:spcAft>
                      </a:pPr>
                      <a:r>
                        <a:rPr lang="ru-RU"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Отраслевой показатель</a:t>
                      </a:r>
                    </a:p>
                  </a:txBody>
                  <a:tcPr marL="39370" marR="39370" marT="64770" marB="64770">
                    <a:solidFill>
                      <a:schemeClr val="accent4">
                        <a:lumMod val="40000"/>
                        <a:lumOff val="60000"/>
                      </a:schemeClr>
                    </a:solidFill>
                  </a:tcPr>
                </a:tc>
                <a:tc>
                  <a:txBody>
                    <a:bodyPr/>
                    <a:lstStyle/>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наличие</a:t>
                      </a:r>
                    </a:p>
                  </a:txBody>
                  <a:tcPr marL="39370" marR="39370" marT="64770" marB="64770">
                    <a:solidFill>
                      <a:schemeClr val="accent4">
                        <a:lumMod val="40000"/>
                        <a:lumOff val="60000"/>
                      </a:schemeClr>
                    </a:solidFill>
                  </a:tcPr>
                </a:tc>
                <a:tc>
                  <a:txBody>
                    <a:bodyPr/>
                    <a:lstStyle/>
                    <a:p>
                      <a:pPr algn="ctr">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имеется</a:t>
                      </a:r>
                    </a:p>
                  </a:txBody>
                  <a:tcPr marL="39370" marR="39370" marT="64770" marB="64770">
                    <a:solidFill>
                      <a:schemeClr val="accent4">
                        <a:lumMod val="40000"/>
                        <a:lumOff val="60000"/>
                      </a:schemeClr>
                    </a:solidFill>
                  </a:tcPr>
                </a:tc>
                <a:tc>
                  <a:txBody>
                    <a:bodyPr/>
                    <a:lstStyle/>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имеется</a:t>
                      </a:r>
                    </a:p>
                  </a:txBody>
                  <a:tcPr marL="39370" marR="39370" marT="64770" marB="64770">
                    <a:solidFill>
                      <a:schemeClr val="accent4">
                        <a:lumMod val="40000"/>
                        <a:lumOff val="60000"/>
                      </a:schemeClr>
                    </a:solidFill>
                  </a:tcPr>
                </a:tc>
                <a:tc>
                  <a:txBody>
                    <a:bodyPr/>
                    <a:lstStyle/>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имеется</a:t>
                      </a:r>
                    </a:p>
                  </a:txBody>
                  <a:tcPr marL="39370" marR="39370" marT="64770" marB="64770">
                    <a:solidFill>
                      <a:schemeClr val="accent4">
                        <a:lumMod val="40000"/>
                        <a:lumOff val="60000"/>
                      </a:schemeClr>
                    </a:solidFill>
                  </a:tcPr>
                </a:tc>
                <a:tc>
                  <a:txBody>
                    <a:bodyPr/>
                    <a:lstStyle/>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имеется</a:t>
                      </a:r>
                    </a:p>
                  </a:txBody>
                  <a:tcPr marL="39370" marR="39370" marT="64770" marB="64770">
                    <a:solidFill>
                      <a:schemeClr val="accent4">
                        <a:lumMod val="40000"/>
                        <a:lumOff val="60000"/>
                      </a:schemeClr>
                    </a:solidFill>
                  </a:tcPr>
                </a:tc>
                <a:extLst>
                  <a:ext uri="{0D108BD9-81ED-4DB2-BD59-A6C34878D82A}">
                    <a16:rowId xmlns="" xmlns:a16="http://schemas.microsoft.com/office/drawing/2014/main" val="10002"/>
                  </a:ext>
                </a:extLst>
              </a:tr>
              <a:tr h="1600208">
                <a:tc>
                  <a:txBody>
                    <a:bodyPr/>
                    <a:lstStyle/>
                    <a:p>
                      <a:pPr algn="l">
                        <a:spcAft>
                          <a:spcPts val="0"/>
                        </a:spcAft>
                      </a:pPr>
                      <a:r>
                        <a:rPr lang="ru-RU" sz="1400" kern="50">
                          <a:solidFill>
                            <a:schemeClr val="tx1"/>
                          </a:solidFill>
                          <a:effectLst/>
                          <a:latin typeface="Times New Roman" panose="02020603050405020304" pitchFamily="18" charset="0"/>
                          <a:ea typeface="Andale Sans UI"/>
                          <a:cs typeface="Times New Roman" panose="02020603050405020304" pitchFamily="18" charset="0"/>
                        </a:rPr>
                        <a:t>Соответствие фактической площади озелененных территорий минимально необходимой площади озелененных территорий, (нормативу)</a:t>
                      </a:r>
                      <a:endParaRPr lang="ru-RU"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70" marR="39370" marT="64770" marB="64770">
                    <a:solidFill>
                      <a:schemeClr val="accent4">
                        <a:lumMod val="40000"/>
                        <a:lumOff val="60000"/>
                      </a:schemeClr>
                    </a:solidFill>
                  </a:tcPr>
                </a:tc>
                <a:tc>
                  <a:txBody>
                    <a:bodyPr/>
                    <a:lstStyle/>
                    <a:p>
                      <a:pPr algn="l">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Отраслевой показатель</a:t>
                      </a:r>
                    </a:p>
                  </a:txBody>
                  <a:tcPr marL="39370" marR="39370" marT="64770" marB="64770">
                    <a:solidFill>
                      <a:schemeClr val="accent4">
                        <a:lumMod val="40000"/>
                        <a:lumOff val="60000"/>
                      </a:schemeClr>
                    </a:solidFill>
                  </a:tcPr>
                </a:tc>
                <a:tc>
                  <a:txBody>
                    <a:bodyPr/>
                    <a:lstStyle/>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39370" marR="39370" marT="64770" marB="64770">
                    <a:solidFill>
                      <a:schemeClr val="accent4">
                        <a:lumMod val="40000"/>
                        <a:lumOff val="60000"/>
                      </a:schemeClr>
                    </a:solidFill>
                  </a:tcPr>
                </a:tc>
                <a:tc>
                  <a:txBody>
                    <a:bodyPr/>
                    <a:lstStyle/>
                    <a:p>
                      <a:pPr algn="ctr">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100,0</a:t>
                      </a:r>
                    </a:p>
                  </a:txBody>
                  <a:tcPr marL="39370" marR="39370" marT="64770" marB="64770">
                    <a:solidFill>
                      <a:schemeClr val="accent4">
                        <a:lumMod val="40000"/>
                        <a:lumOff val="60000"/>
                      </a:schemeClr>
                    </a:solidFill>
                  </a:tcPr>
                </a:tc>
                <a:tc>
                  <a:txBody>
                    <a:bodyPr/>
                    <a:lstStyle/>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100,0</a:t>
                      </a:r>
                    </a:p>
                  </a:txBody>
                  <a:tcPr marL="39370" marR="39370" marT="64770" marB="64770">
                    <a:solidFill>
                      <a:schemeClr val="accent4">
                        <a:lumMod val="40000"/>
                        <a:lumOff val="60000"/>
                      </a:schemeClr>
                    </a:solidFill>
                  </a:tcPr>
                </a:tc>
                <a:tc>
                  <a:txBody>
                    <a:bodyPr/>
                    <a:lstStyle/>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103,0</a:t>
                      </a:r>
                    </a:p>
                  </a:txBody>
                  <a:tcPr marL="39370" marR="39370" marT="64770" marB="64770">
                    <a:solidFill>
                      <a:schemeClr val="accent4">
                        <a:lumMod val="40000"/>
                        <a:lumOff val="60000"/>
                      </a:schemeClr>
                    </a:solidFill>
                  </a:tcPr>
                </a:tc>
                <a:tc>
                  <a:txBody>
                    <a:bodyPr/>
                    <a:lstStyle/>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106,0</a:t>
                      </a:r>
                    </a:p>
                  </a:txBody>
                  <a:tcPr marL="39370" marR="39370" marT="64770" marB="64770">
                    <a:solidFill>
                      <a:schemeClr val="accent4">
                        <a:lumMod val="40000"/>
                        <a:lumOff val="60000"/>
                      </a:schemeClr>
                    </a:solidFill>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188808801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4350" y="50800"/>
            <a:ext cx="10896600" cy="1469390"/>
          </a:xfrm>
        </p:spPr>
        <p:txBody>
          <a:bodyPr>
            <a:normAutofit/>
          </a:bodyPr>
          <a:lstStyle/>
          <a:p>
            <a:r>
              <a:rPr lang="ru-RU" sz="2400" b="1" dirty="0">
                <a:solidFill>
                  <a:schemeClr val="tx1"/>
                </a:solidFill>
                <a:latin typeface="Times New Roman" panose="02020603050405020304" pitchFamily="18" charset="0"/>
                <a:cs typeface="Times New Roman" panose="02020603050405020304" pitchFamily="18" charset="0"/>
              </a:rPr>
              <a:t>Показатели подпрограммы «Развитие водохозяйственного комплекса»</a:t>
            </a:r>
          </a:p>
        </p:txBody>
      </p:sp>
      <p:graphicFrame>
        <p:nvGraphicFramePr>
          <p:cNvPr id="4" name="Объект 3"/>
          <p:cNvGraphicFramePr>
            <a:graphicFrameLocks noGrp="1"/>
          </p:cNvGraphicFramePr>
          <p:nvPr>
            <p:ph idx="1"/>
            <p:extLst>
              <p:ext uri="{D42A27DB-BD31-4B8C-83A1-F6EECF244321}">
                <p14:modId xmlns:p14="http://schemas.microsoft.com/office/powerpoint/2010/main" val="1212497278"/>
              </p:ext>
            </p:extLst>
          </p:nvPr>
        </p:nvGraphicFramePr>
        <p:xfrm>
          <a:off x="659219" y="1690688"/>
          <a:ext cx="11185454" cy="3455470"/>
        </p:xfrm>
        <a:graphic>
          <a:graphicData uri="http://schemas.openxmlformats.org/drawingml/2006/table">
            <a:tbl>
              <a:tblPr firstRow="1" bandRow="1">
                <a:tableStyleId>{5C22544A-7EE6-4342-B048-85BDC9FD1C3A}</a:tableStyleId>
              </a:tblPr>
              <a:tblGrid>
                <a:gridCol w="2885989">
                  <a:extLst>
                    <a:ext uri="{9D8B030D-6E8A-4147-A177-3AD203B41FA5}">
                      <a16:colId xmlns="" xmlns:a16="http://schemas.microsoft.com/office/drawing/2014/main" val="20000"/>
                    </a:ext>
                  </a:extLst>
                </a:gridCol>
                <a:gridCol w="1693950">
                  <a:extLst>
                    <a:ext uri="{9D8B030D-6E8A-4147-A177-3AD203B41FA5}">
                      <a16:colId xmlns="" xmlns:a16="http://schemas.microsoft.com/office/drawing/2014/main" val="20001"/>
                    </a:ext>
                  </a:extLst>
                </a:gridCol>
                <a:gridCol w="1317518">
                  <a:extLst>
                    <a:ext uri="{9D8B030D-6E8A-4147-A177-3AD203B41FA5}">
                      <a16:colId xmlns="" xmlns:a16="http://schemas.microsoft.com/office/drawing/2014/main" val="20002"/>
                    </a:ext>
                  </a:extLst>
                </a:gridCol>
                <a:gridCol w="1317518"/>
                <a:gridCol w="1353368">
                  <a:extLst>
                    <a:ext uri="{9D8B030D-6E8A-4147-A177-3AD203B41FA5}">
                      <a16:colId xmlns="" xmlns:a16="http://schemas.microsoft.com/office/drawing/2014/main" val="20003"/>
                    </a:ext>
                  </a:extLst>
                </a:gridCol>
                <a:gridCol w="1335442">
                  <a:extLst>
                    <a:ext uri="{9D8B030D-6E8A-4147-A177-3AD203B41FA5}">
                      <a16:colId xmlns="" xmlns:a16="http://schemas.microsoft.com/office/drawing/2014/main" val="20004"/>
                    </a:ext>
                  </a:extLst>
                </a:gridCol>
                <a:gridCol w="1281669">
                  <a:extLst>
                    <a:ext uri="{9D8B030D-6E8A-4147-A177-3AD203B41FA5}">
                      <a16:colId xmlns="" xmlns:a16="http://schemas.microsoft.com/office/drawing/2014/main" val="20005"/>
                    </a:ext>
                  </a:extLst>
                </a:gridCol>
              </a:tblGrid>
              <a:tr h="841942">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Показатель реализации мероприятий</a:t>
                      </a:r>
                    </a:p>
                  </a:txBody>
                  <a:tcPr>
                    <a:solidFill>
                      <a:schemeClr val="accent3"/>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Тип показателя</a:t>
                      </a:r>
                    </a:p>
                  </a:txBody>
                  <a:tcPr marL="39370" marR="39370" marT="64770" marB="64770" anchor="ctr">
                    <a:solidFill>
                      <a:schemeClr val="accent3"/>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Единица измерения</a:t>
                      </a:r>
                    </a:p>
                  </a:txBody>
                  <a:tcPr marL="39370" marR="39370" marT="64770" marB="64770" anchor="ctr">
                    <a:solidFill>
                      <a:schemeClr val="accent3"/>
                    </a:solidFill>
                  </a:tcPr>
                </a:tc>
                <a:tc>
                  <a:txBody>
                    <a:bodyPr/>
                    <a:lstStyle/>
                    <a:p>
                      <a:pPr algn="ctr">
                        <a:lnSpc>
                          <a:spcPct val="115000"/>
                        </a:lnSpc>
                        <a:spcAft>
                          <a:spcPts val="0"/>
                        </a:spcAft>
                      </a:pPr>
                      <a:r>
                        <a:rPr lang="ru-RU" sz="1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2020</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accent3"/>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2021</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3"/>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2022</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3"/>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2023</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3"/>
                    </a:solidFill>
                  </a:tcPr>
                </a:tc>
                <a:extLst>
                  <a:ext uri="{0D108BD9-81ED-4DB2-BD59-A6C34878D82A}">
                    <a16:rowId xmlns="" xmlns:a16="http://schemas.microsoft.com/office/drawing/2014/main" val="10000"/>
                  </a:ext>
                </a:extLst>
              </a:tr>
              <a:tr h="1622492">
                <a:tc>
                  <a:txBody>
                    <a:bodyPr/>
                    <a:lstStyle/>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Протяженность восстановленных участков для устойчивого существования и воспроизводства рыбных запасов</a:t>
                      </a:r>
                    </a:p>
                  </a:txBody>
                  <a:tcPr marL="39370" marR="39370" marT="64770" marB="64770">
                    <a:solidFill>
                      <a:schemeClr val="accent3"/>
                    </a:solidFill>
                  </a:tcPr>
                </a:tc>
                <a:tc>
                  <a:txBody>
                    <a:bodyPr/>
                    <a:lstStyle/>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Отраслевой показатель</a:t>
                      </a:r>
                    </a:p>
                  </a:txBody>
                  <a:tcPr marL="39370" marR="39370" marT="64770" marB="64770">
                    <a:solidFill>
                      <a:schemeClr val="accent3"/>
                    </a:solidFill>
                  </a:tcPr>
                </a:tc>
                <a:tc>
                  <a:txBody>
                    <a:bodyPr/>
                    <a:lstStyle/>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км</a:t>
                      </a:r>
                    </a:p>
                  </a:txBody>
                  <a:tcPr marL="39370" marR="39370" marT="64770" marB="64770">
                    <a:solidFill>
                      <a:schemeClr val="accent3"/>
                    </a:solidFill>
                  </a:tcPr>
                </a:tc>
                <a:tc>
                  <a:txBody>
                    <a:bodyPr/>
                    <a:lstStyle/>
                    <a:p>
                      <a:pPr algn="ctr">
                        <a:spcAft>
                          <a:spcPts val="0"/>
                        </a:spcAft>
                      </a:pPr>
                      <a:r>
                        <a:rPr lang="ru-RU" sz="14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70" marR="39370" marT="64770" marB="64770">
                    <a:solidFill>
                      <a:schemeClr val="accent3"/>
                    </a:solidFill>
                  </a:tcPr>
                </a:tc>
                <a:tc>
                  <a:txBody>
                    <a:bodyPr/>
                    <a:lstStyle/>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6</a:t>
                      </a:r>
                    </a:p>
                  </a:txBody>
                  <a:tcPr marL="39370" marR="39370" marT="64770" marB="64770">
                    <a:solidFill>
                      <a:schemeClr val="accent3"/>
                    </a:solidFill>
                  </a:tcPr>
                </a:tc>
                <a:tc>
                  <a:txBody>
                    <a:bodyPr/>
                    <a:lstStyle/>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6</a:t>
                      </a:r>
                    </a:p>
                  </a:txBody>
                  <a:tcPr marL="39370" marR="39370" marT="64770" marB="64770">
                    <a:solidFill>
                      <a:schemeClr val="accent3"/>
                    </a:solidFill>
                  </a:tcPr>
                </a:tc>
                <a:tc>
                  <a:txBody>
                    <a:bodyPr/>
                    <a:lstStyle/>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6</a:t>
                      </a:r>
                    </a:p>
                  </a:txBody>
                  <a:tcPr marL="39370" marR="39370" marT="64770" marB="64770">
                    <a:solidFill>
                      <a:schemeClr val="accent3"/>
                    </a:solidFill>
                  </a:tcPr>
                </a:tc>
                <a:extLst>
                  <a:ext uri="{0D108BD9-81ED-4DB2-BD59-A6C34878D82A}">
                    <a16:rowId xmlns="" xmlns:a16="http://schemas.microsoft.com/office/drawing/2014/main" val="10001"/>
                  </a:ext>
                </a:extLst>
              </a:tr>
              <a:tr h="991036">
                <a:tc>
                  <a:txBody>
                    <a:bodyPr/>
                    <a:lstStyle/>
                    <a:p>
                      <a:pPr algn="ctr">
                        <a:spcAft>
                          <a:spcPts val="0"/>
                        </a:spcAft>
                      </a:pPr>
                      <a:r>
                        <a:rPr lang="ru-RU"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Количество регулируемых водоподъемных объектов</a:t>
                      </a:r>
                    </a:p>
                  </a:txBody>
                  <a:tcPr marL="39370" marR="39370" marT="64770" marB="64770">
                    <a:solidFill>
                      <a:schemeClr val="accent3"/>
                    </a:solidFill>
                  </a:tcPr>
                </a:tc>
                <a:tc>
                  <a:txBody>
                    <a:bodyPr/>
                    <a:lstStyle/>
                    <a:p>
                      <a:pPr algn="ctr">
                        <a:spcAft>
                          <a:spcPts val="0"/>
                        </a:spcAft>
                      </a:pPr>
                      <a:r>
                        <a:rPr lang="ru-RU"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Отраслевой показатель</a:t>
                      </a:r>
                    </a:p>
                  </a:txBody>
                  <a:tcPr marL="39370" marR="39370" marT="64770" marB="64770">
                    <a:solidFill>
                      <a:schemeClr val="accent3"/>
                    </a:solidFill>
                  </a:tcPr>
                </a:tc>
                <a:tc>
                  <a:txBody>
                    <a:bodyPr/>
                    <a:lstStyle/>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единиц</a:t>
                      </a:r>
                    </a:p>
                  </a:txBody>
                  <a:tcPr marL="39370" marR="39370" marT="64770" marB="64770">
                    <a:solidFill>
                      <a:schemeClr val="accent3"/>
                    </a:solidFill>
                  </a:tcPr>
                </a:tc>
                <a:tc>
                  <a:txBody>
                    <a:bodyPr/>
                    <a:lstStyle/>
                    <a:p>
                      <a:pPr algn="ctr">
                        <a:spcAft>
                          <a:spcPts val="0"/>
                        </a:spcAft>
                      </a:pPr>
                      <a:r>
                        <a:rPr lang="ru-RU" sz="14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70" marR="39370" marT="64770" marB="64770">
                    <a:solidFill>
                      <a:schemeClr val="accent3"/>
                    </a:solidFill>
                  </a:tcPr>
                </a:tc>
                <a:tc>
                  <a:txBody>
                    <a:bodyPr/>
                    <a:lstStyle/>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a:t>
                      </a:r>
                    </a:p>
                  </a:txBody>
                  <a:tcPr marL="39370" marR="39370" marT="64770" marB="64770">
                    <a:solidFill>
                      <a:schemeClr val="accent3"/>
                    </a:solidFill>
                  </a:tcPr>
                </a:tc>
                <a:tc>
                  <a:txBody>
                    <a:bodyPr/>
                    <a:lstStyle/>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a:t>
                      </a:r>
                    </a:p>
                  </a:txBody>
                  <a:tcPr marL="39370" marR="39370" marT="64770" marB="64770">
                    <a:solidFill>
                      <a:schemeClr val="accent3"/>
                    </a:solidFill>
                  </a:tcPr>
                </a:tc>
                <a:tc>
                  <a:txBody>
                    <a:bodyPr/>
                    <a:lstStyle/>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a:t>
                      </a:r>
                    </a:p>
                  </a:txBody>
                  <a:tcPr marL="39370" marR="39370" marT="64770" marB="64770">
                    <a:solidFill>
                      <a:schemeClr val="accent3"/>
                    </a:solidFill>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128548251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8368" y="146304"/>
            <a:ext cx="10728960" cy="1304544"/>
          </a:xfrm>
        </p:spPr>
        <p:txBody>
          <a:bodyPr>
            <a:normAutofit/>
          </a:bodyPr>
          <a:lstStyle/>
          <a:p>
            <a:pPr algn="ctr"/>
            <a:r>
              <a:rPr lang="ru-RU" sz="2400" b="1" dirty="0">
                <a:solidFill>
                  <a:schemeClr val="tx1"/>
                </a:solidFill>
                <a:latin typeface="Times New Roman" panose="02020603050405020304" pitchFamily="18" charset="0"/>
                <a:cs typeface="Times New Roman" panose="02020603050405020304" pitchFamily="18" charset="0"/>
              </a:rPr>
              <a:t>Показатели подпрограммы «Региональная программа в области обращения с отходами, в том числе с твердыми коммунальными отходами»</a:t>
            </a:r>
          </a:p>
        </p:txBody>
      </p:sp>
      <p:graphicFrame>
        <p:nvGraphicFramePr>
          <p:cNvPr id="4" name="Объект 3"/>
          <p:cNvGraphicFramePr>
            <a:graphicFrameLocks noGrp="1"/>
          </p:cNvGraphicFramePr>
          <p:nvPr>
            <p:ph idx="1"/>
            <p:extLst>
              <p:ext uri="{D42A27DB-BD31-4B8C-83A1-F6EECF244321}">
                <p14:modId xmlns:p14="http://schemas.microsoft.com/office/powerpoint/2010/main" val="60443869"/>
              </p:ext>
            </p:extLst>
          </p:nvPr>
        </p:nvGraphicFramePr>
        <p:xfrm>
          <a:off x="365049" y="1612973"/>
          <a:ext cx="11461903" cy="2742679"/>
        </p:xfrm>
        <a:graphic>
          <a:graphicData uri="http://schemas.openxmlformats.org/drawingml/2006/table">
            <a:tbl>
              <a:tblPr firstRow="1" bandRow="1">
                <a:tableStyleId>{5C22544A-7EE6-4342-B048-85BDC9FD1C3A}</a:tableStyleId>
              </a:tblPr>
              <a:tblGrid>
                <a:gridCol w="3724880">
                  <a:extLst>
                    <a:ext uri="{9D8B030D-6E8A-4147-A177-3AD203B41FA5}">
                      <a16:colId xmlns="" xmlns:a16="http://schemas.microsoft.com/office/drawing/2014/main" val="20000"/>
                    </a:ext>
                  </a:extLst>
                </a:gridCol>
                <a:gridCol w="1407602">
                  <a:extLst>
                    <a:ext uri="{9D8B030D-6E8A-4147-A177-3AD203B41FA5}">
                      <a16:colId xmlns="" xmlns:a16="http://schemas.microsoft.com/office/drawing/2014/main" val="20001"/>
                    </a:ext>
                  </a:extLst>
                </a:gridCol>
                <a:gridCol w="1139487">
                  <a:extLst>
                    <a:ext uri="{9D8B030D-6E8A-4147-A177-3AD203B41FA5}">
                      <a16:colId xmlns="" xmlns:a16="http://schemas.microsoft.com/office/drawing/2014/main" val="20002"/>
                    </a:ext>
                  </a:extLst>
                </a:gridCol>
                <a:gridCol w="1139487"/>
                <a:gridCol w="1608688">
                  <a:extLst>
                    <a:ext uri="{9D8B030D-6E8A-4147-A177-3AD203B41FA5}">
                      <a16:colId xmlns="" xmlns:a16="http://schemas.microsoft.com/office/drawing/2014/main" val="20003"/>
                    </a:ext>
                  </a:extLst>
                </a:gridCol>
                <a:gridCol w="1321422">
                  <a:extLst>
                    <a:ext uri="{9D8B030D-6E8A-4147-A177-3AD203B41FA5}">
                      <a16:colId xmlns="" xmlns:a16="http://schemas.microsoft.com/office/drawing/2014/main" val="20004"/>
                    </a:ext>
                  </a:extLst>
                </a:gridCol>
                <a:gridCol w="1120337">
                  <a:extLst>
                    <a:ext uri="{9D8B030D-6E8A-4147-A177-3AD203B41FA5}">
                      <a16:colId xmlns="" xmlns:a16="http://schemas.microsoft.com/office/drawing/2014/main" val="20005"/>
                    </a:ext>
                  </a:extLst>
                </a:gridCol>
              </a:tblGrid>
              <a:tr h="910771">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Показатель реализации мероприятий</a:t>
                      </a:r>
                    </a:p>
                  </a:txBody>
                  <a:tcPr>
                    <a:solidFill>
                      <a:schemeClr val="tx2">
                        <a:lumMod val="40000"/>
                        <a:lumOff val="6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Тип показателя</a:t>
                      </a:r>
                    </a:p>
                  </a:txBody>
                  <a:tcPr marL="39370" marR="39370" marT="64770" marB="64770" anchor="ctr">
                    <a:solidFill>
                      <a:schemeClr val="tx2">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Единица измерения</a:t>
                      </a:r>
                    </a:p>
                  </a:txBody>
                  <a:tcPr marL="39370" marR="39370" marT="64770" marB="64770" anchor="ctr">
                    <a:solidFill>
                      <a:schemeClr val="tx2">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2020</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tx2">
                        <a:lumMod val="40000"/>
                        <a:lumOff val="6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2021</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tx2">
                        <a:lumMod val="40000"/>
                        <a:lumOff val="6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2022</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tx2">
                        <a:lumMod val="40000"/>
                        <a:lumOff val="6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2023</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tx2">
                        <a:lumMod val="40000"/>
                        <a:lumOff val="60000"/>
                      </a:schemeClr>
                    </a:solidFill>
                  </a:tcPr>
                </a:tc>
                <a:extLst>
                  <a:ext uri="{0D108BD9-81ED-4DB2-BD59-A6C34878D82A}">
                    <a16:rowId xmlns="" xmlns:a16="http://schemas.microsoft.com/office/drawing/2014/main" val="10000"/>
                  </a:ext>
                </a:extLst>
              </a:tr>
              <a:tr h="1002568">
                <a:tc>
                  <a:txBody>
                    <a:bodyPr/>
                    <a:lstStyle/>
                    <a:p>
                      <a:pPr algn="l">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Ликвидировано объектов накопленного вреда (в том числе наиболее опасных объектов накопленного вреда)</a:t>
                      </a:r>
                    </a:p>
                  </a:txBody>
                  <a:tcPr marL="39370" marR="39370" marT="64770" marB="64770">
                    <a:solidFill>
                      <a:schemeClr val="tx2">
                        <a:lumMod val="40000"/>
                        <a:lumOff val="60000"/>
                      </a:schemeClr>
                    </a:solidFill>
                  </a:tcPr>
                </a:tc>
                <a:tc>
                  <a:txBody>
                    <a:bodyPr/>
                    <a:lstStyle/>
                    <a:p>
                      <a:pPr algn="l">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Приоритетный показатель (национальный проект)</a:t>
                      </a:r>
                    </a:p>
                  </a:txBody>
                  <a:tcPr marL="39370" marR="39370" marT="64770" marB="64770">
                    <a:solidFill>
                      <a:schemeClr val="tx2">
                        <a:lumMod val="40000"/>
                        <a:lumOff val="60000"/>
                      </a:schemeClr>
                    </a:solidFill>
                  </a:tcPr>
                </a:tc>
                <a:tc>
                  <a:txBody>
                    <a:bodyPr/>
                    <a:lstStyle/>
                    <a:p>
                      <a:pPr algn="ctr">
                        <a:spcAft>
                          <a:spcPts val="0"/>
                        </a:spcAft>
                      </a:pPr>
                      <a:r>
                        <a:rPr lang="ru-RU"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Шт.</a:t>
                      </a:r>
                    </a:p>
                  </a:txBody>
                  <a:tcPr marL="39370" marR="39370" marT="64770" marB="64770">
                    <a:solidFill>
                      <a:schemeClr val="tx2">
                        <a:lumMod val="40000"/>
                        <a:lumOff val="60000"/>
                      </a:schemeClr>
                    </a:solidFill>
                  </a:tcPr>
                </a:tc>
                <a:tc>
                  <a:txBody>
                    <a:bodyPr/>
                    <a:lstStyle/>
                    <a:p>
                      <a:pPr algn="ctr">
                        <a:spcAft>
                          <a:spcPts val="0"/>
                        </a:spcAft>
                      </a:pPr>
                      <a:r>
                        <a:rPr lang="ru-RU" sz="14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70" marR="39370" marT="64770" marB="64770">
                    <a:solidFill>
                      <a:schemeClr val="tx2">
                        <a:lumMod val="40000"/>
                        <a:lumOff val="60000"/>
                      </a:schemeClr>
                    </a:solidFill>
                  </a:tcPr>
                </a:tc>
                <a:tc>
                  <a:txBody>
                    <a:bodyPr/>
                    <a:lstStyle/>
                    <a:p>
                      <a:pPr algn="ctr">
                        <a:spcAft>
                          <a:spcPts val="0"/>
                        </a:spcAft>
                      </a:pPr>
                      <a:r>
                        <a:rPr lang="ru-RU"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p>
                  </a:txBody>
                  <a:tcPr marL="39370" marR="39370" marT="64770" marB="64770">
                    <a:solidFill>
                      <a:schemeClr val="tx2">
                        <a:lumMod val="40000"/>
                        <a:lumOff val="60000"/>
                      </a:schemeClr>
                    </a:solidFill>
                  </a:tcPr>
                </a:tc>
                <a:tc>
                  <a:txBody>
                    <a:bodyPr/>
                    <a:lstStyle/>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p>
                  </a:txBody>
                  <a:tcPr marL="39370" marR="39370" marT="64770" marB="64770">
                    <a:solidFill>
                      <a:schemeClr val="tx2">
                        <a:lumMod val="40000"/>
                        <a:lumOff val="60000"/>
                      </a:schemeClr>
                    </a:solidFill>
                  </a:tcPr>
                </a:tc>
                <a:tc>
                  <a:txBody>
                    <a:bodyPr/>
                    <a:lstStyle/>
                    <a:p>
                      <a:pPr algn="ctr">
                        <a:spcAft>
                          <a:spcPts val="0"/>
                        </a:spcAft>
                      </a:pPr>
                      <a:r>
                        <a:rPr lang="ru-RU"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a:t>
                      </a:r>
                    </a:p>
                  </a:txBody>
                  <a:tcPr marL="39370" marR="39370" marT="64770" marB="64770">
                    <a:solidFill>
                      <a:schemeClr val="tx2">
                        <a:lumMod val="40000"/>
                        <a:lumOff val="60000"/>
                      </a:schemeClr>
                    </a:solidFill>
                  </a:tcPr>
                </a:tc>
                <a:extLst>
                  <a:ext uri="{0D108BD9-81ED-4DB2-BD59-A6C34878D82A}">
                    <a16:rowId xmlns="" xmlns:a16="http://schemas.microsoft.com/office/drawing/2014/main" val="10001"/>
                  </a:ext>
                </a:extLst>
              </a:tr>
              <a:tr h="829340">
                <a:tc>
                  <a:txBody>
                    <a:bodyPr/>
                    <a:lstStyle/>
                    <a:p>
                      <a:pPr algn="l">
                        <a:spcAft>
                          <a:spcPts val="0"/>
                        </a:spcAft>
                      </a:pPr>
                      <a:r>
                        <a:rPr lang="ru-RU"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Доля ликвидированных несанкционированных свалок, в общем числе выявленных несанкционированных свалок</a:t>
                      </a:r>
                    </a:p>
                  </a:txBody>
                  <a:tcPr marL="39370" marR="39370" marT="64770" marB="64770">
                    <a:solidFill>
                      <a:schemeClr val="tx2">
                        <a:lumMod val="40000"/>
                        <a:lumOff val="60000"/>
                      </a:schemeClr>
                    </a:solidFill>
                  </a:tcPr>
                </a:tc>
                <a:tc>
                  <a:txBody>
                    <a:bodyPr/>
                    <a:lstStyle/>
                    <a:p>
                      <a:pPr algn="l">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Отраслевой показатель</a:t>
                      </a:r>
                    </a:p>
                  </a:txBody>
                  <a:tcPr marL="39370" marR="39370" marT="64770" marB="64770">
                    <a:solidFill>
                      <a:schemeClr val="tx2">
                        <a:lumMod val="40000"/>
                        <a:lumOff val="60000"/>
                      </a:schemeClr>
                    </a:solidFill>
                  </a:tcPr>
                </a:tc>
                <a:tc>
                  <a:txBody>
                    <a:bodyPr/>
                    <a:lstStyle/>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39370" marR="39370" marT="64770" marB="64770">
                    <a:solidFill>
                      <a:schemeClr val="tx2">
                        <a:lumMod val="40000"/>
                        <a:lumOff val="60000"/>
                      </a:schemeClr>
                    </a:solidFill>
                  </a:tcPr>
                </a:tc>
                <a:tc>
                  <a:txBody>
                    <a:bodyPr/>
                    <a:lstStyle/>
                    <a:p>
                      <a:pPr algn="ctr">
                        <a:spcAft>
                          <a:spcPts val="0"/>
                        </a:spcAft>
                      </a:pPr>
                      <a:r>
                        <a:rPr lang="ru-RU" sz="14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70" marR="39370" marT="64770" marB="64770">
                    <a:solidFill>
                      <a:schemeClr val="tx2">
                        <a:lumMod val="40000"/>
                        <a:lumOff val="60000"/>
                      </a:schemeClr>
                    </a:solidFill>
                  </a:tcPr>
                </a:tc>
                <a:tc>
                  <a:txBody>
                    <a:bodyPr/>
                    <a:lstStyle/>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100,0</a:t>
                      </a:r>
                    </a:p>
                  </a:txBody>
                  <a:tcPr marL="39370" marR="39370" marT="64770" marB="64770">
                    <a:solidFill>
                      <a:schemeClr val="tx2">
                        <a:lumMod val="40000"/>
                        <a:lumOff val="60000"/>
                      </a:schemeClr>
                    </a:solidFill>
                  </a:tcPr>
                </a:tc>
                <a:tc>
                  <a:txBody>
                    <a:bodyPr/>
                    <a:lstStyle/>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100,0</a:t>
                      </a:r>
                    </a:p>
                  </a:txBody>
                  <a:tcPr marL="39370" marR="39370" marT="64770" marB="64770">
                    <a:solidFill>
                      <a:schemeClr val="tx2">
                        <a:lumMod val="40000"/>
                        <a:lumOff val="60000"/>
                      </a:schemeClr>
                    </a:solidFill>
                  </a:tcPr>
                </a:tc>
                <a:tc>
                  <a:txBody>
                    <a:bodyPr/>
                    <a:lstStyle/>
                    <a:p>
                      <a:pPr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100,0</a:t>
                      </a:r>
                    </a:p>
                  </a:txBody>
                  <a:tcPr marL="39370" marR="39370" marT="64770" marB="64770">
                    <a:solidFill>
                      <a:schemeClr val="tx2">
                        <a:lumMod val="40000"/>
                        <a:lumOff val="60000"/>
                      </a:schemeClr>
                    </a:solidFill>
                  </a:tcPr>
                </a:tc>
                <a:extLst>
                  <a:ext uri="{0D108BD9-81ED-4DB2-BD59-A6C34878D82A}">
                    <a16:rowId xmlns="" xmlns:a16="http://schemas.microsoft.com/office/drawing/2014/main" val="10002"/>
                  </a:ext>
                </a:extLst>
              </a:tr>
            </a:tbl>
          </a:graphicData>
        </a:graphic>
      </p:graphicFrame>
      <p:pic>
        <p:nvPicPr>
          <p:cNvPr id="3" name="Рисунок 2"/>
          <p:cNvPicPr>
            <a:picLocks noChangeAspect="1"/>
          </p:cNvPicPr>
          <p:nvPr/>
        </p:nvPicPr>
        <p:blipFill>
          <a:blip r:embed="rId3"/>
          <a:stretch>
            <a:fillRect/>
          </a:stretch>
        </p:blipFill>
        <p:spPr>
          <a:xfrm>
            <a:off x="4139184" y="4143375"/>
            <a:ext cx="3913632" cy="2606540"/>
          </a:xfrm>
          <a:prstGeom prst="rect">
            <a:avLst/>
          </a:prstGeom>
        </p:spPr>
      </p:pic>
    </p:spTree>
    <p:extLst>
      <p:ext uri="{BB962C8B-B14F-4D97-AF65-F5344CB8AC3E}">
        <p14:creationId xmlns:p14="http://schemas.microsoft.com/office/powerpoint/2010/main" val="15485044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1792" y="207265"/>
            <a:ext cx="11222878" cy="1560576"/>
          </a:xfrm>
        </p:spPr>
        <p:txBody>
          <a:bodyPr>
            <a:normAutofit fontScale="90000"/>
          </a:bodyPr>
          <a:lstStyle/>
          <a:p>
            <a:pPr algn="ctr"/>
            <a:r>
              <a:rPr lang="ru-RU" sz="2700" b="1" dirty="0">
                <a:solidFill>
                  <a:schemeClr val="tx1"/>
                </a:solidFill>
                <a:latin typeface="Times New Roman" panose="02020603050405020304" pitchFamily="18" charset="0"/>
                <a:cs typeface="Times New Roman" panose="02020603050405020304" pitchFamily="18" charset="0"/>
              </a:rPr>
              <a:t>Муниципальная программа «Безопасность   и обеспечение безопасности жизнедеятельности населения</a:t>
            </a:r>
            <a:r>
              <a:rPr lang="ru-RU" sz="2700" b="1" dirty="0" smtClean="0">
                <a:solidFill>
                  <a:schemeClr val="tx1"/>
                </a:solidFill>
                <a:latin typeface="Times New Roman" panose="02020603050405020304" pitchFamily="18" charset="0"/>
                <a:cs typeface="Times New Roman" panose="02020603050405020304" pitchFamily="18" charset="0"/>
              </a:rPr>
              <a:t>»</a:t>
            </a:r>
            <a:r>
              <a:rPr lang="ru-RU" sz="2700" b="1" dirty="0">
                <a:solidFill>
                  <a:schemeClr val="tx1"/>
                </a:solidFill>
                <a:latin typeface="Times New Roman" panose="02020603050405020304" pitchFamily="18" charset="0"/>
                <a:cs typeface="Times New Roman" panose="02020603050405020304" pitchFamily="18" charset="0"/>
              </a:rPr>
              <a:t/>
            </a:r>
            <a:br>
              <a:rPr lang="ru-RU" sz="2700" b="1" dirty="0">
                <a:solidFill>
                  <a:schemeClr val="tx1"/>
                </a:solidFill>
                <a:latin typeface="Times New Roman" panose="02020603050405020304" pitchFamily="18" charset="0"/>
                <a:cs typeface="Times New Roman" panose="02020603050405020304" pitchFamily="18" charset="0"/>
              </a:rPr>
            </a:br>
            <a:r>
              <a:rPr lang="ru-RU" sz="2200" dirty="0">
                <a:solidFill>
                  <a:schemeClr val="tx1"/>
                </a:solidFill>
                <a:latin typeface="Times New Roman" panose="02020603050405020304" pitchFamily="18" charset="0"/>
                <a:cs typeface="Times New Roman" panose="02020603050405020304" pitchFamily="18" charset="0"/>
              </a:rPr>
              <a:t>Цель программы: комплексное обеспечение безопасности населения и объектов на территории городского округа, повышение уровня и результативности борьбы с преступностью</a:t>
            </a:r>
            <a:r>
              <a:rPr lang="ru-RU" sz="2700" dirty="0">
                <a:latin typeface="Times New Roman" panose="02020603050405020304" pitchFamily="18" charset="0"/>
                <a:cs typeface="Times New Roman" panose="02020603050405020304" pitchFamily="18" charset="0"/>
              </a:rPr>
              <a:t>.</a:t>
            </a:r>
            <a:br>
              <a:rPr lang="ru-RU" sz="2700" dirty="0">
                <a:latin typeface="Times New Roman" panose="02020603050405020304" pitchFamily="18" charset="0"/>
                <a:cs typeface="Times New Roman" panose="02020603050405020304" pitchFamily="18" charset="0"/>
              </a:rPr>
            </a:br>
            <a:endParaRPr lang="ru-RU" sz="2700" dirty="0">
              <a:latin typeface="Times New Roman" panose="02020603050405020304" pitchFamily="18" charset="0"/>
              <a:cs typeface="Times New Roman" panose="02020603050405020304" pitchFamily="18" charset="0"/>
            </a:endParaRPr>
          </a:p>
        </p:txBody>
      </p:sp>
      <p:graphicFrame>
        <p:nvGraphicFramePr>
          <p:cNvPr id="6" name="Объект 5"/>
          <p:cNvGraphicFramePr>
            <a:graphicFrameLocks noGrp="1"/>
          </p:cNvGraphicFramePr>
          <p:nvPr>
            <p:ph idx="1"/>
            <p:extLst>
              <p:ext uri="{D42A27DB-BD31-4B8C-83A1-F6EECF244321}">
                <p14:modId xmlns:p14="http://schemas.microsoft.com/office/powerpoint/2010/main" val="3535656573"/>
              </p:ext>
            </p:extLst>
          </p:nvPr>
        </p:nvGraphicFramePr>
        <p:xfrm>
          <a:off x="621792" y="2328529"/>
          <a:ext cx="11131296" cy="409665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3537138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1920" y="146304"/>
            <a:ext cx="12728448" cy="390144"/>
          </a:xfrm>
        </p:spPr>
        <p:txBody>
          <a:bodyPr>
            <a:normAutofit fontScale="90000"/>
          </a:bodyPr>
          <a:lstStyle/>
          <a:p>
            <a:pPr algn="ctr"/>
            <a:r>
              <a:rPr lang="ru-RU" sz="2400" b="1" dirty="0">
                <a:solidFill>
                  <a:schemeClr val="tx1"/>
                </a:solidFill>
                <a:latin typeface="Times New Roman" panose="02020603050405020304" pitchFamily="18" charset="0"/>
                <a:cs typeface="Times New Roman" panose="02020603050405020304" pitchFamily="18" charset="0"/>
              </a:rPr>
              <a:t>Показатели подпрограммы «Профилактика преступлений и иных правонарушений»</a:t>
            </a:r>
          </a:p>
        </p:txBody>
      </p:sp>
      <p:graphicFrame>
        <p:nvGraphicFramePr>
          <p:cNvPr id="4" name="Объект 3"/>
          <p:cNvGraphicFramePr>
            <a:graphicFrameLocks noGrp="1"/>
          </p:cNvGraphicFramePr>
          <p:nvPr>
            <p:ph idx="1"/>
            <p:extLst>
              <p:ext uri="{D42A27DB-BD31-4B8C-83A1-F6EECF244321}">
                <p14:modId xmlns:p14="http://schemas.microsoft.com/office/powerpoint/2010/main" val="454333487"/>
              </p:ext>
            </p:extLst>
          </p:nvPr>
        </p:nvGraphicFramePr>
        <p:xfrm>
          <a:off x="233918" y="804672"/>
          <a:ext cx="11876567" cy="6037982"/>
        </p:xfrm>
        <a:graphic>
          <a:graphicData uri="http://schemas.openxmlformats.org/drawingml/2006/table">
            <a:tbl>
              <a:tblPr firstRow="1" bandRow="1">
                <a:tableStyleId>{5C22544A-7EE6-4342-B048-85BDC9FD1C3A}</a:tableStyleId>
              </a:tblPr>
              <a:tblGrid>
                <a:gridCol w="8094810">
                  <a:extLst>
                    <a:ext uri="{9D8B030D-6E8A-4147-A177-3AD203B41FA5}">
                      <a16:colId xmlns="" xmlns:a16="http://schemas.microsoft.com/office/drawing/2014/main" val="20000"/>
                    </a:ext>
                  </a:extLst>
                </a:gridCol>
                <a:gridCol w="534664">
                  <a:extLst>
                    <a:ext uri="{9D8B030D-6E8A-4147-A177-3AD203B41FA5}">
                      <a16:colId xmlns="" xmlns:a16="http://schemas.microsoft.com/office/drawing/2014/main" val="20001"/>
                    </a:ext>
                  </a:extLst>
                </a:gridCol>
                <a:gridCol w="534664"/>
                <a:gridCol w="780608">
                  <a:extLst>
                    <a:ext uri="{9D8B030D-6E8A-4147-A177-3AD203B41FA5}">
                      <a16:colId xmlns="" xmlns:a16="http://schemas.microsoft.com/office/drawing/2014/main" val="20002"/>
                    </a:ext>
                  </a:extLst>
                </a:gridCol>
                <a:gridCol w="844768">
                  <a:extLst>
                    <a:ext uri="{9D8B030D-6E8A-4147-A177-3AD203B41FA5}">
                      <a16:colId xmlns="" xmlns:a16="http://schemas.microsoft.com/office/drawing/2014/main" val="20003"/>
                    </a:ext>
                  </a:extLst>
                </a:gridCol>
                <a:gridCol w="1087053">
                  <a:extLst>
                    <a:ext uri="{9D8B030D-6E8A-4147-A177-3AD203B41FA5}">
                      <a16:colId xmlns="" xmlns:a16="http://schemas.microsoft.com/office/drawing/2014/main" val="20004"/>
                    </a:ext>
                  </a:extLst>
                </a:gridCol>
              </a:tblGrid>
              <a:tr h="890016">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Показатель реализации мероприятий</a:t>
                      </a:r>
                    </a:p>
                  </a:txBody>
                  <a:tcPr>
                    <a:solidFill>
                      <a:schemeClr val="accent1">
                        <a:lumMod val="40000"/>
                        <a:lumOff val="6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Единица измерения</a:t>
                      </a:r>
                    </a:p>
                  </a:txBody>
                  <a:tcPr marL="39370" marR="39370" marT="64770" marB="64770" anchor="ctr">
                    <a:solidFill>
                      <a:schemeClr val="accent1">
                        <a:lumMod val="40000"/>
                        <a:lumOff val="60000"/>
                      </a:schemeClr>
                    </a:solidFill>
                  </a:tcPr>
                </a:tc>
                <a:tc>
                  <a:txBody>
                    <a:bodyPr/>
                    <a:lstStyle/>
                    <a:p>
                      <a:pPr algn="ctr">
                        <a:lnSpc>
                          <a:spcPct val="115000"/>
                        </a:lnSpc>
                        <a:spcAft>
                          <a:spcPts val="0"/>
                        </a:spcAft>
                      </a:pPr>
                      <a:r>
                        <a:rPr lang="ru-RU" sz="1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2020</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accent1">
                        <a:lumMod val="40000"/>
                        <a:lumOff val="6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2021</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2022</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2023</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extLst>
                  <a:ext uri="{0D108BD9-81ED-4DB2-BD59-A6C34878D82A}">
                    <a16:rowId xmlns="" xmlns:a16="http://schemas.microsoft.com/office/drawing/2014/main" val="10000"/>
                  </a:ext>
                </a:extLst>
              </a:tr>
              <a:tr h="528768">
                <a:tc>
                  <a:txBody>
                    <a:bodyPr/>
                    <a:lstStyle/>
                    <a:p>
                      <a:pPr indent="15240" algn="l">
                        <a:spcAft>
                          <a:spcPts val="0"/>
                        </a:spcAft>
                      </a:pPr>
                      <a:r>
                        <a:rPr lang="ru-RU"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Увеличение доли социально значимых объектов (учреждений), оборудованных в целях антитеррористической защищенности средствами безопасности</a:t>
                      </a:r>
                    </a:p>
                  </a:txBody>
                  <a:tcPr marL="39370" marR="39370" marT="64770" marB="64770">
                    <a:solidFill>
                      <a:schemeClr val="accent1">
                        <a:lumMod val="40000"/>
                        <a:lumOff val="60000"/>
                      </a:schemeClr>
                    </a:solidFill>
                  </a:tcPr>
                </a:tc>
                <a:tc>
                  <a:txBody>
                    <a:bodyPr/>
                    <a:lstStyle/>
                    <a:p>
                      <a:r>
                        <a:rPr lang="ru-RU" sz="1400" dirty="0">
                          <a:solidFill>
                            <a:schemeClr val="tx1"/>
                          </a:solidFill>
                          <a:latin typeface="Times New Roman" panose="02020603050405020304" pitchFamily="18" charset="0"/>
                          <a:cs typeface="Times New Roman" panose="02020603050405020304" pitchFamily="18" charset="0"/>
                        </a:rPr>
                        <a:t>%</a:t>
                      </a:r>
                    </a:p>
                  </a:txBody>
                  <a:tcPr marL="39370" marR="39370" marT="64770" marB="64770">
                    <a:solidFill>
                      <a:schemeClr val="accent1">
                        <a:lumMod val="40000"/>
                        <a:lumOff val="60000"/>
                      </a:schemeClr>
                    </a:solidFill>
                  </a:tcPr>
                </a:tc>
                <a:tc>
                  <a:txBody>
                    <a:bodyPr/>
                    <a:lstStyle/>
                    <a:p>
                      <a:r>
                        <a:rPr lang="ru-RU" sz="1400" dirty="0" smtClean="0">
                          <a:latin typeface="Times New Roman" panose="02020603050405020304" pitchFamily="18" charset="0"/>
                          <a:cs typeface="Times New Roman" panose="02020603050405020304" pitchFamily="18" charset="0"/>
                        </a:rPr>
                        <a:t>62,2</a:t>
                      </a:r>
                      <a:endParaRPr lang="ru-RU" sz="1400"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pPr indent="457200" algn="l">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69,9</a:t>
                      </a:r>
                    </a:p>
                  </a:txBody>
                  <a:tcPr marL="39370" marR="39370" marT="64770" marB="64770">
                    <a:solidFill>
                      <a:schemeClr val="accent1">
                        <a:lumMod val="40000"/>
                        <a:lumOff val="60000"/>
                      </a:schemeClr>
                    </a:solidFill>
                  </a:tcPr>
                </a:tc>
                <a:tc>
                  <a:txBody>
                    <a:bodyPr/>
                    <a:lstStyle/>
                    <a:p>
                      <a:pPr indent="457200" algn="l">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75,9</a:t>
                      </a:r>
                    </a:p>
                  </a:txBody>
                  <a:tcPr marL="39370" marR="39370" marT="64770" marB="64770">
                    <a:solidFill>
                      <a:schemeClr val="accent1">
                        <a:lumMod val="40000"/>
                        <a:lumOff val="60000"/>
                      </a:schemeClr>
                    </a:solidFill>
                  </a:tcPr>
                </a:tc>
                <a:tc>
                  <a:txBody>
                    <a:bodyPr/>
                    <a:lstStyle/>
                    <a:p>
                      <a:r>
                        <a:rPr lang="ru-RU" sz="1400" dirty="0" smtClean="0">
                          <a:latin typeface="Times New Roman" panose="02020603050405020304" pitchFamily="18" charset="0"/>
                          <a:cs typeface="Times New Roman" panose="02020603050405020304" pitchFamily="18" charset="0"/>
                        </a:rPr>
                        <a:t>76,0</a:t>
                      </a:r>
                      <a:endParaRPr lang="ru-RU" sz="1400" dirty="0">
                        <a:latin typeface="Times New Roman" panose="02020603050405020304" pitchFamily="18" charset="0"/>
                        <a:cs typeface="Times New Roman" panose="02020603050405020304" pitchFamily="18" charset="0"/>
                      </a:endParaRPr>
                    </a:p>
                  </a:txBody>
                  <a:tcPr marL="39370" marR="39370" marT="64770" marB="64770">
                    <a:solidFill>
                      <a:schemeClr val="accent1">
                        <a:lumMod val="40000"/>
                        <a:lumOff val="60000"/>
                      </a:schemeClr>
                    </a:solidFill>
                  </a:tcPr>
                </a:tc>
                <a:extLst>
                  <a:ext uri="{0D108BD9-81ED-4DB2-BD59-A6C34878D82A}">
                    <a16:rowId xmlns="" xmlns:a16="http://schemas.microsoft.com/office/drawing/2014/main" val="10001"/>
                  </a:ext>
                </a:extLst>
              </a:tr>
              <a:tr h="524939">
                <a:tc>
                  <a:txBody>
                    <a:bodyPr/>
                    <a:lstStyle/>
                    <a:p>
                      <a:pPr indent="457200" algn="just">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Увеличение числа граждан принимающих участие в деятельности народных дружин</a:t>
                      </a:r>
                    </a:p>
                  </a:txBody>
                  <a:tcPr marL="39370" marR="39370" marT="64770" marB="64770">
                    <a:solidFill>
                      <a:schemeClr val="accent1">
                        <a:lumMod val="40000"/>
                        <a:lumOff val="60000"/>
                      </a:schemeClr>
                    </a:solidFill>
                  </a:tcPr>
                </a:tc>
                <a:tc>
                  <a:txBody>
                    <a:bodyPr/>
                    <a:lstStyle/>
                    <a:p>
                      <a:r>
                        <a:rPr lang="ru-RU" sz="1400" dirty="0">
                          <a:solidFill>
                            <a:schemeClr val="tx1"/>
                          </a:solidFill>
                          <a:latin typeface="Times New Roman" panose="02020603050405020304" pitchFamily="18" charset="0"/>
                          <a:cs typeface="Times New Roman" panose="02020603050405020304" pitchFamily="18" charset="0"/>
                        </a:rPr>
                        <a:t>%</a:t>
                      </a:r>
                    </a:p>
                  </a:txBody>
                  <a:tcPr marL="39370" marR="39370" marT="64770" marB="64770">
                    <a:solidFill>
                      <a:schemeClr val="accent1">
                        <a:lumMod val="40000"/>
                        <a:lumOff val="60000"/>
                      </a:schemeClr>
                    </a:solidFill>
                  </a:tcPr>
                </a:tc>
                <a:tc>
                  <a:txBody>
                    <a:bodyPr/>
                    <a:lstStyle/>
                    <a:p>
                      <a:r>
                        <a:rPr lang="ru-RU" sz="1400" dirty="0" smtClean="0">
                          <a:latin typeface="Times New Roman" panose="02020603050405020304" pitchFamily="18" charset="0"/>
                          <a:cs typeface="Times New Roman" panose="02020603050405020304" pitchFamily="18" charset="0"/>
                        </a:rPr>
                        <a:t>105</a:t>
                      </a:r>
                      <a:endParaRPr lang="ru-RU" sz="1400"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pPr indent="457200" algn="ctr">
                        <a:spcAft>
                          <a:spcPts val="0"/>
                        </a:spcAft>
                      </a:pPr>
                      <a:r>
                        <a:rPr lang="ru-RU"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110</a:t>
                      </a:r>
                    </a:p>
                  </a:txBody>
                  <a:tcPr marL="39370" marR="39370" marT="64770" marB="64770">
                    <a:solidFill>
                      <a:schemeClr val="accent1">
                        <a:lumMod val="40000"/>
                        <a:lumOff val="60000"/>
                      </a:schemeClr>
                    </a:solidFill>
                  </a:tcPr>
                </a:tc>
                <a:tc>
                  <a:txBody>
                    <a:bodyPr/>
                    <a:lstStyle/>
                    <a:p>
                      <a:pPr indent="457200" algn="ctr">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115</a:t>
                      </a:r>
                    </a:p>
                  </a:txBody>
                  <a:tcPr marL="39370" marR="39370" marT="64770" marB="64770">
                    <a:solidFill>
                      <a:schemeClr val="accent1">
                        <a:lumMod val="40000"/>
                        <a:lumOff val="60000"/>
                      </a:schemeClr>
                    </a:solidFill>
                  </a:tcPr>
                </a:tc>
                <a:tc>
                  <a:txBody>
                    <a:bodyPr/>
                    <a:lstStyle/>
                    <a:p>
                      <a:r>
                        <a:rPr lang="ru-RU" sz="1400" dirty="0" smtClean="0">
                          <a:latin typeface="Times New Roman" panose="02020603050405020304" pitchFamily="18" charset="0"/>
                          <a:cs typeface="Times New Roman" panose="02020603050405020304" pitchFamily="18" charset="0"/>
                        </a:rPr>
                        <a:t>116</a:t>
                      </a:r>
                      <a:endParaRPr lang="ru-RU" sz="1400" dirty="0">
                        <a:latin typeface="Times New Roman" panose="02020603050405020304" pitchFamily="18" charset="0"/>
                        <a:cs typeface="Times New Roman" panose="02020603050405020304" pitchFamily="18" charset="0"/>
                      </a:endParaRPr>
                    </a:p>
                  </a:txBody>
                  <a:tcPr marL="39370" marR="39370" marT="64770" marB="64770">
                    <a:solidFill>
                      <a:schemeClr val="accent1">
                        <a:lumMod val="40000"/>
                        <a:lumOff val="60000"/>
                      </a:schemeClr>
                    </a:solidFill>
                  </a:tcPr>
                </a:tc>
                <a:extLst>
                  <a:ext uri="{0D108BD9-81ED-4DB2-BD59-A6C34878D82A}">
                    <a16:rowId xmlns="" xmlns:a16="http://schemas.microsoft.com/office/drawing/2014/main" val="10002"/>
                  </a:ext>
                </a:extLst>
              </a:tr>
              <a:tr h="412024">
                <a:tc>
                  <a:txBody>
                    <a:bodyPr/>
                    <a:lstStyle/>
                    <a:p>
                      <a:pPr indent="15240" algn="just">
                        <a:spcAft>
                          <a:spcPts val="0"/>
                        </a:spcAft>
                      </a:pPr>
                      <a:r>
                        <a:rPr lang="ru-RU"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Снижение доли несовершеннолетних в общем числе лиц, совершивших преступления</a:t>
                      </a:r>
                    </a:p>
                  </a:txBody>
                  <a:tcPr marL="39370" marR="39370" marT="64770" marB="64770">
                    <a:solidFill>
                      <a:schemeClr val="accent1">
                        <a:lumMod val="40000"/>
                        <a:lumOff val="60000"/>
                      </a:schemeClr>
                    </a:solidFill>
                  </a:tcPr>
                </a:tc>
                <a:tc>
                  <a:txBody>
                    <a:bodyPr/>
                    <a:lstStyle/>
                    <a:p>
                      <a:r>
                        <a:rPr lang="ru-RU" sz="1400" dirty="0">
                          <a:solidFill>
                            <a:schemeClr val="tx1"/>
                          </a:solidFill>
                          <a:latin typeface="Times New Roman" panose="02020603050405020304" pitchFamily="18" charset="0"/>
                          <a:cs typeface="Times New Roman" panose="02020603050405020304" pitchFamily="18" charset="0"/>
                        </a:rPr>
                        <a:t>%</a:t>
                      </a:r>
                    </a:p>
                  </a:txBody>
                  <a:tcPr marL="39370" marR="39370" marT="64770" marB="64770">
                    <a:solidFill>
                      <a:schemeClr val="accent1">
                        <a:lumMod val="40000"/>
                        <a:lumOff val="60000"/>
                      </a:schemeClr>
                    </a:solidFill>
                  </a:tcPr>
                </a:tc>
                <a:tc>
                  <a:txBody>
                    <a:bodyPr/>
                    <a:lstStyle/>
                    <a:p>
                      <a:r>
                        <a:rPr lang="ru-RU" sz="1400" dirty="0" smtClean="0">
                          <a:latin typeface="Times New Roman" panose="02020603050405020304" pitchFamily="18" charset="0"/>
                          <a:cs typeface="Times New Roman" panose="02020603050405020304" pitchFamily="18" charset="0"/>
                        </a:rPr>
                        <a:t>99,9</a:t>
                      </a:r>
                      <a:endParaRPr lang="ru-RU" sz="1400"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pPr indent="15240" algn="ctr">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99,8</a:t>
                      </a:r>
                    </a:p>
                  </a:txBody>
                  <a:tcPr marL="39370" marR="39370" marT="64770" marB="64770">
                    <a:solidFill>
                      <a:schemeClr val="accent1">
                        <a:lumMod val="40000"/>
                        <a:lumOff val="60000"/>
                      </a:schemeClr>
                    </a:solidFill>
                  </a:tcPr>
                </a:tc>
                <a:tc>
                  <a:txBody>
                    <a:bodyPr/>
                    <a:lstStyle/>
                    <a:p>
                      <a:pPr indent="15240" algn="ctr">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99,7</a:t>
                      </a:r>
                    </a:p>
                  </a:txBody>
                  <a:tcPr marL="39370" marR="39370" marT="64770" marB="64770">
                    <a:solidFill>
                      <a:schemeClr val="accent1">
                        <a:lumMod val="40000"/>
                        <a:lumOff val="60000"/>
                      </a:schemeClr>
                    </a:solidFill>
                  </a:tcPr>
                </a:tc>
                <a:tc>
                  <a:txBody>
                    <a:bodyPr/>
                    <a:lstStyle/>
                    <a:p>
                      <a:r>
                        <a:rPr lang="ru-RU" sz="1400" dirty="0" smtClean="0">
                          <a:latin typeface="Times New Roman" panose="02020603050405020304" pitchFamily="18" charset="0"/>
                          <a:cs typeface="Times New Roman" panose="02020603050405020304" pitchFamily="18" charset="0"/>
                        </a:rPr>
                        <a:t>99,6</a:t>
                      </a:r>
                      <a:endParaRPr lang="ru-RU" sz="1400" dirty="0">
                        <a:latin typeface="Times New Roman" panose="02020603050405020304" pitchFamily="18" charset="0"/>
                        <a:cs typeface="Times New Roman" panose="02020603050405020304" pitchFamily="18" charset="0"/>
                      </a:endParaRPr>
                    </a:p>
                  </a:txBody>
                  <a:tcPr marL="39370" marR="39370" marT="64770" marB="64770">
                    <a:solidFill>
                      <a:schemeClr val="accent1">
                        <a:lumMod val="40000"/>
                        <a:lumOff val="60000"/>
                      </a:schemeClr>
                    </a:solidFill>
                  </a:tcPr>
                </a:tc>
                <a:extLst>
                  <a:ext uri="{0D108BD9-81ED-4DB2-BD59-A6C34878D82A}">
                    <a16:rowId xmlns="" xmlns:a16="http://schemas.microsoft.com/office/drawing/2014/main" val="10003"/>
                  </a:ext>
                </a:extLst>
              </a:tr>
              <a:tr h="699777">
                <a:tc>
                  <a:txBody>
                    <a:bodyPr/>
                    <a:lstStyle/>
                    <a:p>
                      <a:pPr indent="15240" algn="just">
                        <a:spcAft>
                          <a:spcPts val="0"/>
                        </a:spcAft>
                      </a:pPr>
                      <a:r>
                        <a:rPr lang="ru-RU"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Доля коммерческих объектов оборудованных системами видеонаблюдения и подключенных к системе технологического обеспечения региональной общественной безопасности и оперативного управления «Безопасный регион»</a:t>
                      </a:r>
                    </a:p>
                  </a:txBody>
                  <a:tcPr marL="39370" marR="39370" marT="64770" marB="64770">
                    <a:solidFill>
                      <a:schemeClr val="accent1">
                        <a:lumMod val="40000"/>
                        <a:lumOff val="60000"/>
                      </a:schemeClr>
                    </a:solidFill>
                  </a:tcPr>
                </a:tc>
                <a:tc>
                  <a:txBody>
                    <a:bodyPr/>
                    <a:lstStyle/>
                    <a:p>
                      <a:r>
                        <a:rPr lang="ru-RU" sz="1400" dirty="0">
                          <a:solidFill>
                            <a:schemeClr val="tx1"/>
                          </a:solidFill>
                          <a:latin typeface="Times New Roman" panose="02020603050405020304" pitchFamily="18" charset="0"/>
                          <a:cs typeface="Times New Roman" panose="02020603050405020304" pitchFamily="18" charset="0"/>
                        </a:rPr>
                        <a:t>%</a:t>
                      </a:r>
                    </a:p>
                  </a:txBody>
                  <a:tcPr marL="39370" marR="39370" marT="64770" marB="64770">
                    <a:solidFill>
                      <a:schemeClr val="accent1">
                        <a:lumMod val="40000"/>
                        <a:lumOff val="60000"/>
                      </a:schemeClr>
                    </a:solidFill>
                  </a:tcPr>
                </a:tc>
                <a:tc>
                  <a:txBody>
                    <a:bodyPr/>
                    <a:lstStyle/>
                    <a:p>
                      <a:r>
                        <a:rPr lang="ru-RU" sz="1400" dirty="0" smtClean="0">
                          <a:latin typeface="Times New Roman" panose="02020603050405020304" pitchFamily="18" charset="0"/>
                          <a:cs typeface="Times New Roman" panose="02020603050405020304" pitchFamily="18" charset="0"/>
                        </a:rPr>
                        <a:t>20</a:t>
                      </a:r>
                      <a:endParaRPr lang="ru-RU" sz="1400"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pPr indent="457200" algn="just">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40</a:t>
                      </a:r>
                    </a:p>
                  </a:txBody>
                  <a:tcPr marL="39370" marR="39370" marT="64770" marB="64770">
                    <a:solidFill>
                      <a:schemeClr val="accent1">
                        <a:lumMod val="40000"/>
                        <a:lumOff val="60000"/>
                      </a:schemeClr>
                    </a:solidFill>
                  </a:tcPr>
                </a:tc>
                <a:tc>
                  <a:txBody>
                    <a:bodyPr/>
                    <a:lstStyle/>
                    <a:p>
                      <a:pPr indent="457200" algn="just">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60</a:t>
                      </a:r>
                    </a:p>
                  </a:txBody>
                  <a:tcPr marL="39370" marR="39370" marT="64770" marB="64770">
                    <a:solidFill>
                      <a:schemeClr val="accent1">
                        <a:lumMod val="40000"/>
                        <a:lumOff val="60000"/>
                      </a:schemeClr>
                    </a:solidFill>
                  </a:tcPr>
                </a:tc>
                <a:tc>
                  <a:txBody>
                    <a:bodyPr/>
                    <a:lstStyle/>
                    <a:p>
                      <a:r>
                        <a:rPr lang="ru-RU" sz="1400" dirty="0" smtClean="0">
                          <a:latin typeface="Times New Roman" panose="02020603050405020304" pitchFamily="18" charset="0"/>
                          <a:cs typeface="Times New Roman" panose="02020603050405020304" pitchFamily="18" charset="0"/>
                        </a:rPr>
                        <a:t>65</a:t>
                      </a:r>
                      <a:endParaRPr lang="ru-RU" sz="1400" dirty="0">
                        <a:latin typeface="Times New Roman" panose="02020603050405020304" pitchFamily="18" charset="0"/>
                        <a:cs typeface="Times New Roman" panose="02020603050405020304" pitchFamily="18" charset="0"/>
                      </a:endParaRPr>
                    </a:p>
                  </a:txBody>
                  <a:tcPr marL="39370" marR="39370" marT="64770" marB="64770">
                    <a:solidFill>
                      <a:schemeClr val="accent1">
                        <a:lumMod val="40000"/>
                        <a:lumOff val="60000"/>
                      </a:schemeClr>
                    </a:solidFill>
                  </a:tcPr>
                </a:tc>
                <a:extLst>
                  <a:ext uri="{0D108BD9-81ED-4DB2-BD59-A6C34878D82A}">
                    <a16:rowId xmlns="" xmlns:a16="http://schemas.microsoft.com/office/drawing/2014/main" val="10004"/>
                  </a:ext>
                </a:extLst>
              </a:tr>
              <a:tr h="639994">
                <a:tc>
                  <a:txBody>
                    <a:bodyPr/>
                    <a:lstStyle/>
                    <a:p>
                      <a:pPr indent="15240" algn="just">
                        <a:spcAft>
                          <a:spcPts val="0"/>
                        </a:spcAft>
                      </a:pPr>
                      <a:r>
                        <a:rPr lang="ru-RU"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Доля подъездов многоквартирных домов, оборудованных системами видеонаблюдения и подключенных к системе технологического обеспечения региональной общественной безопасности и оперативного управления «Безопасный регион»</a:t>
                      </a:r>
                    </a:p>
                  </a:txBody>
                  <a:tcPr marL="39370" marR="39370" marT="64770" marB="64770">
                    <a:solidFill>
                      <a:schemeClr val="accent1">
                        <a:lumMod val="40000"/>
                        <a:lumOff val="60000"/>
                      </a:schemeClr>
                    </a:solidFill>
                  </a:tcPr>
                </a:tc>
                <a:tc>
                  <a:txBody>
                    <a:bodyPr/>
                    <a:lstStyle/>
                    <a:p>
                      <a:r>
                        <a:rPr lang="ru-RU" sz="1400" dirty="0">
                          <a:solidFill>
                            <a:schemeClr val="tx1"/>
                          </a:solidFill>
                          <a:latin typeface="Times New Roman" panose="02020603050405020304" pitchFamily="18" charset="0"/>
                          <a:cs typeface="Times New Roman" panose="02020603050405020304" pitchFamily="18" charset="0"/>
                        </a:rPr>
                        <a:t>%</a:t>
                      </a:r>
                    </a:p>
                  </a:txBody>
                  <a:tcPr marL="39370" marR="39370" marT="64770" marB="64770">
                    <a:solidFill>
                      <a:schemeClr val="accent1">
                        <a:lumMod val="40000"/>
                        <a:lumOff val="60000"/>
                      </a:schemeClr>
                    </a:solidFill>
                  </a:tcPr>
                </a:tc>
                <a:tc>
                  <a:txBody>
                    <a:bodyPr/>
                    <a:lstStyle/>
                    <a:p>
                      <a:r>
                        <a:rPr lang="ru-RU" sz="1400" dirty="0" smtClean="0">
                          <a:latin typeface="Times New Roman" panose="02020603050405020304" pitchFamily="18" charset="0"/>
                          <a:cs typeface="Times New Roman" panose="02020603050405020304" pitchFamily="18" charset="0"/>
                        </a:rPr>
                        <a:t>25</a:t>
                      </a:r>
                      <a:endParaRPr lang="ru-RU" sz="1400"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pPr indent="457200" algn="ctr">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30</a:t>
                      </a:r>
                    </a:p>
                  </a:txBody>
                  <a:tcPr marL="39370" marR="39370" marT="64770" marB="64770">
                    <a:solidFill>
                      <a:schemeClr val="accent1">
                        <a:lumMod val="40000"/>
                        <a:lumOff val="60000"/>
                      </a:schemeClr>
                    </a:solidFill>
                  </a:tcPr>
                </a:tc>
                <a:tc>
                  <a:txBody>
                    <a:bodyPr/>
                    <a:lstStyle/>
                    <a:p>
                      <a:pPr indent="21590" algn="ctr">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35</a:t>
                      </a:r>
                    </a:p>
                  </a:txBody>
                  <a:tcPr marL="39370" marR="39370" marT="64770" marB="64770">
                    <a:solidFill>
                      <a:schemeClr val="accent1">
                        <a:lumMod val="40000"/>
                        <a:lumOff val="60000"/>
                      </a:schemeClr>
                    </a:solidFill>
                  </a:tcPr>
                </a:tc>
                <a:tc>
                  <a:txBody>
                    <a:bodyPr/>
                    <a:lstStyle/>
                    <a:p>
                      <a:r>
                        <a:rPr lang="ru-RU" sz="1400" dirty="0" smtClean="0">
                          <a:latin typeface="Times New Roman" panose="02020603050405020304" pitchFamily="18" charset="0"/>
                          <a:cs typeface="Times New Roman" panose="02020603050405020304" pitchFamily="18" charset="0"/>
                        </a:rPr>
                        <a:t>38</a:t>
                      </a:r>
                      <a:endParaRPr lang="ru-RU" sz="1400" dirty="0">
                        <a:latin typeface="Times New Roman" panose="02020603050405020304" pitchFamily="18" charset="0"/>
                        <a:cs typeface="Times New Roman" panose="02020603050405020304" pitchFamily="18" charset="0"/>
                      </a:endParaRPr>
                    </a:p>
                  </a:txBody>
                  <a:tcPr marL="39370" marR="39370" marT="64770" marB="64770">
                    <a:solidFill>
                      <a:schemeClr val="accent1">
                        <a:lumMod val="40000"/>
                        <a:lumOff val="60000"/>
                      </a:schemeClr>
                    </a:solidFill>
                  </a:tcPr>
                </a:tc>
                <a:extLst>
                  <a:ext uri="{0D108BD9-81ED-4DB2-BD59-A6C34878D82A}">
                    <a16:rowId xmlns="" xmlns:a16="http://schemas.microsoft.com/office/drawing/2014/main" val="10005"/>
                  </a:ext>
                </a:extLst>
              </a:tr>
              <a:tr h="0">
                <a:tc>
                  <a:txBody>
                    <a:bodyPr/>
                    <a:lstStyle/>
                    <a:p>
                      <a:pPr indent="457200" algn="just">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Увеличение числа граждан принимающих участие в деятельности народных дружин</a:t>
                      </a:r>
                    </a:p>
                  </a:txBody>
                  <a:tcPr marL="39370" marR="39370" marT="64770" marB="64770">
                    <a:solidFill>
                      <a:schemeClr val="accent1">
                        <a:lumMod val="40000"/>
                        <a:lumOff val="60000"/>
                      </a:schemeClr>
                    </a:solidFill>
                  </a:tcPr>
                </a:tc>
                <a:tc>
                  <a:txBody>
                    <a:bodyPr/>
                    <a:lstStyle/>
                    <a:p>
                      <a:r>
                        <a:rPr lang="ru-RU" sz="1400" dirty="0">
                          <a:solidFill>
                            <a:schemeClr val="tx1"/>
                          </a:solidFill>
                          <a:latin typeface="Times New Roman" panose="02020603050405020304" pitchFamily="18" charset="0"/>
                          <a:cs typeface="Times New Roman" panose="02020603050405020304" pitchFamily="18" charset="0"/>
                        </a:rPr>
                        <a:t>%</a:t>
                      </a:r>
                    </a:p>
                  </a:txBody>
                  <a:tcPr marL="39370" marR="39370" marT="64770" marB="64770">
                    <a:solidFill>
                      <a:schemeClr val="accent1">
                        <a:lumMod val="40000"/>
                        <a:lumOff val="60000"/>
                      </a:schemeClr>
                    </a:solidFill>
                  </a:tcPr>
                </a:tc>
                <a:tc>
                  <a:txBody>
                    <a:bodyPr/>
                    <a:lstStyle/>
                    <a:p>
                      <a:r>
                        <a:rPr lang="ru-RU" sz="1400" dirty="0" smtClean="0">
                          <a:latin typeface="Times New Roman" panose="02020603050405020304" pitchFamily="18" charset="0"/>
                          <a:cs typeface="Times New Roman" panose="02020603050405020304" pitchFamily="18" charset="0"/>
                        </a:rPr>
                        <a:t>44</a:t>
                      </a:r>
                      <a:endParaRPr lang="ru-RU" sz="1400"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pPr indent="457200" algn="ctr">
                        <a:spcAft>
                          <a:spcPts val="0"/>
                        </a:spcAft>
                      </a:pPr>
                      <a:r>
                        <a:rPr lang="ru-RU"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110</a:t>
                      </a:r>
                    </a:p>
                  </a:txBody>
                  <a:tcPr marL="39370" marR="39370" marT="64770" marB="64770">
                    <a:solidFill>
                      <a:schemeClr val="accent1">
                        <a:lumMod val="40000"/>
                        <a:lumOff val="60000"/>
                      </a:schemeClr>
                    </a:solidFill>
                  </a:tcPr>
                </a:tc>
                <a:tc>
                  <a:txBody>
                    <a:bodyPr/>
                    <a:lstStyle/>
                    <a:p>
                      <a:pPr indent="457200" algn="ctr">
                        <a:spcAft>
                          <a:spcPts val="0"/>
                        </a:spcAft>
                      </a:pPr>
                      <a:r>
                        <a:rPr lang="ru-RU"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115</a:t>
                      </a:r>
                    </a:p>
                  </a:txBody>
                  <a:tcPr marL="39370" marR="39370" marT="64770" marB="64770">
                    <a:solidFill>
                      <a:schemeClr val="accent1">
                        <a:lumMod val="40000"/>
                        <a:lumOff val="60000"/>
                      </a:schemeClr>
                    </a:solidFill>
                  </a:tcPr>
                </a:tc>
                <a:tc>
                  <a:txBody>
                    <a:bodyPr/>
                    <a:lstStyle/>
                    <a:p>
                      <a:r>
                        <a:rPr lang="ru-RU" sz="1400" dirty="0" smtClean="0">
                          <a:latin typeface="Times New Roman" panose="02020603050405020304" pitchFamily="18" charset="0"/>
                          <a:cs typeface="Times New Roman" panose="02020603050405020304" pitchFamily="18" charset="0"/>
                        </a:rPr>
                        <a:t>116</a:t>
                      </a:r>
                      <a:endParaRPr lang="ru-RU" sz="1400" dirty="0">
                        <a:latin typeface="Times New Roman" panose="02020603050405020304" pitchFamily="18" charset="0"/>
                        <a:cs typeface="Times New Roman" panose="02020603050405020304" pitchFamily="18" charset="0"/>
                      </a:endParaRPr>
                    </a:p>
                  </a:txBody>
                  <a:tcPr marL="39370" marR="39370" marT="64770" marB="64770">
                    <a:solidFill>
                      <a:schemeClr val="accent1">
                        <a:lumMod val="40000"/>
                        <a:lumOff val="60000"/>
                      </a:schemeClr>
                    </a:solidFill>
                  </a:tcPr>
                </a:tc>
                <a:extLst>
                  <a:ext uri="{0D108BD9-81ED-4DB2-BD59-A6C34878D82A}">
                    <a16:rowId xmlns="" xmlns:a16="http://schemas.microsoft.com/office/drawing/2014/main" val="10006"/>
                  </a:ext>
                </a:extLst>
              </a:tr>
              <a:tr h="445299">
                <a:tc>
                  <a:txBody>
                    <a:bodyPr/>
                    <a:lstStyle/>
                    <a:p>
                      <a:pPr indent="15240" algn="just">
                        <a:spcAft>
                          <a:spcPts val="0"/>
                        </a:spcAft>
                      </a:pPr>
                      <a:r>
                        <a:rPr lang="ru-RU"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Доля социальных объектов и мест с массовым пребыванием людей, оборудованных системами видеонаблюдения и подключенных к системе технологического обеспечения региональной общественной безопасности и оперативного управления «Безопасный регион»</a:t>
                      </a:r>
                    </a:p>
                  </a:txBody>
                  <a:tcPr marL="39370" marR="39370" marT="64770" marB="64770">
                    <a:solidFill>
                      <a:schemeClr val="accent1">
                        <a:lumMod val="40000"/>
                        <a:lumOff val="60000"/>
                      </a:schemeClr>
                    </a:solidFill>
                  </a:tcPr>
                </a:tc>
                <a:tc>
                  <a:txBody>
                    <a:bodyPr/>
                    <a:lstStyle/>
                    <a:p>
                      <a:r>
                        <a:rPr lang="ru-RU" sz="1400" dirty="0">
                          <a:solidFill>
                            <a:schemeClr val="tx1"/>
                          </a:solidFill>
                          <a:latin typeface="Times New Roman" panose="02020603050405020304" pitchFamily="18" charset="0"/>
                          <a:cs typeface="Times New Roman" panose="02020603050405020304" pitchFamily="18" charset="0"/>
                        </a:rPr>
                        <a:t>%</a:t>
                      </a:r>
                    </a:p>
                  </a:txBody>
                  <a:tcPr marL="39370" marR="39370" marT="64770" marB="64770">
                    <a:solidFill>
                      <a:schemeClr val="accent1">
                        <a:lumMod val="40000"/>
                        <a:lumOff val="60000"/>
                      </a:schemeClr>
                    </a:solidFill>
                  </a:tcPr>
                </a:tc>
                <a:tc>
                  <a:txBody>
                    <a:bodyPr/>
                    <a:lstStyle/>
                    <a:p>
                      <a:r>
                        <a:rPr lang="ru-RU" sz="1400" dirty="0" smtClean="0">
                          <a:latin typeface="Times New Roman" panose="02020603050405020304" pitchFamily="18" charset="0"/>
                          <a:cs typeface="Times New Roman" panose="02020603050405020304" pitchFamily="18" charset="0"/>
                        </a:rPr>
                        <a:t>106</a:t>
                      </a:r>
                      <a:endParaRPr lang="ru-RU" sz="1400"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pPr indent="457200"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58</a:t>
                      </a:r>
                    </a:p>
                  </a:txBody>
                  <a:tcPr marL="39370" marR="39370" marT="64770" marB="64770">
                    <a:solidFill>
                      <a:schemeClr val="accent1">
                        <a:lumMod val="40000"/>
                        <a:lumOff val="60000"/>
                      </a:schemeClr>
                    </a:solidFill>
                  </a:tcPr>
                </a:tc>
                <a:tc>
                  <a:txBody>
                    <a:bodyPr/>
                    <a:lstStyle/>
                    <a:p>
                      <a:pPr indent="457200"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72</a:t>
                      </a:r>
                    </a:p>
                  </a:txBody>
                  <a:tcPr marL="39370" marR="39370" marT="64770" marB="64770">
                    <a:solidFill>
                      <a:schemeClr val="accent1">
                        <a:lumMod val="40000"/>
                        <a:lumOff val="60000"/>
                      </a:schemeClr>
                    </a:solidFill>
                  </a:tcPr>
                </a:tc>
                <a:tc>
                  <a:txBody>
                    <a:bodyPr/>
                    <a:lstStyle/>
                    <a:p>
                      <a:r>
                        <a:rPr lang="ru-RU" sz="1400" dirty="0" smtClean="0">
                          <a:latin typeface="Times New Roman" panose="02020603050405020304" pitchFamily="18" charset="0"/>
                          <a:cs typeface="Times New Roman" panose="02020603050405020304" pitchFamily="18" charset="0"/>
                        </a:rPr>
                        <a:t>73</a:t>
                      </a:r>
                      <a:endParaRPr lang="ru-RU" sz="1400" dirty="0">
                        <a:latin typeface="Times New Roman" panose="02020603050405020304" pitchFamily="18" charset="0"/>
                        <a:cs typeface="Times New Roman" panose="02020603050405020304" pitchFamily="18" charset="0"/>
                      </a:endParaRPr>
                    </a:p>
                  </a:txBody>
                  <a:tcPr marL="39370" marR="39370" marT="64770" marB="64770">
                    <a:solidFill>
                      <a:schemeClr val="accent1">
                        <a:lumMod val="40000"/>
                        <a:lumOff val="60000"/>
                      </a:schemeClr>
                    </a:solidFill>
                  </a:tcPr>
                </a:tc>
                <a:extLst>
                  <a:ext uri="{0D108BD9-81ED-4DB2-BD59-A6C34878D82A}">
                    <a16:rowId xmlns="" xmlns:a16="http://schemas.microsoft.com/office/drawing/2014/main" val="10007"/>
                  </a:ext>
                </a:extLst>
              </a:tr>
              <a:tr h="555493">
                <a:tc>
                  <a:txBody>
                    <a:bodyPr/>
                    <a:lstStyle/>
                    <a:p>
                      <a:pPr indent="457200">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Рост числа лиц, состоящих на диспансерном наблюдении с диагнозом «Употребление наркотиков с вредными последствиями»</a:t>
                      </a:r>
                    </a:p>
                  </a:txBody>
                  <a:tcPr marL="39370" marR="39370" marT="64770" marB="64770">
                    <a:solidFill>
                      <a:schemeClr val="accent1">
                        <a:lumMod val="40000"/>
                        <a:lumOff val="60000"/>
                      </a:schemeClr>
                    </a:solidFill>
                  </a:tcPr>
                </a:tc>
                <a:tc>
                  <a:txBody>
                    <a:bodyPr/>
                    <a:lstStyle/>
                    <a:p>
                      <a:r>
                        <a:rPr lang="ru-RU" sz="1400" dirty="0">
                          <a:solidFill>
                            <a:schemeClr val="tx1"/>
                          </a:solidFill>
                          <a:latin typeface="Times New Roman" panose="02020603050405020304" pitchFamily="18" charset="0"/>
                          <a:cs typeface="Times New Roman" panose="02020603050405020304" pitchFamily="18" charset="0"/>
                        </a:rPr>
                        <a:t>%</a:t>
                      </a:r>
                    </a:p>
                  </a:txBody>
                  <a:tcPr marL="39370" marR="39370" marT="64770" marB="64770">
                    <a:solidFill>
                      <a:schemeClr val="accent1">
                        <a:lumMod val="40000"/>
                        <a:lumOff val="60000"/>
                      </a:schemeClr>
                    </a:solidFill>
                  </a:tcPr>
                </a:tc>
                <a:tc>
                  <a:txBody>
                    <a:bodyPr/>
                    <a:lstStyle/>
                    <a:p>
                      <a:r>
                        <a:rPr lang="ru-RU" sz="1400" dirty="0" smtClean="0">
                          <a:latin typeface="Times New Roman" panose="02020603050405020304" pitchFamily="18" charset="0"/>
                          <a:cs typeface="Times New Roman" panose="02020603050405020304" pitchFamily="18" charset="0"/>
                        </a:rPr>
                        <a:t>62,2</a:t>
                      </a:r>
                      <a:endParaRPr lang="ru-RU" sz="1400"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pPr indent="457200" algn="ctr">
                        <a:spcAft>
                          <a:spcPts val="0"/>
                        </a:spcAft>
                        <a:tabLst>
                          <a:tab pos="2969895" algn="ctr"/>
                          <a:tab pos="5940425" algn="r"/>
                        </a:tabLst>
                      </a:pPr>
                      <a:r>
                        <a:rPr lang="ru-RU" sz="12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108</a:t>
                      </a:r>
                      <a:endParaRPr lang="ru-RU"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70" marR="39370" marT="64770" marB="64770">
                    <a:solidFill>
                      <a:schemeClr val="accent1">
                        <a:lumMod val="40000"/>
                        <a:lumOff val="60000"/>
                      </a:schemeClr>
                    </a:solidFill>
                  </a:tcPr>
                </a:tc>
                <a:tc>
                  <a:txBody>
                    <a:bodyPr/>
                    <a:lstStyle/>
                    <a:p>
                      <a:pPr indent="457200" algn="ctr">
                        <a:spcAft>
                          <a:spcPts val="0"/>
                        </a:spcAft>
                        <a:tabLst>
                          <a:tab pos="2969895" algn="ctr"/>
                          <a:tab pos="5940425" algn="r"/>
                        </a:tabLst>
                      </a:pPr>
                      <a:r>
                        <a:rPr lang="ru-RU"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110</a:t>
                      </a:r>
                      <a:endPar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70" marR="39370" marT="64770" marB="64770">
                    <a:solidFill>
                      <a:schemeClr val="accent1">
                        <a:lumMod val="40000"/>
                        <a:lumOff val="60000"/>
                      </a:schemeClr>
                    </a:solidFill>
                  </a:tcPr>
                </a:tc>
                <a:tc>
                  <a:txBody>
                    <a:bodyPr/>
                    <a:lstStyle/>
                    <a:p>
                      <a:r>
                        <a:rPr lang="ru-RU" sz="1400" dirty="0" smtClean="0">
                          <a:latin typeface="Times New Roman" panose="02020603050405020304" pitchFamily="18" charset="0"/>
                          <a:cs typeface="Times New Roman" panose="02020603050405020304" pitchFamily="18" charset="0"/>
                        </a:rPr>
                        <a:t>112</a:t>
                      </a:r>
                      <a:endParaRPr lang="ru-RU" sz="1400" dirty="0">
                        <a:latin typeface="Times New Roman" panose="02020603050405020304" pitchFamily="18" charset="0"/>
                        <a:cs typeface="Times New Roman" panose="02020603050405020304" pitchFamily="18" charset="0"/>
                      </a:endParaRPr>
                    </a:p>
                  </a:txBody>
                  <a:tcPr marL="39370" marR="39370" marT="64770" marB="64770">
                    <a:solidFill>
                      <a:schemeClr val="accent1">
                        <a:lumMod val="40000"/>
                        <a:lumOff val="60000"/>
                      </a:schemeClr>
                    </a:solidFill>
                  </a:tcP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312636981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51" y="-39688"/>
            <a:ext cx="12015977" cy="1429576"/>
          </a:xfrm>
        </p:spPr>
        <p:txBody>
          <a:bodyPr>
            <a:noAutofit/>
          </a:bodyPr>
          <a:lstStyle/>
          <a:p>
            <a:r>
              <a:rPr lang="ru-RU" sz="2400" b="1" dirty="0">
                <a:solidFill>
                  <a:schemeClr val="tx1"/>
                </a:solidFill>
                <a:latin typeface="Times New Roman" panose="02020603050405020304" pitchFamily="18" charset="0"/>
                <a:cs typeface="Times New Roman" panose="02020603050405020304" pitchFamily="18" charset="0"/>
              </a:rPr>
              <a:t>Показатели подпрограммы «Снижение рисков и смягчение последствий чрезвычайных ситуаций природного и техногенного характера на территории муниципального образования Московской области»</a:t>
            </a:r>
          </a:p>
        </p:txBody>
      </p:sp>
      <p:graphicFrame>
        <p:nvGraphicFramePr>
          <p:cNvPr id="4" name="Объект 3"/>
          <p:cNvGraphicFramePr>
            <a:graphicFrameLocks noGrp="1"/>
          </p:cNvGraphicFramePr>
          <p:nvPr>
            <p:ph idx="1"/>
            <p:extLst>
              <p:ext uri="{D42A27DB-BD31-4B8C-83A1-F6EECF244321}">
                <p14:modId xmlns:p14="http://schemas.microsoft.com/office/powerpoint/2010/main" val="4236376289"/>
              </p:ext>
            </p:extLst>
          </p:nvPr>
        </p:nvGraphicFramePr>
        <p:xfrm>
          <a:off x="285751" y="1786350"/>
          <a:ext cx="11709457" cy="5023295"/>
        </p:xfrm>
        <a:graphic>
          <a:graphicData uri="http://schemas.openxmlformats.org/drawingml/2006/table">
            <a:tbl>
              <a:tblPr firstRow="1" bandRow="1">
                <a:tableStyleId>{5C22544A-7EE6-4342-B048-85BDC9FD1C3A}</a:tableStyleId>
              </a:tblPr>
              <a:tblGrid>
                <a:gridCol w="5804224">
                  <a:extLst>
                    <a:ext uri="{9D8B030D-6E8A-4147-A177-3AD203B41FA5}">
                      <a16:colId xmlns="" xmlns:a16="http://schemas.microsoft.com/office/drawing/2014/main" val="20000"/>
                    </a:ext>
                  </a:extLst>
                </a:gridCol>
                <a:gridCol w="1720958">
                  <a:extLst>
                    <a:ext uri="{9D8B030D-6E8A-4147-A177-3AD203B41FA5}">
                      <a16:colId xmlns="" xmlns:a16="http://schemas.microsoft.com/office/drawing/2014/main" val="20001"/>
                    </a:ext>
                  </a:extLst>
                </a:gridCol>
                <a:gridCol w="758932">
                  <a:extLst>
                    <a:ext uri="{9D8B030D-6E8A-4147-A177-3AD203B41FA5}">
                      <a16:colId xmlns="" xmlns:a16="http://schemas.microsoft.com/office/drawing/2014/main" val="20002"/>
                    </a:ext>
                  </a:extLst>
                </a:gridCol>
                <a:gridCol w="758932"/>
                <a:gridCol w="741490">
                  <a:extLst>
                    <a:ext uri="{9D8B030D-6E8A-4147-A177-3AD203B41FA5}">
                      <a16:colId xmlns="" xmlns:a16="http://schemas.microsoft.com/office/drawing/2014/main" val="20003"/>
                    </a:ext>
                  </a:extLst>
                </a:gridCol>
                <a:gridCol w="997206">
                  <a:extLst>
                    <a:ext uri="{9D8B030D-6E8A-4147-A177-3AD203B41FA5}">
                      <a16:colId xmlns="" xmlns:a16="http://schemas.microsoft.com/office/drawing/2014/main" val="20004"/>
                    </a:ext>
                  </a:extLst>
                </a:gridCol>
                <a:gridCol w="927715">
                  <a:extLst>
                    <a:ext uri="{9D8B030D-6E8A-4147-A177-3AD203B41FA5}">
                      <a16:colId xmlns="" xmlns:a16="http://schemas.microsoft.com/office/drawing/2014/main" val="20005"/>
                    </a:ext>
                  </a:extLst>
                </a:gridCol>
              </a:tblGrid>
              <a:tr h="621570">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Показатель реализации мероприятий</a:t>
                      </a:r>
                    </a:p>
                  </a:txBody>
                  <a:tcPr>
                    <a:solidFill>
                      <a:schemeClr val="accent3">
                        <a:lumMod val="40000"/>
                        <a:lumOff val="6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Тип показателя</a:t>
                      </a:r>
                    </a:p>
                  </a:txBody>
                  <a:tcPr marL="39370" marR="39370" marT="64770" marB="64770" anchor="ctr">
                    <a:solidFill>
                      <a:schemeClr val="accent3">
                        <a:lumMod val="40000"/>
                        <a:lumOff val="6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Единица измерения</a:t>
                      </a:r>
                    </a:p>
                  </a:txBody>
                  <a:tcPr marL="39370" marR="39370" marT="64770" marB="64770" anchor="ctr">
                    <a:solidFill>
                      <a:schemeClr val="accent3">
                        <a:lumMod val="40000"/>
                        <a:lumOff val="60000"/>
                      </a:schemeClr>
                    </a:solidFill>
                  </a:tcPr>
                </a:tc>
                <a:tc>
                  <a:txBody>
                    <a:bodyPr/>
                    <a:lstStyle/>
                    <a:p>
                      <a:pPr algn="ctr">
                        <a:lnSpc>
                          <a:spcPct val="115000"/>
                        </a:lnSpc>
                        <a:spcAft>
                          <a:spcPts val="0"/>
                        </a:spcAft>
                      </a:pPr>
                      <a:r>
                        <a:rPr lang="ru-RU" sz="1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2020</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accent3">
                        <a:lumMod val="40000"/>
                        <a:lumOff val="6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2021</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2022</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2023</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extLst>
                  <a:ext uri="{0D108BD9-81ED-4DB2-BD59-A6C34878D82A}">
                    <a16:rowId xmlns="" xmlns:a16="http://schemas.microsoft.com/office/drawing/2014/main" val="10000"/>
                  </a:ext>
                </a:extLst>
              </a:tr>
              <a:tr h="962694">
                <a:tc>
                  <a:txBody>
                    <a:bodyPr/>
                    <a:lstStyle/>
                    <a:p>
                      <a:pPr indent="457200" algn="l">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Процент готовности  муниципального образования Московской области к действиям по предназначению при возникновении чрезвычайных ситуаций (происшествий) природного и техногенного характера</a:t>
                      </a:r>
                    </a:p>
                  </a:txBody>
                  <a:tcPr marL="39370" marR="39370" marT="64770" marB="64770">
                    <a:solidFill>
                      <a:schemeClr val="accent3">
                        <a:lumMod val="40000"/>
                        <a:lumOff val="60000"/>
                      </a:schemeClr>
                    </a:solidFill>
                  </a:tcPr>
                </a:tc>
                <a:tc>
                  <a:txBody>
                    <a:bodyPr/>
                    <a:lstStyle/>
                    <a:p>
                      <a:pPr indent="457200" algn="l">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Указ Президента РФ</a:t>
                      </a:r>
                      <a:r>
                        <a:rPr lang="ru-RU" sz="1400" baseline="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от 11.01.2018  № 12  </a:t>
                      </a:r>
                    </a:p>
                  </a:txBody>
                  <a:tcPr marL="39370" marR="39370" marT="64770" marB="64770">
                    <a:solidFill>
                      <a:schemeClr val="accent3">
                        <a:lumMod val="40000"/>
                        <a:lumOff val="60000"/>
                      </a:schemeClr>
                    </a:solidFill>
                  </a:tcPr>
                </a:tc>
                <a:tc>
                  <a:txBody>
                    <a:bodyPr/>
                    <a:lstStyle/>
                    <a:p>
                      <a:pPr indent="457200" algn="just">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проценты</a:t>
                      </a:r>
                    </a:p>
                  </a:txBody>
                  <a:tcPr marL="39370" marR="39370" marT="64770" marB="64770">
                    <a:solidFill>
                      <a:schemeClr val="accent3">
                        <a:lumMod val="40000"/>
                        <a:lumOff val="60000"/>
                      </a:schemeClr>
                    </a:solidFill>
                  </a:tcPr>
                </a:tc>
                <a:tc>
                  <a:txBody>
                    <a:bodyPr/>
                    <a:lstStyle/>
                    <a:p>
                      <a:pPr indent="457200"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75</a:t>
                      </a:r>
                    </a:p>
                  </a:txBody>
                  <a:tcPr marL="39370" marR="39370" marT="64770" marB="64770">
                    <a:solidFill>
                      <a:schemeClr val="accent3">
                        <a:lumMod val="40000"/>
                        <a:lumOff val="60000"/>
                      </a:schemeClr>
                    </a:solidFill>
                  </a:tcPr>
                </a:tc>
                <a:tc>
                  <a:txBody>
                    <a:bodyPr/>
                    <a:lstStyle/>
                    <a:p>
                      <a:pPr indent="457200"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80</a:t>
                      </a:r>
                    </a:p>
                  </a:txBody>
                  <a:tcPr marL="39370" marR="39370" marT="64770" marB="64770">
                    <a:solidFill>
                      <a:schemeClr val="accent3">
                        <a:lumMod val="40000"/>
                        <a:lumOff val="60000"/>
                      </a:schemeClr>
                    </a:solidFill>
                  </a:tcPr>
                </a:tc>
                <a:tc>
                  <a:txBody>
                    <a:bodyPr/>
                    <a:lstStyle/>
                    <a:p>
                      <a:pPr indent="457200"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83</a:t>
                      </a:r>
                    </a:p>
                  </a:txBody>
                  <a:tcPr marL="39370" marR="39370" marT="64770" marB="64770">
                    <a:solidFill>
                      <a:schemeClr val="accent3">
                        <a:lumMod val="40000"/>
                        <a:lumOff val="60000"/>
                      </a:schemeClr>
                    </a:solidFill>
                  </a:tcPr>
                </a:tc>
                <a:tc>
                  <a:txBody>
                    <a:bodyPr/>
                    <a:lstStyle/>
                    <a:p>
                      <a:r>
                        <a:rPr lang="ru-RU" sz="1400" dirty="0" smtClean="0">
                          <a:latin typeface="Times New Roman" panose="02020603050405020304" pitchFamily="18" charset="0"/>
                          <a:cs typeface="Times New Roman" panose="02020603050405020304" pitchFamily="18" charset="0"/>
                        </a:rPr>
                        <a:t>83</a:t>
                      </a:r>
                      <a:endParaRPr lang="ru-RU" sz="1400" dirty="0">
                        <a:latin typeface="Times New Roman" panose="02020603050405020304" pitchFamily="18" charset="0"/>
                        <a:cs typeface="Times New Roman" panose="02020603050405020304" pitchFamily="18" charset="0"/>
                      </a:endParaRPr>
                    </a:p>
                  </a:txBody>
                  <a:tcPr marL="39370" marR="39370" marT="64770" marB="64770">
                    <a:solidFill>
                      <a:schemeClr val="accent3">
                        <a:lumMod val="40000"/>
                        <a:lumOff val="60000"/>
                      </a:schemeClr>
                    </a:solidFill>
                  </a:tcPr>
                </a:tc>
                <a:extLst>
                  <a:ext uri="{0D108BD9-81ED-4DB2-BD59-A6C34878D82A}">
                    <a16:rowId xmlns="" xmlns:a16="http://schemas.microsoft.com/office/drawing/2014/main" val="10001"/>
                  </a:ext>
                </a:extLst>
              </a:tr>
              <a:tr h="753737">
                <a:tc>
                  <a:txBody>
                    <a:bodyPr/>
                    <a:lstStyle/>
                    <a:p>
                      <a:pPr indent="457200" algn="l">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Процент исполнения органом местного самоуправления </a:t>
                      </a:r>
                      <a:b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муниципального образования полномочия по обеспечению безопасности людей на воде </a:t>
                      </a:r>
                    </a:p>
                  </a:txBody>
                  <a:tcPr marL="39370" marR="39370" marT="64770" marB="64770">
                    <a:solidFill>
                      <a:schemeClr val="accent3">
                        <a:lumMod val="40000"/>
                        <a:lumOff val="60000"/>
                      </a:schemeClr>
                    </a:solidFill>
                  </a:tcPr>
                </a:tc>
                <a:tc>
                  <a:txBody>
                    <a:bodyPr/>
                    <a:lstStyle/>
                    <a:p>
                      <a:pPr indent="457200" algn="l">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Указ Президента РФ</a:t>
                      </a:r>
                      <a:r>
                        <a:rPr lang="ru-RU" sz="1400" baseline="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от 11.01.2018  </a:t>
                      </a:r>
                      <a:b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12  </a:t>
                      </a:r>
                    </a:p>
                  </a:txBody>
                  <a:tcPr marL="39370" marR="39370" marT="64770" marB="64770">
                    <a:solidFill>
                      <a:schemeClr val="accent3">
                        <a:lumMod val="40000"/>
                        <a:lumOff val="60000"/>
                      </a:schemeClr>
                    </a:solidFill>
                  </a:tcPr>
                </a:tc>
                <a:tc>
                  <a:txBody>
                    <a:bodyPr/>
                    <a:lstStyle/>
                    <a:p>
                      <a:pPr indent="457200" algn="just">
                        <a:spcAft>
                          <a:spcPts val="0"/>
                        </a:spcAft>
                      </a:pPr>
                      <a:r>
                        <a:rPr lang="ru-RU"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проценты</a:t>
                      </a:r>
                    </a:p>
                  </a:txBody>
                  <a:tcPr marL="39370" marR="39370" marT="64770" marB="64770">
                    <a:solidFill>
                      <a:schemeClr val="accent3">
                        <a:lumMod val="40000"/>
                        <a:lumOff val="60000"/>
                      </a:schemeClr>
                    </a:solidFill>
                  </a:tcPr>
                </a:tc>
                <a:tc>
                  <a:txBody>
                    <a:bodyPr/>
                    <a:lstStyle/>
                    <a:p>
                      <a:pPr indent="457200"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66</a:t>
                      </a:r>
                    </a:p>
                  </a:txBody>
                  <a:tcPr marL="39370" marR="39370" marT="64770" marB="64770">
                    <a:solidFill>
                      <a:schemeClr val="accent3">
                        <a:lumMod val="40000"/>
                        <a:lumOff val="60000"/>
                      </a:schemeClr>
                    </a:solidFill>
                  </a:tcPr>
                </a:tc>
                <a:tc>
                  <a:txBody>
                    <a:bodyPr/>
                    <a:lstStyle/>
                    <a:p>
                      <a:pPr indent="457200"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68</a:t>
                      </a:r>
                    </a:p>
                  </a:txBody>
                  <a:tcPr marL="39370" marR="39370" marT="64770" marB="64770">
                    <a:solidFill>
                      <a:schemeClr val="accent3">
                        <a:lumMod val="40000"/>
                        <a:lumOff val="60000"/>
                      </a:schemeClr>
                    </a:solidFill>
                  </a:tcPr>
                </a:tc>
                <a:tc>
                  <a:txBody>
                    <a:bodyPr/>
                    <a:lstStyle/>
                    <a:p>
                      <a:pPr indent="457200"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70</a:t>
                      </a:r>
                    </a:p>
                  </a:txBody>
                  <a:tcPr marL="39370" marR="39370" marT="64770" marB="64770">
                    <a:solidFill>
                      <a:schemeClr val="accent3">
                        <a:lumMod val="40000"/>
                        <a:lumOff val="60000"/>
                      </a:schemeClr>
                    </a:solidFill>
                  </a:tcPr>
                </a:tc>
                <a:tc>
                  <a:txBody>
                    <a:bodyPr/>
                    <a:lstStyle/>
                    <a:p>
                      <a:r>
                        <a:rPr lang="ru-RU" sz="1400" dirty="0" smtClean="0">
                          <a:latin typeface="Times New Roman" panose="02020603050405020304" pitchFamily="18" charset="0"/>
                          <a:cs typeface="Times New Roman" panose="02020603050405020304" pitchFamily="18" charset="0"/>
                        </a:rPr>
                        <a:t>70</a:t>
                      </a:r>
                      <a:endParaRPr lang="ru-RU" sz="1400" dirty="0">
                        <a:latin typeface="Times New Roman" panose="02020603050405020304" pitchFamily="18" charset="0"/>
                        <a:cs typeface="Times New Roman" panose="02020603050405020304" pitchFamily="18" charset="0"/>
                      </a:endParaRPr>
                    </a:p>
                  </a:txBody>
                  <a:tcPr marL="39370" marR="39370" marT="64770" marB="64770">
                    <a:solidFill>
                      <a:schemeClr val="accent3">
                        <a:lumMod val="40000"/>
                        <a:lumOff val="60000"/>
                      </a:schemeClr>
                    </a:solidFill>
                  </a:tcPr>
                </a:tc>
                <a:extLst>
                  <a:ext uri="{0D108BD9-81ED-4DB2-BD59-A6C34878D82A}">
                    <a16:rowId xmlns="" xmlns:a16="http://schemas.microsoft.com/office/drawing/2014/main" val="10002"/>
                  </a:ext>
                </a:extLst>
              </a:tr>
              <a:tr h="1171651">
                <a:tc>
                  <a:txBody>
                    <a:bodyPr/>
                    <a:lstStyle/>
                    <a:p>
                      <a:pPr indent="457200" algn="l">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Сокращение среднего времени совместного реагирования нескольких экстренных</a:t>
                      </a:r>
                      <a:b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оперативных служб на обращения населения по единому номеру «112» на территории муниципального образования</a:t>
                      </a:r>
                    </a:p>
                    <a:p>
                      <a:pPr indent="457200" algn="l">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39370" marR="39370" marT="64770" marB="64770">
                    <a:solidFill>
                      <a:schemeClr val="accent3">
                        <a:lumMod val="40000"/>
                        <a:lumOff val="60000"/>
                      </a:schemeClr>
                    </a:solidFill>
                  </a:tcPr>
                </a:tc>
                <a:tc>
                  <a:txBody>
                    <a:bodyPr/>
                    <a:lstStyle/>
                    <a:p>
                      <a:pPr indent="457200" algn="l">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Указ Президента РФ</a:t>
                      </a:r>
                      <a:r>
                        <a:rPr lang="ru-RU" sz="1400" baseline="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от 13.11.2012 </a:t>
                      </a:r>
                      <a:b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1522  </a:t>
                      </a:r>
                    </a:p>
                  </a:txBody>
                  <a:tcPr marL="39370" marR="39370" marT="64770" marB="64770">
                    <a:solidFill>
                      <a:schemeClr val="accent3">
                        <a:lumMod val="40000"/>
                        <a:lumOff val="60000"/>
                      </a:schemeClr>
                    </a:solidFill>
                  </a:tcPr>
                </a:tc>
                <a:tc>
                  <a:txBody>
                    <a:bodyPr/>
                    <a:lstStyle/>
                    <a:p>
                      <a:pPr indent="457200" algn="just">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проценты</a:t>
                      </a:r>
                    </a:p>
                  </a:txBody>
                  <a:tcPr marL="39370" marR="39370" marT="64770" marB="64770">
                    <a:solidFill>
                      <a:schemeClr val="accent3">
                        <a:lumMod val="40000"/>
                        <a:lumOff val="60000"/>
                      </a:schemeClr>
                    </a:solidFill>
                  </a:tcPr>
                </a:tc>
                <a:tc>
                  <a:txBody>
                    <a:bodyPr/>
                    <a:lstStyle/>
                    <a:p>
                      <a:pPr indent="457200" algn="l">
                        <a:spcAft>
                          <a:spcPts val="0"/>
                        </a:spcAft>
                      </a:pPr>
                      <a:r>
                        <a:rPr lang="ru-RU"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82,5</a:t>
                      </a:r>
                    </a:p>
                  </a:txBody>
                  <a:tcPr marL="39370" marR="39370" marT="64770" marB="64770">
                    <a:solidFill>
                      <a:schemeClr val="accent3">
                        <a:lumMod val="40000"/>
                        <a:lumOff val="60000"/>
                      </a:schemeClr>
                    </a:solidFill>
                  </a:tcPr>
                </a:tc>
                <a:tc>
                  <a:txBody>
                    <a:bodyPr/>
                    <a:lstStyle/>
                    <a:p>
                      <a:pPr indent="457200"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80</a:t>
                      </a:r>
                    </a:p>
                    <a:p>
                      <a:pPr indent="457200"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indent="457200"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indent="457200"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indent="457200"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39370" marR="39370" marT="64770" marB="64770">
                    <a:solidFill>
                      <a:schemeClr val="accent3">
                        <a:lumMod val="40000"/>
                        <a:lumOff val="60000"/>
                      </a:schemeClr>
                    </a:solidFill>
                  </a:tcPr>
                </a:tc>
                <a:tc>
                  <a:txBody>
                    <a:bodyPr/>
                    <a:lstStyle/>
                    <a:p>
                      <a:pPr indent="457200"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77,5</a:t>
                      </a:r>
                    </a:p>
                  </a:txBody>
                  <a:tcPr marL="39370" marR="39370" marT="64770" marB="64770">
                    <a:solidFill>
                      <a:schemeClr val="accent3">
                        <a:lumMod val="40000"/>
                        <a:lumOff val="60000"/>
                      </a:schemeClr>
                    </a:solidFill>
                  </a:tcPr>
                </a:tc>
                <a:tc>
                  <a:txBody>
                    <a:bodyPr/>
                    <a:lstStyle/>
                    <a:p>
                      <a:r>
                        <a:rPr lang="ru-RU" sz="1400" dirty="0" smtClean="0">
                          <a:latin typeface="Times New Roman" panose="02020603050405020304" pitchFamily="18" charset="0"/>
                          <a:cs typeface="Times New Roman" panose="02020603050405020304" pitchFamily="18" charset="0"/>
                        </a:rPr>
                        <a:t>76</a:t>
                      </a:r>
                      <a:endParaRPr lang="ru-RU" sz="1400" dirty="0">
                        <a:latin typeface="Times New Roman" panose="02020603050405020304" pitchFamily="18" charset="0"/>
                        <a:cs typeface="Times New Roman" panose="02020603050405020304" pitchFamily="18" charset="0"/>
                      </a:endParaRPr>
                    </a:p>
                  </a:txBody>
                  <a:tcPr marL="39370" marR="39370" marT="64770" marB="64770">
                    <a:solidFill>
                      <a:schemeClr val="accent3">
                        <a:lumMod val="40000"/>
                        <a:lumOff val="60000"/>
                      </a:schemeClr>
                    </a:solidFill>
                  </a:tcPr>
                </a:tc>
                <a:extLst>
                  <a:ext uri="{0D108BD9-81ED-4DB2-BD59-A6C34878D82A}">
                    <a16:rowId xmlns="" xmlns:a16="http://schemas.microsoft.com/office/drawing/2014/main" val="10003"/>
                  </a:ext>
                </a:extLst>
              </a:tr>
              <a:tr h="753737">
                <a:tc>
                  <a:txBody>
                    <a:bodyPr/>
                    <a:lstStyle/>
                    <a:p>
                      <a:pPr indent="457200" algn="l">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Процент построения и развития систем аппаратно-программного комплекса «Безопасный город» на территории муниципального образования</a:t>
                      </a:r>
                    </a:p>
                  </a:txBody>
                  <a:tcPr marL="39370" marR="39370" marT="64770" marB="64770">
                    <a:solidFill>
                      <a:schemeClr val="accent3">
                        <a:lumMod val="40000"/>
                        <a:lumOff val="60000"/>
                      </a:schemeClr>
                    </a:solidFill>
                  </a:tcPr>
                </a:tc>
                <a:tc>
                  <a:txBody>
                    <a:bodyPr/>
                    <a:lstStyle/>
                    <a:p>
                      <a:pPr indent="457200" algn="l">
                        <a:spcAft>
                          <a:spcPts val="0"/>
                        </a:spcAft>
                      </a:pPr>
                      <a:r>
                        <a:rPr lang="ru-RU"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приоритетный</a:t>
                      </a:r>
                    </a:p>
                  </a:txBody>
                  <a:tcPr marL="39370" marR="39370" marT="64770" marB="64770">
                    <a:solidFill>
                      <a:schemeClr val="accent3">
                        <a:lumMod val="40000"/>
                        <a:lumOff val="60000"/>
                      </a:schemeClr>
                    </a:solidFill>
                  </a:tcPr>
                </a:tc>
                <a:tc>
                  <a:txBody>
                    <a:bodyPr/>
                    <a:lstStyle/>
                    <a:p>
                      <a:pPr indent="-13970" algn="just">
                        <a:spcAft>
                          <a:spcPts val="0"/>
                        </a:spcAft>
                      </a:pPr>
                      <a:r>
                        <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проценты</a:t>
                      </a:r>
                    </a:p>
                  </a:txBody>
                  <a:tcPr marL="39370" marR="39370" marT="64770" marB="64770">
                    <a:solidFill>
                      <a:schemeClr val="accent3">
                        <a:lumMod val="40000"/>
                        <a:lumOff val="60000"/>
                      </a:schemeClr>
                    </a:solidFill>
                  </a:tcPr>
                </a:tc>
                <a:tc>
                  <a:txBody>
                    <a:bodyPr/>
                    <a:lstStyle/>
                    <a:p>
                      <a:r>
                        <a:rPr lang="ru-RU" sz="1400" dirty="0" smtClean="0">
                          <a:solidFill>
                            <a:schemeClr val="tx1"/>
                          </a:solidFill>
                          <a:latin typeface="Times New Roman" panose="02020603050405020304" pitchFamily="18" charset="0"/>
                          <a:cs typeface="Times New Roman" panose="02020603050405020304" pitchFamily="18" charset="0"/>
                        </a:rPr>
                        <a:t>0</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tc>
                  <a:txBody>
                    <a:bodyPr/>
                    <a:lstStyle/>
                    <a:p>
                      <a:r>
                        <a:rPr lang="ru-RU" sz="1400" dirty="0">
                          <a:solidFill>
                            <a:schemeClr val="tx1"/>
                          </a:solidFill>
                          <a:latin typeface="Times New Roman" panose="02020603050405020304" pitchFamily="18" charset="0"/>
                          <a:cs typeface="Times New Roman" panose="02020603050405020304" pitchFamily="18" charset="0"/>
                        </a:rPr>
                        <a:t>0</a:t>
                      </a:r>
                    </a:p>
                  </a:txBody>
                  <a:tcPr>
                    <a:solidFill>
                      <a:schemeClr val="accent3">
                        <a:lumMod val="40000"/>
                        <a:lumOff val="60000"/>
                      </a:schemeClr>
                    </a:solidFill>
                  </a:tcPr>
                </a:tc>
                <a:tc>
                  <a:txBody>
                    <a:bodyPr/>
                    <a:lstStyle/>
                    <a:p>
                      <a:r>
                        <a:rPr lang="ru-RU" sz="1400" dirty="0">
                          <a:solidFill>
                            <a:schemeClr val="tx1"/>
                          </a:solidFill>
                          <a:latin typeface="Times New Roman" panose="02020603050405020304" pitchFamily="18" charset="0"/>
                          <a:cs typeface="Times New Roman" panose="02020603050405020304" pitchFamily="18" charset="0"/>
                        </a:rPr>
                        <a:t>0</a:t>
                      </a:r>
                    </a:p>
                  </a:txBody>
                  <a:tcPr>
                    <a:solidFill>
                      <a:schemeClr val="accent3">
                        <a:lumMod val="40000"/>
                        <a:lumOff val="60000"/>
                      </a:schemeClr>
                    </a:solidFill>
                  </a:tcPr>
                </a:tc>
                <a:tc>
                  <a:txBody>
                    <a:bodyPr/>
                    <a:lstStyle/>
                    <a:p>
                      <a:r>
                        <a:rPr lang="ru-RU" sz="1400" dirty="0">
                          <a:solidFill>
                            <a:schemeClr val="tx1"/>
                          </a:solidFill>
                          <a:latin typeface="Times New Roman" panose="02020603050405020304" pitchFamily="18" charset="0"/>
                          <a:cs typeface="Times New Roman" panose="02020603050405020304" pitchFamily="18" charset="0"/>
                        </a:rPr>
                        <a:t>0</a:t>
                      </a:r>
                    </a:p>
                  </a:txBody>
                  <a:tcPr>
                    <a:solidFill>
                      <a:schemeClr val="accent3">
                        <a:lumMod val="40000"/>
                        <a:lumOff val="60000"/>
                      </a:schemeClr>
                    </a:solidFill>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22432983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11124522" cy="1072896"/>
          </a:xfrm>
        </p:spPr>
        <p:txBody>
          <a:bodyPr>
            <a:normAutofit fontScale="90000"/>
          </a:bodyPr>
          <a:lstStyle/>
          <a:p>
            <a:r>
              <a:rPr lang="ru-RU" sz="2400" b="1" dirty="0">
                <a:solidFill>
                  <a:schemeClr val="tx1"/>
                </a:solidFill>
                <a:latin typeface="Times New Roman" panose="02020603050405020304" pitchFamily="18" charset="0"/>
                <a:cs typeface="Times New Roman" panose="02020603050405020304" pitchFamily="18" charset="0"/>
              </a:rPr>
              <a:t>Показатели подпрограммы «Развитие и совершенствование систем оповещения и информирования населения муниципального образования Московской области»</a:t>
            </a:r>
          </a:p>
        </p:txBody>
      </p:sp>
      <p:graphicFrame>
        <p:nvGraphicFramePr>
          <p:cNvPr id="4" name="Объект 3"/>
          <p:cNvGraphicFramePr>
            <a:graphicFrameLocks noGrp="1"/>
          </p:cNvGraphicFramePr>
          <p:nvPr>
            <p:ph idx="1"/>
            <p:extLst>
              <p:ext uri="{D42A27DB-BD31-4B8C-83A1-F6EECF244321}">
                <p14:modId xmlns:p14="http://schemas.microsoft.com/office/powerpoint/2010/main" val="2752291002"/>
              </p:ext>
            </p:extLst>
          </p:nvPr>
        </p:nvGraphicFramePr>
        <p:xfrm>
          <a:off x="677335" y="2060448"/>
          <a:ext cx="11221295" cy="2218944"/>
        </p:xfrm>
        <a:graphic>
          <a:graphicData uri="http://schemas.openxmlformats.org/drawingml/2006/table">
            <a:tbl>
              <a:tblPr firstRow="1" bandRow="1">
                <a:tableStyleId>{5C22544A-7EE6-4342-B048-85BDC9FD1C3A}</a:tableStyleId>
              </a:tblPr>
              <a:tblGrid>
                <a:gridCol w="3571792">
                  <a:extLst>
                    <a:ext uri="{9D8B030D-6E8A-4147-A177-3AD203B41FA5}">
                      <a16:colId xmlns="" xmlns:a16="http://schemas.microsoft.com/office/drawing/2014/main" val="20000"/>
                    </a:ext>
                  </a:extLst>
                </a:gridCol>
                <a:gridCol w="1710008">
                  <a:extLst>
                    <a:ext uri="{9D8B030D-6E8A-4147-A177-3AD203B41FA5}">
                      <a16:colId xmlns="" xmlns:a16="http://schemas.microsoft.com/office/drawing/2014/main" val="20001"/>
                    </a:ext>
                  </a:extLst>
                </a:gridCol>
                <a:gridCol w="1325509">
                  <a:extLst>
                    <a:ext uri="{9D8B030D-6E8A-4147-A177-3AD203B41FA5}">
                      <a16:colId xmlns="" xmlns:a16="http://schemas.microsoft.com/office/drawing/2014/main" val="20002"/>
                    </a:ext>
                  </a:extLst>
                </a:gridCol>
                <a:gridCol w="1325509"/>
                <a:gridCol w="1113023">
                  <a:extLst>
                    <a:ext uri="{9D8B030D-6E8A-4147-A177-3AD203B41FA5}">
                      <a16:colId xmlns="" xmlns:a16="http://schemas.microsoft.com/office/drawing/2014/main" val="20003"/>
                    </a:ext>
                  </a:extLst>
                </a:gridCol>
                <a:gridCol w="1173733">
                  <a:extLst>
                    <a:ext uri="{9D8B030D-6E8A-4147-A177-3AD203B41FA5}">
                      <a16:colId xmlns="" xmlns:a16="http://schemas.microsoft.com/office/drawing/2014/main" val="20004"/>
                    </a:ext>
                  </a:extLst>
                </a:gridCol>
                <a:gridCol w="1001721">
                  <a:extLst>
                    <a:ext uri="{9D8B030D-6E8A-4147-A177-3AD203B41FA5}">
                      <a16:colId xmlns="" xmlns:a16="http://schemas.microsoft.com/office/drawing/2014/main" val="20005"/>
                    </a:ext>
                  </a:extLst>
                </a:gridCol>
              </a:tblGrid>
              <a:tr h="777342">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Показатель реализации мероприятий</a:t>
                      </a:r>
                    </a:p>
                  </a:txBody>
                  <a:tcPr>
                    <a:solidFill>
                      <a:schemeClr val="tx2">
                        <a:lumMod val="40000"/>
                        <a:lumOff val="6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Тип показателя</a:t>
                      </a:r>
                    </a:p>
                  </a:txBody>
                  <a:tcPr marL="39370" marR="39370" marT="64770" marB="64770" anchor="ctr">
                    <a:solidFill>
                      <a:schemeClr val="tx2">
                        <a:lumMod val="40000"/>
                        <a:lumOff val="6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Единица измерения</a:t>
                      </a:r>
                    </a:p>
                  </a:txBody>
                  <a:tcPr marL="39370" marR="39370" marT="64770" marB="64770" anchor="ctr">
                    <a:solidFill>
                      <a:schemeClr val="tx2">
                        <a:lumMod val="40000"/>
                        <a:lumOff val="60000"/>
                      </a:schemeClr>
                    </a:solidFill>
                  </a:tcPr>
                </a:tc>
                <a:tc>
                  <a:txBody>
                    <a:bodyPr/>
                    <a:lstStyle/>
                    <a:p>
                      <a:pPr algn="ctr">
                        <a:lnSpc>
                          <a:spcPct val="115000"/>
                        </a:lnSpc>
                        <a:spcAft>
                          <a:spcPts val="0"/>
                        </a:spcAft>
                      </a:pPr>
                      <a:r>
                        <a:rPr lang="ru-RU" sz="1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2020</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tx2">
                        <a:lumMod val="40000"/>
                        <a:lumOff val="6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2021</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tx2">
                        <a:lumMod val="40000"/>
                        <a:lumOff val="6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2022</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tx2">
                        <a:lumMod val="40000"/>
                        <a:lumOff val="6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2023</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tx2">
                        <a:lumMod val="40000"/>
                        <a:lumOff val="60000"/>
                      </a:schemeClr>
                    </a:solidFill>
                  </a:tcPr>
                </a:tc>
                <a:extLst>
                  <a:ext uri="{0D108BD9-81ED-4DB2-BD59-A6C34878D82A}">
                    <a16:rowId xmlns="" xmlns:a16="http://schemas.microsoft.com/office/drawing/2014/main" val="10000"/>
                  </a:ext>
                </a:extLst>
              </a:tr>
              <a:tr h="1441602">
                <a:tc>
                  <a:txBody>
                    <a:bodyPr/>
                    <a:lstStyle/>
                    <a:p>
                      <a:pPr indent="457200" algn="l">
                        <a:spcAft>
                          <a:spcPts val="0"/>
                        </a:spcAft>
                      </a:pPr>
                      <a:r>
                        <a:rPr lang="ru-RU" sz="1400" dirty="0">
                          <a:solidFill>
                            <a:schemeClr val="tx1"/>
                          </a:solidFill>
                          <a:effectLst/>
                          <a:latin typeface="Times New Roman" panose="02020603050405020304" pitchFamily="18" charset="0"/>
                          <a:ea typeface="Times New Roman" panose="02020603050405020304" pitchFamily="18" charset="0"/>
                        </a:rPr>
                        <a:t> Увеличение процента покрытия, системой централизованного оповещения и информирования при чрезвычайных ситуациях или угрозе их возникновения, населения на территории муниципального образования</a:t>
                      </a:r>
                    </a:p>
                  </a:txBody>
                  <a:tcPr marL="39370" marR="39370" marT="64770" marB="64770">
                    <a:solidFill>
                      <a:schemeClr val="tx2">
                        <a:lumMod val="40000"/>
                        <a:lumOff val="60000"/>
                      </a:schemeClr>
                    </a:solidFill>
                  </a:tcPr>
                </a:tc>
                <a:tc>
                  <a:txBody>
                    <a:bodyPr/>
                    <a:lstStyle/>
                    <a:p>
                      <a:pPr indent="457200" algn="l">
                        <a:spcAft>
                          <a:spcPts val="0"/>
                        </a:spcAft>
                      </a:pPr>
                      <a:r>
                        <a:rPr lang="ru-RU" sz="1400" dirty="0">
                          <a:solidFill>
                            <a:schemeClr val="tx1"/>
                          </a:solidFill>
                          <a:effectLst/>
                          <a:latin typeface="Times New Roman" panose="02020603050405020304" pitchFamily="18" charset="0"/>
                          <a:ea typeface="Times New Roman" panose="02020603050405020304" pitchFamily="18" charset="0"/>
                        </a:rPr>
                        <a:t>Указ Президента РФ</a:t>
                      </a:r>
                      <a:r>
                        <a:rPr lang="ru-RU" sz="1400" baseline="0" dirty="0">
                          <a:solidFill>
                            <a:schemeClr val="tx1"/>
                          </a:solidFill>
                          <a:effectLst/>
                          <a:latin typeface="Times New Roman" panose="02020603050405020304" pitchFamily="18" charset="0"/>
                          <a:ea typeface="Times New Roman" panose="02020603050405020304" pitchFamily="18" charset="0"/>
                        </a:rPr>
                        <a:t> </a:t>
                      </a:r>
                      <a:r>
                        <a:rPr lang="ru-RU" sz="1400" dirty="0">
                          <a:solidFill>
                            <a:schemeClr val="tx1"/>
                          </a:solidFill>
                          <a:effectLst/>
                          <a:latin typeface="Times New Roman" panose="02020603050405020304" pitchFamily="18" charset="0"/>
                          <a:ea typeface="Times New Roman" panose="02020603050405020304" pitchFamily="18" charset="0"/>
                        </a:rPr>
                        <a:t>от 13.11.2012 № 1522  </a:t>
                      </a:r>
                    </a:p>
                    <a:p>
                      <a:pPr indent="457200" algn="l">
                        <a:spcAft>
                          <a:spcPts val="0"/>
                        </a:spcAft>
                      </a:pPr>
                      <a:r>
                        <a:rPr lang="ru-RU" sz="1400" dirty="0">
                          <a:solidFill>
                            <a:schemeClr val="tx1"/>
                          </a:solidFill>
                          <a:effectLst/>
                          <a:latin typeface="Times New Roman" panose="02020603050405020304" pitchFamily="18" charset="0"/>
                          <a:ea typeface="Times New Roman" panose="02020603050405020304" pitchFamily="18" charset="0"/>
                        </a:rPr>
                        <a:t> </a:t>
                      </a:r>
                    </a:p>
                    <a:p>
                      <a:pPr indent="457200" algn="l">
                        <a:spcAft>
                          <a:spcPts val="0"/>
                        </a:spcAft>
                      </a:pPr>
                      <a:r>
                        <a:rPr lang="ru-RU" sz="1400" dirty="0">
                          <a:solidFill>
                            <a:schemeClr val="tx1"/>
                          </a:solidFill>
                          <a:effectLst/>
                          <a:latin typeface="Times New Roman" panose="02020603050405020304" pitchFamily="18" charset="0"/>
                          <a:ea typeface="Times New Roman" panose="02020603050405020304" pitchFamily="18" charset="0"/>
                        </a:rPr>
                        <a:t> </a:t>
                      </a:r>
                    </a:p>
                  </a:txBody>
                  <a:tcPr marL="39370" marR="39370" marT="64770" marB="64770">
                    <a:solidFill>
                      <a:schemeClr val="tx2">
                        <a:lumMod val="40000"/>
                        <a:lumOff val="60000"/>
                      </a:schemeClr>
                    </a:solidFill>
                  </a:tcPr>
                </a:tc>
                <a:tc>
                  <a:txBody>
                    <a:bodyPr/>
                    <a:lstStyle/>
                    <a:p>
                      <a:pPr indent="457200" algn="l">
                        <a:spcAft>
                          <a:spcPts val="0"/>
                        </a:spcAft>
                      </a:pPr>
                      <a:r>
                        <a:rPr lang="ru-RU" sz="1400" dirty="0">
                          <a:solidFill>
                            <a:schemeClr val="tx1"/>
                          </a:solidFill>
                          <a:effectLst/>
                          <a:latin typeface="Times New Roman" panose="02020603050405020304" pitchFamily="18" charset="0"/>
                          <a:ea typeface="Times New Roman" panose="02020603050405020304" pitchFamily="18" charset="0"/>
                        </a:rPr>
                        <a:t> проценты</a:t>
                      </a:r>
                    </a:p>
                  </a:txBody>
                  <a:tcPr marL="39370" marR="39370" marT="64770" marB="64770">
                    <a:solidFill>
                      <a:schemeClr val="tx2">
                        <a:lumMod val="40000"/>
                        <a:lumOff val="60000"/>
                      </a:schemeClr>
                    </a:solidFill>
                  </a:tcPr>
                </a:tc>
                <a:tc>
                  <a:txBody>
                    <a:bodyPr/>
                    <a:lstStyle/>
                    <a:p>
                      <a:pPr indent="457200" algn="l">
                        <a:spcAft>
                          <a:spcPts val="0"/>
                        </a:spcAft>
                      </a:pPr>
                      <a:r>
                        <a:rPr lang="ru-RU" sz="1400" dirty="0" smtClean="0">
                          <a:solidFill>
                            <a:schemeClr val="tx1"/>
                          </a:solidFill>
                          <a:effectLst/>
                          <a:latin typeface="Times New Roman" panose="02020603050405020304" pitchFamily="18" charset="0"/>
                          <a:ea typeface="Times New Roman" panose="02020603050405020304" pitchFamily="18" charset="0"/>
                        </a:rPr>
                        <a:t>97</a:t>
                      </a:r>
                      <a:endParaRPr lang="ru-RU" sz="1400" dirty="0">
                        <a:solidFill>
                          <a:schemeClr val="tx1"/>
                        </a:solidFill>
                        <a:effectLst/>
                        <a:latin typeface="Times New Roman" panose="02020603050405020304" pitchFamily="18" charset="0"/>
                        <a:ea typeface="Times New Roman" panose="02020603050405020304" pitchFamily="18" charset="0"/>
                      </a:endParaRPr>
                    </a:p>
                  </a:txBody>
                  <a:tcPr marL="39370" marR="39370" marT="64770" marB="64770">
                    <a:solidFill>
                      <a:schemeClr val="tx2">
                        <a:lumMod val="40000"/>
                        <a:lumOff val="60000"/>
                      </a:schemeClr>
                    </a:solidFill>
                  </a:tcPr>
                </a:tc>
                <a:tc>
                  <a:txBody>
                    <a:bodyPr/>
                    <a:lstStyle/>
                    <a:p>
                      <a:pPr indent="457200"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rPr>
                        <a:t>97</a:t>
                      </a:r>
                    </a:p>
                  </a:txBody>
                  <a:tcPr marL="39370" marR="39370" marT="64770" marB="64770">
                    <a:solidFill>
                      <a:schemeClr val="tx2">
                        <a:lumMod val="40000"/>
                        <a:lumOff val="60000"/>
                      </a:schemeClr>
                    </a:solidFill>
                  </a:tcPr>
                </a:tc>
                <a:tc>
                  <a:txBody>
                    <a:bodyPr/>
                    <a:lstStyle/>
                    <a:p>
                      <a:pPr indent="457200"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rPr>
                        <a:t>98</a:t>
                      </a:r>
                    </a:p>
                  </a:txBody>
                  <a:tcPr marL="39370" marR="39370" marT="64770" marB="64770">
                    <a:solidFill>
                      <a:schemeClr val="tx2">
                        <a:lumMod val="40000"/>
                        <a:lumOff val="60000"/>
                      </a:schemeClr>
                    </a:solidFill>
                  </a:tcPr>
                </a:tc>
                <a:tc>
                  <a:txBody>
                    <a:bodyPr/>
                    <a:lstStyle/>
                    <a:p>
                      <a:pPr indent="457200"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rPr>
                        <a:t>99</a:t>
                      </a:r>
                    </a:p>
                  </a:txBody>
                  <a:tcPr marL="39370" marR="39370" marT="64770" marB="64770">
                    <a:solidFill>
                      <a:schemeClr val="tx2">
                        <a:lumMod val="40000"/>
                        <a:lumOff val="60000"/>
                      </a:schemeClr>
                    </a:solidFill>
                  </a:tcP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51262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10783146" cy="1048512"/>
          </a:xfrm>
        </p:spPr>
        <p:txBody>
          <a:bodyPr>
            <a:normAutofit/>
          </a:bodyPr>
          <a:lstStyle/>
          <a:p>
            <a:pPr algn="ctr"/>
            <a:r>
              <a:rPr lang="ru-RU" sz="2400" b="1" dirty="0">
                <a:solidFill>
                  <a:schemeClr val="tx1"/>
                </a:solidFill>
                <a:latin typeface="Times New Roman" panose="02020603050405020304" pitchFamily="18" charset="0"/>
                <a:cs typeface="Times New Roman" panose="02020603050405020304" pitchFamily="18" charset="0"/>
              </a:rPr>
              <a:t>Показатели подпрограммы  «Обеспечение пожарной безопасности на территории муниципального образования Московской области»</a:t>
            </a:r>
          </a:p>
        </p:txBody>
      </p:sp>
      <p:graphicFrame>
        <p:nvGraphicFramePr>
          <p:cNvPr id="4" name="Объект 3"/>
          <p:cNvGraphicFramePr>
            <a:graphicFrameLocks noGrp="1"/>
          </p:cNvGraphicFramePr>
          <p:nvPr>
            <p:ph idx="1"/>
            <p:extLst>
              <p:ext uri="{D42A27DB-BD31-4B8C-83A1-F6EECF244321}">
                <p14:modId xmlns:p14="http://schemas.microsoft.com/office/powerpoint/2010/main" val="1778293927"/>
              </p:ext>
            </p:extLst>
          </p:nvPr>
        </p:nvGraphicFramePr>
        <p:xfrm>
          <a:off x="677333" y="1658112"/>
          <a:ext cx="11368361" cy="2731008"/>
        </p:xfrm>
        <a:graphic>
          <a:graphicData uri="http://schemas.openxmlformats.org/drawingml/2006/table">
            <a:tbl>
              <a:tblPr firstRow="1" bandRow="1">
                <a:tableStyleId>{5C22544A-7EE6-4342-B048-85BDC9FD1C3A}</a:tableStyleId>
              </a:tblPr>
              <a:tblGrid>
                <a:gridCol w="2251377">
                  <a:extLst>
                    <a:ext uri="{9D8B030D-6E8A-4147-A177-3AD203B41FA5}">
                      <a16:colId xmlns="" xmlns:a16="http://schemas.microsoft.com/office/drawing/2014/main" val="20000"/>
                    </a:ext>
                  </a:extLst>
                </a:gridCol>
                <a:gridCol w="3555188">
                  <a:extLst>
                    <a:ext uri="{9D8B030D-6E8A-4147-A177-3AD203B41FA5}">
                      <a16:colId xmlns="" xmlns:a16="http://schemas.microsoft.com/office/drawing/2014/main" val="20001"/>
                    </a:ext>
                  </a:extLst>
                </a:gridCol>
                <a:gridCol w="1199603">
                  <a:extLst>
                    <a:ext uri="{9D8B030D-6E8A-4147-A177-3AD203B41FA5}">
                      <a16:colId xmlns="" xmlns:a16="http://schemas.microsoft.com/office/drawing/2014/main" val="20002"/>
                    </a:ext>
                  </a:extLst>
                </a:gridCol>
                <a:gridCol w="1199603"/>
                <a:gridCol w="981494">
                  <a:extLst>
                    <a:ext uri="{9D8B030D-6E8A-4147-A177-3AD203B41FA5}">
                      <a16:colId xmlns="" xmlns:a16="http://schemas.microsoft.com/office/drawing/2014/main" val="20003"/>
                    </a:ext>
                  </a:extLst>
                </a:gridCol>
                <a:gridCol w="1101454">
                  <a:extLst>
                    <a:ext uri="{9D8B030D-6E8A-4147-A177-3AD203B41FA5}">
                      <a16:colId xmlns="" xmlns:a16="http://schemas.microsoft.com/office/drawing/2014/main" val="20004"/>
                    </a:ext>
                  </a:extLst>
                </a:gridCol>
                <a:gridCol w="1079642">
                  <a:extLst>
                    <a:ext uri="{9D8B030D-6E8A-4147-A177-3AD203B41FA5}">
                      <a16:colId xmlns="" xmlns:a16="http://schemas.microsoft.com/office/drawing/2014/main" val="20005"/>
                    </a:ext>
                  </a:extLst>
                </a:gridCol>
              </a:tblGrid>
              <a:tr h="848468">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Показатель реализации мероприятий</a:t>
                      </a:r>
                    </a:p>
                  </a:txBody>
                  <a:tcPr marL="74751" marR="74751">
                    <a:solidFill>
                      <a:schemeClr val="accent4">
                        <a:lumMod val="20000"/>
                        <a:lumOff val="8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Тип показателя</a:t>
                      </a:r>
                    </a:p>
                  </a:txBody>
                  <a:tcPr marL="32183" marR="32183" marT="64770" marB="64770" anchor="ctr">
                    <a:solidFill>
                      <a:schemeClr val="accent4">
                        <a:lumMod val="20000"/>
                        <a:lumOff val="8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Единица измерения</a:t>
                      </a:r>
                    </a:p>
                  </a:txBody>
                  <a:tcPr marL="32183" marR="32183" marT="64770" marB="64770" anchor="ctr">
                    <a:solidFill>
                      <a:schemeClr val="accent4">
                        <a:lumMod val="20000"/>
                        <a:lumOff val="80000"/>
                      </a:schemeClr>
                    </a:solidFill>
                  </a:tcPr>
                </a:tc>
                <a:tc>
                  <a:txBody>
                    <a:bodyPr/>
                    <a:lstStyle/>
                    <a:p>
                      <a:pPr algn="ctr">
                        <a:lnSpc>
                          <a:spcPct val="115000"/>
                        </a:lnSpc>
                        <a:spcAft>
                          <a:spcPts val="0"/>
                        </a:spcAft>
                      </a:pPr>
                      <a:r>
                        <a:rPr lang="ru-RU" sz="1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2020</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183" marR="32183" marT="64770" marB="64770" anchor="ctr">
                    <a:solidFill>
                      <a:schemeClr val="accent4">
                        <a:lumMod val="20000"/>
                        <a:lumOff val="8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2021</a:t>
                      </a:r>
                      <a:endParaRPr lang="ru-RU" sz="1400" dirty="0">
                        <a:solidFill>
                          <a:schemeClr val="tx1"/>
                        </a:solidFill>
                        <a:latin typeface="Times New Roman" panose="02020603050405020304" pitchFamily="18" charset="0"/>
                        <a:cs typeface="Times New Roman" panose="02020603050405020304" pitchFamily="18" charset="0"/>
                      </a:endParaRPr>
                    </a:p>
                  </a:txBody>
                  <a:tcPr marL="74751" marR="74751">
                    <a:solidFill>
                      <a:schemeClr val="accent4">
                        <a:lumMod val="20000"/>
                        <a:lumOff val="8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2022</a:t>
                      </a:r>
                      <a:endParaRPr lang="ru-RU" sz="1400" dirty="0">
                        <a:solidFill>
                          <a:schemeClr val="tx1"/>
                        </a:solidFill>
                        <a:latin typeface="Times New Roman" panose="02020603050405020304" pitchFamily="18" charset="0"/>
                        <a:cs typeface="Times New Roman" panose="02020603050405020304" pitchFamily="18" charset="0"/>
                      </a:endParaRPr>
                    </a:p>
                  </a:txBody>
                  <a:tcPr marL="74751" marR="74751">
                    <a:solidFill>
                      <a:schemeClr val="accent4">
                        <a:lumMod val="20000"/>
                        <a:lumOff val="8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2023</a:t>
                      </a:r>
                      <a:endParaRPr lang="ru-RU" sz="1400" dirty="0">
                        <a:solidFill>
                          <a:schemeClr val="tx1"/>
                        </a:solidFill>
                        <a:latin typeface="Times New Roman" panose="02020603050405020304" pitchFamily="18" charset="0"/>
                        <a:cs typeface="Times New Roman" panose="02020603050405020304" pitchFamily="18" charset="0"/>
                      </a:endParaRPr>
                    </a:p>
                  </a:txBody>
                  <a:tcPr marL="74751" marR="74751">
                    <a:solidFill>
                      <a:schemeClr val="accent4">
                        <a:lumMod val="20000"/>
                        <a:lumOff val="80000"/>
                      </a:schemeClr>
                    </a:solidFill>
                  </a:tcPr>
                </a:tc>
                <a:extLst>
                  <a:ext uri="{0D108BD9-81ED-4DB2-BD59-A6C34878D82A}">
                    <a16:rowId xmlns="" xmlns:a16="http://schemas.microsoft.com/office/drawing/2014/main" val="10000"/>
                  </a:ext>
                </a:extLst>
              </a:tr>
              <a:tr h="1882540">
                <a:tc>
                  <a:txBody>
                    <a:bodyPr/>
                    <a:lstStyle/>
                    <a:p>
                      <a:pPr indent="457200" algn="l">
                        <a:spcAft>
                          <a:spcPts val="0"/>
                        </a:spcAft>
                      </a:pPr>
                      <a:r>
                        <a:rPr lang="ru-RU" sz="1400" dirty="0">
                          <a:solidFill>
                            <a:schemeClr val="tx1"/>
                          </a:solidFill>
                          <a:effectLst/>
                          <a:latin typeface="Times New Roman" panose="02020603050405020304" pitchFamily="18" charset="0"/>
                          <a:ea typeface="Times New Roman" panose="02020603050405020304" pitchFamily="18" charset="0"/>
                        </a:rPr>
                        <a:t> Повышение степени пожарной защищенности муниципального образования, по отношению к базовому периоду</a:t>
                      </a:r>
                    </a:p>
                  </a:txBody>
                  <a:tcPr marL="32183" marR="32183" marT="64770" marB="64770">
                    <a:solidFill>
                      <a:schemeClr val="accent4">
                        <a:lumMod val="20000"/>
                        <a:lumOff val="80000"/>
                      </a:schemeClr>
                    </a:solidFill>
                  </a:tcPr>
                </a:tc>
                <a:tc>
                  <a:txBody>
                    <a:bodyPr/>
                    <a:lstStyle/>
                    <a:p>
                      <a:pPr indent="457200" algn="l">
                        <a:spcAft>
                          <a:spcPts val="0"/>
                        </a:spcAft>
                      </a:pPr>
                      <a:r>
                        <a:rPr lang="ru-RU" sz="1400" dirty="0">
                          <a:solidFill>
                            <a:schemeClr val="tx1"/>
                          </a:solidFill>
                          <a:effectLst/>
                          <a:latin typeface="Times New Roman" panose="02020603050405020304" pitchFamily="18" charset="0"/>
                          <a:ea typeface="Times New Roman" panose="02020603050405020304" pitchFamily="18" charset="0"/>
                        </a:rPr>
                        <a:t>Указ Президента Российской Федерации</a:t>
                      </a:r>
                      <a:br>
                        <a:rPr lang="ru-RU" sz="1400" dirty="0">
                          <a:solidFill>
                            <a:schemeClr val="tx1"/>
                          </a:solidFill>
                          <a:effectLst/>
                          <a:latin typeface="Times New Roman" panose="02020603050405020304" pitchFamily="18" charset="0"/>
                          <a:ea typeface="Times New Roman" panose="02020603050405020304" pitchFamily="18" charset="0"/>
                        </a:rPr>
                      </a:br>
                      <a:r>
                        <a:rPr lang="ru-RU" sz="1400" dirty="0">
                          <a:solidFill>
                            <a:schemeClr val="tx1"/>
                          </a:solidFill>
                          <a:effectLst/>
                          <a:latin typeface="Times New Roman" panose="02020603050405020304" pitchFamily="18" charset="0"/>
                          <a:ea typeface="Times New Roman" panose="02020603050405020304" pitchFamily="18" charset="0"/>
                        </a:rPr>
                        <a:t>от 1.01.2018  № 2 «Об утверждении Основ государственной политики Российской Федерации в области пожарной </a:t>
                      </a:r>
                      <a:br>
                        <a:rPr lang="ru-RU" sz="1400" dirty="0">
                          <a:solidFill>
                            <a:schemeClr val="tx1"/>
                          </a:solidFill>
                          <a:effectLst/>
                          <a:latin typeface="Times New Roman" panose="02020603050405020304" pitchFamily="18" charset="0"/>
                          <a:ea typeface="Times New Roman" panose="02020603050405020304" pitchFamily="18" charset="0"/>
                        </a:rPr>
                      </a:br>
                      <a:r>
                        <a:rPr lang="ru-RU" sz="1400" dirty="0">
                          <a:solidFill>
                            <a:schemeClr val="tx1"/>
                          </a:solidFill>
                          <a:effectLst/>
                          <a:latin typeface="Times New Roman" panose="02020603050405020304" pitchFamily="18" charset="0"/>
                          <a:ea typeface="Times New Roman" panose="02020603050405020304" pitchFamily="18" charset="0"/>
                        </a:rPr>
                        <a:t>безопасности на период до 2030 года»</a:t>
                      </a:r>
                    </a:p>
                  </a:txBody>
                  <a:tcPr marL="32183" marR="32183" marT="64770" marB="64770">
                    <a:solidFill>
                      <a:schemeClr val="accent4">
                        <a:lumMod val="20000"/>
                        <a:lumOff val="80000"/>
                      </a:schemeClr>
                    </a:solidFill>
                  </a:tcPr>
                </a:tc>
                <a:tc>
                  <a:txBody>
                    <a:bodyPr/>
                    <a:lstStyle/>
                    <a:p>
                      <a:pPr indent="457200" algn="l">
                        <a:spcAft>
                          <a:spcPts val="0"/>
                        </a:spcAft>
                      </a:pPr>
                      <a:r>
                        <a:rPr lang="ru-RU" sz="1400" dirty="0">
                          <a:solidFill>
                            <a:schemeClr val="tx1"/>
                          </a:solidFill>
                          <a:effectLst/>
                          <a:latin typeface="Times New Roman" panose="02020603050405020304" pitchFamily="18" charset="0"/>
                          <a:ea typeface="Times New Roman" panose="02020603050405020304" pitchFamily="18" charset="0"/>
                        </a:rPr>
                        <a:t>проценты</a:t>
                      </a:r>
                    </a:p>
                  </a:txBody>
                  <a:tcPr marL="32183" marR="32183" marT="64770" marB="64770">
                    <a:solidFill>
                      <a:schemeClr val="accent4">
                        <a:lumMod val="20000"/>
                        <a:lumOff val="80000"/>
                      </a:schemeClr>
                    </a:solidFill>
                  </a:tcPr>
                </a:tc>
                <a:tc>
                  <a:txBody>
                    <a:bodyPr/>
                    <a:lstStyle/>
                    <a:p>
                      <a:pPr indent="457200" algn="l">
                        <a:spcAft>
                          <a:spcPts val="0"/>
                        </a:spcAft>
                      </a:pPr>
                      <a:r>
                        <a:rPr lang="ru-RU" sz="1400" dirty="0" smtClean="0">
                          <a:solidFill>
                            <a:schemeClr val="tx1"/>
                          </a:solidFill>
                          <a:effectLst/>
                          <a:latin typeface="Times New Roman" panose="02020603050405020304" pitchFamily="18" charset="0"/>
                          <a:ea typeface="Times New Roman" panose="02020603050405020304" pitchFamily="18" charset="0"/>
                        </a:rPr>
                        <a:t>91</a:t>
                      </a:r>
                      <a:endParaRPr lang="ru-RU" sz="1400" dirty="0">
                        <a:solidFill>
                          <a:schemeClr val="tx1"/>
                        </a:solidFill>
                        <a:effectLst/>
                        <a:latin typeface="Times New Roman" panose="02020603050405020304" pitchFamily="18" charset="0"/>
                        <a:ea typeface="Times New Roman" panose="02020603050405020304" pitchFamily="18" charset="0"/>
                      </a:endParaRPr>
                    </a:p>
                  </a:txBody>
                  <a:tcPr marL="32183" marR="32183" marT="64770" marB="64770">
                    <a:solidFill>
                      <a:schemeClr val="accent4">
                        <a:lumMod val="20000"/>
                        <a:lumOff val="80000"/>
                      </a:schemeClr>
                    </a:solidFill>
                  </a:tcPr>
                </a:tc>
                <a:tc>
                  <a:txBody>
                    <a:bodyPr/>
                    <a:lstStyle/>
                    <a:p>
                      <a:pPr indent="457200" algn="ctr">
                        <a:spcAft>
                          <a:spcPts val="0"/>
                        </a:spcAft>
                      </a:pPr>
                      <a:r>
                        <a:rPr lang="ru-RU" sz="1400" dirty="0" smtClean="0">
                          <a:solidFill>
                            <a:schemeClr val="tx1"/>
                          </a:solidFill>
                          <a:effectLst/>
                          <a:latin typeface="Times New Roman" panose="02020603050405020304" pitchFamily="18" charset="0"/>
                          <a:ea typeface="Times New Roman" panose="02020603050405020304" pitchFamily="18" charset="0"/>
                        </a:rPr>
                        <a:t>93</a:t>
                      </a:r>
                      <a:endParaRPr lang="ru-RU" sz="1400" dirty="0">
                        <a:solidFill>
                          <a:schemeClr val="tx1"/>
                        </a:solidFill>
                        <a:effectLst/>
                        <a:latin typeface="Times New Roman" panose="02020603050405020304" pitchFamily="18" charset="0"/>
                        <a:ea typeface="Times New Roman" panose="02020603050405020304" pitchFamily="18" charset="0"/>
                      </a:endParaRPr>
                    </a:p>
                  </a:txBody>
                  <a:tcPr marL="32183" marR="32183" marT="64770" marB="64770">
                    <a:solidFill>
                      <a:schemeClr val="accent4">
                        <a:lumMod val="20000"/>
                        <a:lumOff val="80000"/>
                      </a:schemeClr>
                    </a:solidFill>
                  </a:tcPr>
                </a:tc>
                <a:tc>
                  <a:txBody>
                    <a:bodyPr/>
                    <a:lstStyle/>
                    <a:p>
                      <a:pPr indent="457200" algn="ctr">
                        <a:spcAft>
                          <a:spcPts val="0"/>
                        </a:spcAft>
                      </a:pPr>
                      <a:r>
                        <a:rPr lang="ru-RU" sz="1400" dirty="0" smtClean="0">
                          <a:solidFill>
                            <a:schemeClr val="tx1"/>
                          </a:solidFill>
                          <a:effectLst/>
                          <a:latin typeface="Times New Roman" panose="02020603050405020304" pitchFamily="18" charset="0"/>
                          <a:ea typeface="Times New Roman" panose="02020603050405020304" pitchFamily="18" charset="0"/>
                        </a:rPr>
                        <a:t>94</a:t>
                      </a:r>
                      <a:endParaRPr lang="ru-RU" sz="1400" dirty="0">
                        <a:solidFill>
                          <a:schemeClr val="tx1"/>
                        </a:solidFill>
                        <a:effectLst/>
                        <a:latin typeface="Times New Roman" panose="02020603050405020304" pitchFamily="18" charset="0"/>
                        <a:ea typeface="Times New Roman" panose="02020603050405020304" pitchFamily="18" charset="0"/>
                      </a:endParaRPr>
                    </a:p>
                  </a:txBody>
                  <a:tcPr marL="32183" marR="32183" marT="64770" marB="64770">
                    <a:solidFill>
                      <a:schemeClr val="accent4">
                        <a:lumMod val="20000"/>
                        <a:lumOff val="80000"/>
                      </a:schemeClr>
                    </a:solidFill>
                  </a:tcPr>
                </a:tc>
                <a:tc>
                  <a:txBody>
                    <a:bodyPr/>
                    <a:lstStyle/>
                    <a:p>
                      <a:pPr indent="457200" algn="ctr">
                        <a:spcAft>
                          <a:spcPts val="0"/>
                        </a:spcAft>
                      </a:pPr>
                      <a:r>
                        <a:rPr lang="ru-RU" sz="1400" dirty="0" smtClean="0">
                          <a:solidFill>
                            <a:schemeClr val="tx1"/>
                          </a:solidFill>
                          <a:effectLst/>
                          <a:latin typeface="Times New Roman" panose="02020603050405020304" pitchFamily="18" charset="0"/>
                          <a:ea typeface="Times New Roman" panose="02020603050405020304" pitchFamily="18" charset="0"/>
                        </a:rPr>
                        <a:t>95</a:t>
                      </a:r>
                      <a:endParaRPr lang="ru-RU" sz="1400" dirty="0">
                        <a:solidFill>
                          <a:schemeClr val="tx1"/>
                        </a:solidFill>
                        <a:effectLst/>
                        <a:latin typeface="Times New Roman" panose="02020603050405020304" pitchFamily="18" charset="0"/>
                        <a:ea typeface="Times New Roman" panose="02020603050405020304" pitchFamily="18" charset="0"/>
                      </a:endParaRPr>
                    </a:p>
                  </a:txBody>
                  <a:tcPr marL="32183" marR="32183" marT="64770" marB="64770">
                    <a:solidFill>
                      <a:schemeClr val="accent4">
                        <a:lumMod val="20000"/>
                        <a:lumOff val="80000"/>
                      </a:schemeClr>
                    </a:solidFill>
                  </a:tcP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257885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7649" name="Rectangle 2"/>
          <p:cNvSpPr>
            <a:spLocks noGrp="1"/>
          </p:cNvSpPr>
          <p:nvPr>
            <p:ph type="title"/>
          </p:nvPr>
        </p:nvSpPr>
        <p:spPr>
          <a:xfrm>
            <a:off x="518985" y="-1"/>
            <a:ext cx="11358166" cy="1050325"/>
          </a:xfrm>
        </p:spPr>
        <p:txBody>
          <a:bodyPr>
            <a:normAutofit/>
          </a:bodyPr>
          <a:lstStyle/>
          <a:p>
            <a:pPr algn="ctr"/>
            <a:r>
              <a:rPr lang="ru-RU" sz="2400" b="1" dirty="0">
                <a:solidFill>
                  <a:schemeClr val="bg1"/>
                </a:solidFill>
                <a:latin typeface="Times New Roman" pitchFamily="18" charset="0"/>
              </a:rPr>
              <a:t>Основные показатели прогноза социально-экономического развития </a:t>
            </a:r>
            <a:br>
              <a:rPr lang="ru-RU" sz="2400" b="1" dirty="0">
                <a:solidFill>
                  <a:schemeClr val="bg1"/>
                </a:solidFill>
                <a:latin typeface="Times New Roman" pitchFamily="18" charset="0"/>
              </a:rPr>
            </a:br>
            <a:r>
              <a:rPr lang="ru-RU" sz="2400" b="1" dirty="0">
                <a:solidFill>
                  <a:schemeClr val="bg1"/>
                </a:solidFill>
                <a:latin typeface="Times New Roman" pitchFamily="18" charset="0"/>
              </a:rPr>
              <a:t>городского округа Серебряные Пруды</a:t>
            </a:r>
          </a:p>
        </p:txBody>
      </p:sp>
      <p:graphicFrame>
        <p:nvGraphicFramePr>
          <p:cNvPr id="430201" name="Group 121"/>
          <p:cNvGraphicFramePr>
            <a:graphicFrameLocks noGrp="1"/>
          </p:cNvGraphicFramePr>
          <p:nvPr>
            <p:extLst>
              <p:ext uri="{D42A27DB-BD31-4B8C-83A1-F6EECF244321}">
                <p14:modId xmlns:p14="http://schemas.microsoft.com/office/powerpoint/2010/main" val="1910703337"/>
              </p:ext>
            </p:extLst>
          </p:nvPr>
        </p:nvGraphicFramePr>
        <p:xfrm>
          <a:off x="307650" y="838322"/>
          <a:ext cx="11569501" cy="5857240"/>
        </p:xfrm>
        <a:graphic>
          <a:graphicData uri="http://schemas.openxmlformats.org/drawingml/2006/table">
            <a:tbl>
              <a:tblPr/>
              <a:tblGrid>
                <a:gridCol w="3886231">
                  <a:extLst>
                    <a:ext uri="{9D8B030D-6E8A-4147-A177-3AD203B41FA5}">
                      <a16:colId xmlns="" xmlns:a16="http://schemas.microsoft.com/office/drawing/2014/main" val="20000"/>
                    </a:ext>
                  </a:extLst>
                </a:gridCol>
                <a:gridCol w="1457349">
                  <a:extLst>
                    <a:ext uri="{9D8B030D-6E8A-4147-A177-3AD203B41FA5}">
                      <a16:colId xmlns="" xmlns:a16="http://schemas.microsoft.com/office/drawing/2014/main" val="20001"/>
                    </a:ext>
                  </a:extLst>
                </a:gridCol>
                <a:gridCol w="1198790">
                  <a:extLst>
                    <a:ext uri="{9D8B030D-6E8A-4147-A177-3AD203B41FA5}">
                      <a16:colId xmlns="" xmlns:a16="http://schemas.microsoft.com/office/drawing/2014/main" val="20002"/>
                    </a:ext>
                  </a:extLst>
                </a:gridCol>
                <a:gridCol w="1116517">
                  <a:extLst>
                    <a:ext uri="{9D8B030D-6E8A-4147-A177-3AD203B41FA5}">
                      <a16:colId xmlns="" xmlns:a16="http://schemas.microsoft.com/office/drawing/2014/main" val="20003"/>
                    </a:ext>
                  </a:extLst>
                </a:gridCol>
                <a:gridCol w="1292813">
                  <a:extLst>
                    <a:ext uri="{9D8B030D-6E8A-4147-A177-3AD203B41FA5}">
                      <a16:colId xmlns="" xmlns:a16="http://schemas.microsoft.com/office/drawing/2014/main" val="20004"/>
                    </a:ext>
                  </a:extLst>
                </a:gridCol>
                <a:gridCol w="1335498">
                  <a:extLst>
                    <a:ext uri="{9D8B030D-6E8A-4147-A177-3AD203B41FA5}">
                      <a16:colId xmlns="" xmlns:a16="http://schemas.microsoft.com/office/drawing/2014/main" val="20005"/>
                    </a:ext>
                  </a:extLst>
                </a:gridCol>
                <a:gridCol w="1282303">
                  <a:extLst>
                    <a:ext uri="{9D8B030D-6E8A-4147-A177-3AD203B41FA5}">
                      <a16:colId xmlns="" xmlns:a16="http://schemas.microsoft.com/office/drawing/2014/main" val="20006"/>
                    </a:ext>
                  </a:extLst>
                </a:gridCol>
              </a:tblGrid>
              <a:tr h="665997">
                <a:tc>
                  <a:txBody>
                    <a:bodyPr/>
                    <a:lstStyle/>
                    <a:p>
                      <a:pPr marL="0" marR="0" lvl="0" indent="0" algn="ctr"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Показатели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Единицы измерения</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2019</a:t>
                      </a:r>
                    </a:p>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отчет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2020 оценка</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2021 прогноз</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2022</a:t>
                      </a:r>
                    </a:p>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прогноз</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2023</a:t>
                      </a:r>
                    </a:p>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прогноз</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extLst>
                  <a:ext uri="{0D108BD9-81ED-4DB2-BD59-A6C34878D82A}">
                    <a16:rowId xmlns="" xmlns:a16="http://schemas.microsoft.com/office/drawing/2014/main" val="10000"/>
                  </a:ext>
                </a:extLst>
              </a:tr>
              <a:tr h="552599">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Численность постоянного населения(на конец года)</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человек</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23 986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23 744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23 545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23 365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23 306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extLst>
                  <a:ext uri="{0D108BD9-81ED-4DB2-BD59-A6C34878D82A}">
                    <a16:rowId xmlns="" xmlns:a16="http://schemas.microsoft.com/office/drawing/2014/main" val="10001"/>
                  </a:ext>
                </a:extLst>
              </a:tr>
              <a:tr h="1499911">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Объем отгруженных товаров собственного производства, выполненных работ и услуг собственными силами по промышленным видам деятельности</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млн</a:t>
                      </a:r>
                      <a:r>
                        <a:rPr kumimoji="0" lang="ru-RU" sz="2000" b="0" i="0" u="none" strike="noStrike" cap="none" normalizeH="0" baseline="0" dirty="0" smtClean="0">
                          <a:ln>
                            <a:noFill/>
                          </a:ln>
                          <a:solidFill>
                            <a:schemeClr val="bg1"/>
                          </a:solidFill>
                          <a:effectLst/>
                          <a:latin typeface="Times New Roman" pitchFamily="18" charset="0"/>
                        </a:rPr>
                        <a:t>.</a:t>
                      </a:r>
                    </a:p>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smtClean="0">
                          <a:ln>
                            <a:noFill/>
                          </a:ln>
                          <a:solidFill>
                            <a:schemeClr val="bg1"/>
                          </a:solidFill>
                          <a:effectLst/>
                          <a:latin typeface="Times New Roman" pitchFamily="18" charset="0"/>
                        </a:rPr>
                        <a:t>рублей</a:t>
                      </a:r>
                      <a:endParaRPr kumimoji="0" lang="ru-RU" sz="2000" b="0" i="0" u="none" strike="noStrike" cap="none" normalizeH="0" baseline="0" dirty="0">
                        <a:ln>
                          <a:noFill/>
                        </a:ln>
                        <a:solidFill>
                          <a:schemeClr val="bg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2 922,1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3 106,2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3 336,1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3 589,5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3 919,8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extLst>
                  <a:ext uri="{0D108BD9-81ED-4DB2-BD59-A6C34878D82A}">
                    <a16:rowId xmlns="" xmlns:a16="http://schemas.microsoft.com/office/drawing/2014/main" val="10002"/>
                  </a:ext>
                </a:extLst>
              </a:tr>
              <a:tr h="789427">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Инвестиции в основной капитал за счет всех источников финансирования</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млн</a:t>
                      </a:r>
                      <a:r>
                        <a:rPr kumimoji="0" lang="ru-RU" sz="2000" b="0" i="0" u="none" strike="noStrike" cap="none" normalizeH="0" baseline="0" dirty="0" smtClean="0">
                          <a:ln>
                            <a:noFill/>
                          </a:ln>
                          <a:solidFill>
                            <a:schemeClr val="bg1"/>
                          </a:solidFill>
                          <a:effectLst/>
                          <a:latin typeface="Times New Roman" pitchFamily="18" charset="0"/>
                        </a:rPr>
                        <a:t>.</a:t>
                      </a:r>
                    </a:p>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smtClean="0">
                          <a:ln>
                            <a:noFill/>
                          </a:ln>
                          <a:solidFill>
                            <a:schemeClr val="bg1"/>
                          </a:solidFill>
                          <a:effectLst/>
                          <a:latin typeface="Times New Roman" pitchFamily="18" charset="0"/>
                        </a:rPr>
                        <a:t>рублей</a:t>
                      </a:r>
                      <a:endParaRPr kumimoji="0" lang="ru-RU" sz="2000" b="0" i="0" u="none" strike="noStrike" cap="none" normalizeH="0" baseline="0" dirty="0">
                        <a:ln>
                          <a:noFill/>
                        </a:ln>
                        <a:solidFill>
                          <a:schemeClr val="bg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1 024,34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825,50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861,80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885,80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912,80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extLst>
                  <a:ext uri="{0D108BD9-81ED-4DB2-BD59-A6C34878D82A}">
                    <a16:rowId xmlns="" xmlns:a16="http://schemas.microsoft.com/office/drawing/2014/main" val="10003"/>
                  </a:ext>
                </a:extLst>
              </a:tr>
              <a:tr h="522218">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a:ln>
                            <a:noFill/>
                          </a:ln>
                          <a:solidFill>
                            <a:schemeClr val="bg1"/>
                          </a:solidFill>
                          <a:effectLst/>
                          <a:latin typeface="Times New Roman" pitchFamily="18" charset="0"/>
                        </a:rPr>
                        <a:t>Количество созданных рабочих мест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a:ln>
                            <a:noFill/>
                          </a:ln>
                          <a:solidFill>
                            <a:schemeClr val="bg1"/>
                          </a:solidFill>
                          <a:effectLst/>
                          <a:latin typeface="Times New Roman" pitchFamily="18" charset="0"/>
                        </a:rPr>
                        <a:t>единица</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51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51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56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58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extLst>
                  <a:ext uri="{0D108BD9-81ED-4DB2-BD59-A6C34878D82A}">
                    <a16:rowId xmlns="" xmlns:a16="http://schemas.microsoft.com/office/drawing/2014/main" val="10004"/>
                  </a:ext>
                </a:extLst>
              </a:tr>
              <a:tr h="650262">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a:ln>
                            <a:noFill/>
                          </a:ln>
                          <a:solidFill>
                            <a:schemeClr val="bg1"/>
                          </a:solidFill>
                          <a:effectLst/>
                          <a:latin typeface="Times New Roman" pitchFamily="18" charset="0"/>
                        </a:rPr>
                        <a:t>Численность официально зарегистрированных безработных</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a:ln>
                            <a:noFill/>
                          </a:ln>
                          <a:solidFill>
                            <a:schemeClr val="bg1"/>
                          </a:solidFill>
                          <a:effectLst/>
                          <a:latin typeface="Times New Roman" pitchFamily="18" charset="0"/>
                        </a:rPr>
                        <a:t>человек</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229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498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380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290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457200" rtl="0" eaLnBrk="0" fontAlgn="base" latinLnBrk="0" hangingPunct="0">
                        <a:lnSpc>
                          <a:spcPct val="100000"/>
                        </a:lnSpc>
                        <a:spcBef>
                          <a:spcPts val="1000"/>
                        </a:spcBef>
                        <a:spcAft>
                          <a:spcPct val="0"/>
                        </a:spcAft>
                        <a:buClr>
                          <a:srgbClr val="8AD0D6"/>
                        </a:buClr>
                        <a:buSzPct val="80000"/>
                        <a:buFont typeface="Wingdings 3" pitchFamily="18" charset="2"/>
                        <a:buNone/>
                        <a:tabLst/>
                      </a:pPr>
                      <a:r>
                        <a:rPr kumimoji="0" lang="ru-RU" sz="2000" b="0" i="0" u="none" strike="noStrike" cap="none" normalizeH="0" baseline="0" dirty="0">
                          <a:ln>
                            <a:noFill/>
                          </a:ln>
                          <a:solidFill>
                            <a:schemeClr val="bg1"/>
                          </a:solidFill>
                          <a:effectLst/>
                          <a:latin typeface="Times New Roman" pitchFamily="18" charset="0"/>
                        </a:rPr>
                        <a:t>210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extLst>
                  <a:ext uri="{0D108BD9-81ED-4DB2-BD59-A6C34878D82A}">
                    <a16:rowId xmlns="" xmlns:a16="http://schemas.microsoft.com/office/drawing/2014/main" val="10005"/>
                  </a:ext>
                </a:extLst>
              </a:tr>
            </a:tbl>
          </a:graphicData>
        </a:graphic>
      </p:graphicFrame>
    </p:spTree>
  </p:cSld>
  <p:clrMapOvr>
    <a:overrideClrMapping bg1="dk1" tx1="lt1" bg2="dk2" tx2="lt2" accent1="accent1" accent2="accent2" accent3="accent3" accent4="accent4" accent5="accent5" accent6="accent6" hlink="hlink" folHlink="folHlink"/>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7220" y="390144"/>
            <a:ext cx="11245596" cy="1231392"/>
          </a:xfrm>
        </p:spPr>
        <p:txBody>
          <a:bodyPr>
            <a:normAutofit/>
          </a:bodyPr>
          <a:lstStyle/>
          <a:p>
            <a:pPr algn="ctr"/>
            <a:r>
              <a:rPr lang="ru-RU" sz="2400" b="1" dirty="0">
                <a:solidFill>
                  <a:schemeClr val="tx1"/>
                </a:solidFill>
                <a:latin typeface="Times New Roman" panose="02020603050405020304" pitchFamily="18" charset="0"/>
                <a:cs typeface="Times New Roman" panose="02020603050405020304" pitchFamily="18" charset="0"/>
              </a:rPr>
              <a:t>Показатели подпрограммы «Обеспечение мероприятий гражданской обороны на территории муниципального образования Московской области»</a:t>
            </a:r>
          </a:p>
        </p:txBody>
      </p:sp>
      <p:graphicFrame>
        <p:nvGraphicFramePr>
          <p:cNvPr id="6" name="Объект 5"/>
          <p:cNvGraphicFramePr>
            <a:graphicFrameLocks noGrp="1"/>
          </p:cNvGraphicFramePr>
          <p:nvPr>
            <p:ph idx="1"/>
            <p:extLst>
              <p:ext uri="{D42A27DB-BD31-4B8C-83A1-F6EECF244321}">
                <p14:modId xmlns:p14="http://schemas.microsoft.com/office/powerpoint/2010/main" val="2241461383"/>
              </p:ext>
            </p:extLst>
          </p:nvPr>
        </p:nvGraphicFramePr>
        <p:xfrm>
          <a:off x="617220" y="1825625"/>
          <a:ext cx="10736579" cy="4596255"/>
        </p:xfrm>
        <a:graphic>
          <a:graphicData uri="http://schemas.openxmlformats.org/drawingml/2006/table">
            <a:tbl>
              <a:tblPr firstRow="1" bandRow="1">
                <a:tableStyleId>{5C22544A-7EE6-4342-B048-85BDC9FD1C3A}</a:tableStyleId>
              </a:tblPr>
              <a:tblGrid>
                <a:gridCol w="1591574">
                  <a:extLst>
                    <a:ext uri="{9D8B030D-6E8A-4147-A177-3AD203B41FA5}">
                      <a16:colId xmlns="" xmlns:a16="http://schemas.microsoft.com/office/drawing/2014/main" val="20000"/>
                    </a:ext>
                  </a:extLst>
                </a:gridCol>
                <a:gridCol w="3694847">
                  <a:extLst>
                    <a:ext uri="{9D8B030D-6E8A-4147-A177-3AD203B41FA5}">
                      <a16:colId xmlns="" xmlns:a16="http://schemas.microsoft.com/office/drawing/2014/main" val="20001"/>
                    </a:ext>
                  </a:extLst>
                </a:gridCol>
                <a:gridCol w="1187134">
                  <a:extLst>
                    <a:ext uri="{9D8B030D-6E8A-4147-A177-3AD203B41FA5}">
                      <a16:colId xmlns="" xmlns:a16="http://schemas.microsoft.com/office/drawing/2014/main" val="20002"/>
                    </a:ext>
                  </a:extLst>
                </a:gridCol>
                <a:gridCol w="1187134"/>
                <a:gridCol w="1110642">
                  <a:extLst>
                    <a:ext uri="{9D8B030D-6E8A-4147-A177-3AD203B41FA5}">
                      <a16:colId xmlns="" xmlns:a16="http://schemas.microsoft.com/office/drawing/2014/main" val="20003"/>
                    </a:ext>
                  </a:extLst>
                </a:gridCol>
                <a:gridCol w="1006844">
                  <a:extLst>
                    <a:ext uri="{9D8B030D-6E8A-4147-A177-3AD203B41FA5}">
                      <a16:colId xmlns="" xmlns:a16="http://schemas.microsoft.com/office/drawing/2014/main" val="20004"/>
                    </a:ext>
                  </a:extLst>
                </a:gridCol>
                <a:gridCol w="958404">
                  <a:extLst>
                    <a:ext uri="{9D8B030D-6E8A-4147-A177-3AD203B41FA5}">
                      <a16:colId xmlns="" xmlns:a16="http://schemas.microsoft.com/office/drawing/2014/main" val="20005"/>
                    </a:ext>
                  </a:extLst>
                </a:gridCol>
              </a:tblGrid>
              <a:tr h="722970">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Показатель реализации мероприятий</a:t>
                      </a:r>
                    </a:p>
                  </a:txBody>
                  <a:tcPr>
                    <a:solidFill>
                      <a:schemeClr val="accent2">
                        <a:lumMod val="60000"/>
                        <a:lumOff val="4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Тип показателя</a:t>
                      </a:r>
                    </a:p>
                  </a:txBody>
                  <a:tcPr marL="39370" marR="39370" marT="64770" marB="64770" anchor="ctr">
                    <a:solidFill>
                      <a:schemeClr val="accent2">
                        <a:lumMod val="60000"/>
                        <a:lumOff val="4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Единица измерения</a:t>
                      </a:r>
                    </a:p>
                  </a:txBody>
                  <a:tcPr marL="39370" marR="39370" marT="64770" marB="64770" anchor="ctr">
                    <a:solidFill>
                      <a:schemeClr val="accent2">
                        <a:lumMod val="60000"/>
                        <a:lumOff val="4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2020</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accent2">
                        <a:lumMod val="60000"/>
                        <a:lumOff val="4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2021</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2022</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2023</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extLst>
                  <a:ext uri="{0D108BD9-81ED-4DB2-BD59-A6C34878D82A}">
                    <a16:rowId xmlns="" xmlns:a16="http://schemas.microsoft.com/office/drawing/2014/main" val="10000"/>
                  </a:ext>
                </a:extLst>
              </a:tr>
              <a:tr h="2025821">
                <a:tc>
                  <a:txBody>
                    <a:bodyPr/>
                    <a:lstStyle/>
                    <a:p>
                      <a:pPr indent="457200" algn="l">
                        <a:spcAft>
                          <a:spcPts val="0"/>
                        </a:spcAft>
                      </a:pPr>
                      <a:r>
                        <a:rPr lang="ru-RU" sz="1400" dirty="0">
                          <a:solidFill>
                            <a:schemeClr val="tx1"/>
                          </a:solidFill>
                          <a:effectLst/>
                          <a:latin typeface="Times New Roman" panose="02020603050405020304" pitchFamily="18" charset="0"/>
                          <a:ea typeface="Times New Roman" panose="02020603050405020304" pitchFamily="18" charset="0"/>
                        </a:rPr>
                        <a:t> Увеличение процента запасов материально-технических, продовольственных, медицинских и иных средств в целях гражданской обороны</a:t>
                      </a:r>
                    </a:p>
                  </a:txBody>
                  <a:tcPr marL="39370" marR="39370" marT="64770" marB="64770">
                    <a:solidFill>
                      <a:schemeClr val="accent2">
                        <a:lumMod val="60000"/>
                        <a:lumOff val="40000"/>
                      </a:schemeClr>
                    </a:solidFill>
                  </a:tcPr>
                </a:tc>
                <a:tc>
                  <a:txBody>
                    <a:bodyPr/>
                    <a:lstStyle/>
                    <a:p>
                      <a:pPr indent="457200" algn="l">
                        <a:spcAft>
                          <a:spcPts val="0"/>
                        </a:spcAft>
                      </a:pPr>
                      <a:r>
                        <a:rPr lang="ru-RU" sz="1400" dirty="0">
                          <a:solidFill>
                            <a:schemeClr val="tx1"/>
                          </a:solidFill>
                          <a:effectLst/>
                          <a:latin typeface="Times New Roman" panose="02020603050405020304" pitchFamily="18" charset="0"/>
                          <a:ea typeface="Times New Roman" panose="02020603050405020304" pitchFamily="18" charset="0"/>
                        </a:rPr>
                        <a:t>Указ Президента Российской Федерации</a:t>
                      </a:r>
                      <a:br>
                        <a:rPr lang="ru-RU" sz="1400" dirty="0">
                          <a:solidFill>
                            <a:schemeClr val="tx1"/>
                          </a:solidFill>
                          <a:effectLst/>
                          <a:latin typeface="Times New Roman" panose="02020603050405020304" pitchFamily="18" charset="0"/>
                          <a:ea typeface="Times New Roman" panose="02020603050405020304" pitchFamily="18" charset="0"/>
                        </a:rPr>
                      </a:br>
                      <a:r>
                        <a:rPr lang="ru-RU" sz="1400" dirty="0">
                          <a:solidFill>
                            <a:schemeClr val="tx1"/>
                          </a:solidFill>
                          <a:effectLst/>
                          <a:latin typeface="Times New Roman" panose="02020603050405020304" pitchFamily="18" charset="0"/>
                          <a:ea typeface="Times New Roman" panose="02020603050405020304" pitchFamily="18" charset="0"/>
                        </a:rPr>
                        <a:t>от 20.12.2016  № 696 «Об утверждении основ государственной политики Российской Федерации в области гражданской обороны на период до 2030 </a:t>
                      </a:r>
                    </a:p>
                  </a:txBody>
                  <a:tcPr marL="39370" marR="39370" marT="64770" marB="64770">
                    <a:solidFill>
                      <a:schemeClr val="accent2">
                        <a:lumMod val="60000"/>
                        <a:lumOff val="40000"/>
                      </a:schemeClr>
                    </a:solidFill>
                  </a:tcPr>
                </a:tc>
                <a:tc>
                  <a:txBody>
                    <a:bodyPr/>
                    <a:lstStyle/>
                    <a:p>
                      <a:pPr indent="457200" algn="l">
                        <a:spcAft>
                          <a:spcPts val="0"/>
                        </a:spcAft>
                      </a:pPr>
                      <a:r>
                        <a:rPr lang="ru-RU" sz="1400" dirty="0">
                          <a:solidFill>
                            <a:schemeClr val="tx1"/>
                          </a:solidFill>
                          <a:effectLst/>
                          <a:latin typeface="Times New Roman" panose="02020603050405020304" pitchFamily="18" charset="0"/>
                          <a:ea typeface="Times New Roman" panose="02020603050405020304" pitchFamily="18" charset="0"/>
                        </a:rPr>
                        <a:t>проценты</a:t>
                      </a:r>
                    </a:p>
                  </a:txBody>
                  <a:tcPr marL="39370" marR="39370" marT="64770" marB="64770">
                    <a:solidFill>
                      <a:schemeClr val="accent2">
                        <a:lumMod val="60000"/>
                        <a:lumOff val="40000"/>
                      </a:schemeClr>
                    </a:solidFill>
                  </a:tcPr>
                </a:tc>
                <a:tc>
                  <a:txBody>
                    <a:bodyPr/>
                    <a:lstStyle/>
                    <a:p>
                      <a:pPr indent="457200" algn="l">
                        <a:spcAft>
                          <a:spcPts val="0"/>
                        </a:spcAft>
                      </a:pPr>
                      <a:r>
                        <a:rPr lang="ru-RU" sz="1400" dirty="0" smtClean="0">
                          <a:solidFill>
                            <a:schemeClr val="tx1"/>
                          </a:solidFill>
                          <a:effectLst/>
                          <a:latin typeface="Times New Roman" panose="02020603050405020304" pitchFamily="18" charset="0"/>
                          <a:ea typeface="Times New Roman" panose="02020603050405020304" pitchFamily="18" charset="0"/>
                        </a:rPr>
                        <a:t>40</a:t>
                      </a:r>
                      <a:endParaRPr lang="ru-RU" sz="1400" dirty="0">
                        <a:solidFill>
                          <a:schemeClr val="tx1"/>
                        </a:solidFill>
                        <a:effectLst/>
                        <a:latin typeface="Times New Roman" panose="02020603050405020304" pitchFamily="18" charset="0"/>
                        <a:ea typeface="Times New Roman" panose="02020603050405020304" pitchFamily="18" charset="0"/>
                      </a:endParaRPr>
                    </a:p>
                  </a:txBody>
                  <a:tcPr marL="39370" marR="39370" marT="64770" marB="64770">
                    <a:solidFill>
                      <a:schemeClr val="accent2">
                        <a:lumMod val="60000"/>
                        <a:lumOff val="40000"/>
                      </a:schemeClr>
                    </a:solidFill>
                  </a:tcPr>
                </a:tc>
                <a:tc>
                  <a:txBody>
                    <a:bodyPr/>
                    <a:lstStyle/>
                    <a:p>
                      <a:pPr indent="457200" algn="ctr">
                        <a:spcAft>
                          <a:spcPts val="0"/>
                        </a:spcAft>
                      </a:pPr>
                      <a:r>
                        <a:rPr lang="ru-RU" sz="1400" dirty="0" smtClean="0">
                          <a:solidFill>
                            <a:schemeClr val="tx1"/>
                          </a:solidFill>
                          <a:effectLst/>
                          <a:latin typeface="Times New Roman" panose="02020603050405020304" pitchFamily="18" charset="0"/>
                          <a:ea typeface="Times New Roman" panose="02020603050405020304" pitchFamily="18" charset="0"/>
                        </a:rPr>
                        <a:t>42</a:t>
                      </a:r>
                      <a:endParaRPr lang="ru-RU" sz="1400" dirty="0">
                        <a:solidFill>
                          <a:schemeClr val="tx1"/>
                        </a:solidFill>
                        <a:effectLst/>
                        <a:latin typeface="Times New Roman" panose="02020603050405020304" pitchFamily="18" charset="0"/>
                        <a:ea typeface="Times New Roman" panose="02020603050405020304" pitchFamily="18" charset="0"/>
                      </a:endParaRPr>
                    </a:p>
                  </a:txBody>
                  <a:tcPr marL="39370" marR="39370" marT="64770" marB="64770">
                    <a:solidFill>
                      <a:schemeClr val="accent2">
                        <a:lumMod val="60000"/>
                        <a:lumOff val="40000"/>
                      </a:schemeClr>
                    </a:solidFill>
                  </a:tcPr>
                </a:tc>
                <a:tc>
                  <a:txBody>
                    <a:bodyPr/>
                    <a:lstStyle/>
                    <a:p>
                      <a:pPr indent="457200" algn="ctr">
                        <a:spcAft>
                          <a:spcPts val="0"/>
                        </a:spcAft>
                      </a:pPr>
                      <a:r>
                        <a:rPr lang="ru-RU" sz="1400" dirty="0" smtClean="0">
                          <a:solidFill>
                            <a:schemeClr val="tx1"/>
                          </a:solidFill>
                          <a:effectLst/>
                          <a:latin typeface="Times New Roman" panose="02020603050405020304" pitchFamily="18" charset="0"/>
                          <a:ea typeface="Times New Roman" panose="02020603050405020304" pitchFamily="18" charset="0"/>
                        </a:rPr>
                        <a:t>44</a:t>
                      </a:r>
                      <a:endParaRPr lang="ru-RU" sz="1400" dirty="0">
                        <a:solidFill>
                          <a:schemeClr val="tx1"/>
                        </a:solidFill>
                        <a:effectLst/>
                        <a:latin typeface="Times New Roman" panose="02020603050405020304" pitchFamily="18" charset="0"/>
                        <a:ea typeface="Times New Roman" panose="02020603050405020304" pitchFamily="18" charset="0"/>
                      </a:endParaRPr>
                    </a:p>
                  </a:txBody>
                  <a:tcPr marL="39370" marR="39370" marT="64770" marB="64770">
                    <a:solidFill>
                      <a:schemeClr val="accent2">
                        <a:lumMod val="60000"/>
                        <a:lumOff val="40000"/>
                      </a:schemeClr>
                    </a:solidFill>
                  </a:tcPr>
                </a:tc>
                <a:tc>
                  <a:txBody>
                    <a:bodyPr/>
                    <a:lstStyle/>
                    <a:p>
                      <a:pPr indent="457200" algn="ctr">
                        <a:spcAft>
                          <a:spcPts val="0"/>
                        </a:spcAft>
                      </a:pPr>
                      <a:r>
                        <a:rPr lang="ru-RU" sz="1400">
                          <a:solidFill>
                            <a:schemeClr val="tx1"/>
                          </a:solidFill>
                          <a:effectLst/>
                          <a:latin typeface="Times New Roman" panose="02020603050405020304" pitchFamily="18" charset="0"/>
                          <a:ea typeface="Times New Roman" panose="02020603050405020304" pitchFamily="18" charset="0"/>
                        </a:rPr>
                        <a:t>44</a:t>
                      </a:r>
                    </a:p>
                  </a:txBody>
                  <a:tcPr marL="39370" marR="39370" marT="64770" marB="64770">
                    <a:solidFill>
                      <a:schemeClr val="accent2">
                        <a:lumMod val="60000"/>
                        <a:lumOff val="40000"/>
                      </a:schemeClr>
                    </a:solidFill>
                  </a:tcPr>
                </a:tc>
                <a:extLst>
                  <a:ext uri="{0D108BD9-81ED-4DB2-BD59-A6C34878D82A}">
                    <a16:rowId xmlns="" xmlns:a16="http://schemas.microsoft.com/office/drawing/2014/main" val="10001"/>
                  </a:ext>
                </a:extLst>
              </a:tr>
              <a:tr h="1814955">
                <a:tc>
                  <a:txBody>
                    <a:bodyPr/>
                    <a:lstStyle/>
                    <a:p>
                      <a:pPr indent="457200" algn="l">
                        <a:spcAft>
                          <a:spcPts val="0"/>
                        </a:spcAft>
                      </a:pPr>
                      <a:r>
                        <a:rPr lang="ru-RU" sz="1400" dirty="0">
                          <a:solidFill>
                            <a:schemeClr val="tx1"/>
                          </a:solidFill>
                          <a:effectLst/>
                          <a:latin typeface="Times New Roman" panose="02020603050405020304" pitchFamily="18" charset="0"/>
                          <a:ea typeface="Times New Roman" panose="02020603050405020304" pitchFamily="18" charset="0"/>
                        </a:rPr>
                        <a:t> Увеличение степени готовности к использованию по предназначению защитных сооружений и иных объектов ГО</a:t>
                      </a:r>
                    </a:p>
                  </a:txBody>
                  <a:tcPr marL="39370" marR="39370" marT="64770" marB="64770">
                    <a:solidFill>
                      <a:schemeClr val="accent2">
                        <a:lumMod val="60000"/>
                        <a:lumOff val="40000"/>
                      </a:schemeClr>
                    </a:solidFill>
                  </a:tcPr>
                </a:tc>
                <a:tc>
                  <a:txBody>
                    <a:bodyPr/>
                    <a:lstStyle/>
                    <a:p>
                      <a:pPr indent="457200" algn="l">
                        <a:spcAft>
                          <a:spcPts val="0"/>
                        </a:spcAft>
                      </a:pPr>
                      <a:r>
                        <a:rPr lang="ru-RU" sz="1400">
                          <a:solidFill>
                            <a:schemeClr val="tx1"/>
                          </a:solidFill>
                          <a:effectLst/>
                          <a:latin typeface="Times New Roman" panose="02020603050405020304" pitchFamily="18" charset="0"/>
                          <a:ea typeface="Times New Roman" panose="02020603050405020304" pitchFamily="18" charset="0"/>
                        </a:rPr>
                        <a:t>Указ Президента Российской Федерации</a:t>
                      </a:r>
                      <a:br>
                        <a:rPr lang="ru-RU" sz="1400">
                          <a:solidFill>
                            <a:schemeClr val="tx1"/>
                          </a:solidFill>
                          <a:effectLst/>
                          <a:latin typeface="Times New Roman" panose="02020603050405020304" pitchFamily="18" charset="0"/>
                          <a:ea typeface="Times New Roman" panose="02020603050405020304" pitchFamily="18" charset="0"/>
                        </a:rPr>
                      </a:br>
                      <a:r>
                        <a:rPr lang="ru-RU" sz="1400">
                          <a:solidFill>
                            <a:schemeClr val="tx1"/>
                          </a:solidFill>
                          <a:effectLst/>
                          <a:latin typeface="Times New Roman" panose="02020603050405020304" pitchFamily="18" charset="0"/>
                          <a:ea typeface="Times New Roman" panose="02020603050405020304" pitchFamily="18" charset="0"/>
                        </a:rPr>
                        <a:t>от 20.12.2016  № 696 «Об утверждении основ государственной политики Российской Федерации в области гражданской обороны на период до 2030 года»</a:t>
                      </a:r>
                    </a:p>
                  </a:txBody>
                  <a:tcPr marL="39370" marR="39370" marT="64770" marB="64770">
                    <a:solidFill>
                      <a:schemeClr val="accent2">
                        <a:lumMod val="60000"/>
                        <a:lumOff val="40000"/>
                      </a:schemeClr>
                    </a:solidFill>
                  </a:tcPr>
                </a:tc>
                <a:tc>
                  <a:txBody>
                    <a:bodyPr/>
                    <a:lstStyle/>
                    <a:p>
                      <a:pPr indent="457200" algn="l">
                        <a:spcAft>
                          <a:spcPts val="0"/>
                        </a:spcAft>
                      </a:pPr>
                      <a:r>
                        <a:rPr lang="ru-RU" sz="1400" dirty="0">
                          <a:solidFill>
                            <a:schemeClr val="tx1"/>
                          </a:solidFill>
                          <a:effectLst/>
                          <a:latin typeface="Times New Roman" panose="02020603050405020304" pitchFamily="18" charset="0"/>
                          <a:ea typeface="Times New Roman" panose="02020603050405020304" pitchFamily="18" charset="0"/>
                        </a:rPr>
                        <a:t>проценты</a:t>
                      </a:r>
                    </a:p>
                  </a:txBody>
                  <a:tcPr marL="39370" marR="39370" marT="64770" marB="64770">
                    <a:solidFill>
                      <a:schemeClr val="accent2">
                        <a:lumMod val="60000"/>
                        <a:lumOff val="40000"/>
                      </a:schemeClr>
                    </a:solidFill>
                  </a:tcPr>
                </a:tc>
                <a:tc>
                  <a:txBody>
                    <a:bodyPr/>
                    <a:lstStyle/>
                    <a:p>
                      <a:pPr indent="457200" algn="l">
                        <a:spcAft>
                          <a:spcPts val="0"/>
                        </a:spcAft>
                      </a:pPr>
                      <a:r>
                        <a:rPr lang="ru-RU" sz="1400" dirty="0" smtClean="0">
                          <a:solidFill>
                            <a:schemeClr val="tx1"/>
                          </a:solidFill>
                          <a:effectLst/>
                          <a:latin typeface="Times New Roman" panose="02020603050405020304" pitchFamily="18" charset="0"/>
                          <a:ea typeface="Times New Roman" panose="02020603050405020304" pitchFamily="18" charset="0"/>
                        </a:rPr>
                        <a:t>10</a:t>
                      </a:r>
                      <a:endParaRPr lang="ru-RU" sz="1400" dirty="0">
                        <a:solidFill>
                          <a:schemeClr val="tx1"/>
                        </a:solidFill>
                        <a:effectLst/>
                        <a:latin typeface="Times New Roman" panose="02020603050405020304" pitchFamily="18" charset="0"/>
                        <a:ea typeface="Times New Roman" panose="02020603050405020304" pitchFamily="18" charset="0"/>
                      </a:endParaRPr>
                    </a:p>
                  </a:txBody>
                  <a:tcPr marL="39370" marR="39370" marT="64770" marB="64770">
                    <a:solidFill>
                      <a:schemeClr val="accent2">
                        <a:lumMod val="60000"/>
                        <a:lumOff val="40000"/>
                      </a:schemeClr>
                    </a:solidFill>
                  </a:tcPr>
                </a:tc>
                <a:tc>
                  <a:txBody>
                    <a:bodyPr/>
                    <a:lstStyle/>
                    <a:p>
                      <a:pPr indent="457200"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rPr>
                        <a:t>2</a:t>
                      </a:r>
                      <a:r>
                        <a:rPr lang="ru-RU" sz="1400" dirty="0" smtClean="0">
                          <a:solidFill>
                            <a:schemeClr val="tx1"/>
                          </a:solidFill>
                          <a:effectLst/>
                          <a:latin typeface="Times New Roman" panose="02020603050405020304" pitchFamily="18" charset="0"/>
                          <a:ea typeface="Times New Roman" panose="02020603050405020304" pitchFamily="18" charset="0"/>
                        </a:rPr>
                        <a:t>0</a:t>
                      </a:r>
                      <a:endParaRPr lang="ru-RU" sz="1400" dirty="0">
                        <a:solidFill>
                          <a:schemeClr val="tx1"/>
                        </a:solidFill>
                        <a:effectLst/>
                        <a:latin typeface="Times New Roman" panose="02020603050405020304" pitchFamily="18" charset="0"/>
                        <a:ea typeface="Times New Roman" panose="02020603050405020304" pitchFamily="18" charset="0"/>
                      </a:endParaRPr>
                    </a:p>
                  </a:txBody>
                  <a:tcPr marL="39370" marR="39370" marT="64770" marB="64770">
                    <a:solidFill>
                      <a:schemeClr val="accent2">
                        <a:lumMod val="60000"/>
                        <a:lumOff val="40000"/>
                      </a:schemeClr>
                    </a:solidFill>
                  </a:tcPr>
                </a:tc>
                <a:tc>
                  <a:txBody>
                    <a:bodyPr/>
                    <a:lstStyle/>
                    <a:p>
                      <a:pPr indent="457200"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rPr>
                        <a:t>3</a:t>
                      </a:r>
                      <a:r>
                        <a:rPr lang="ru-RU" sz="1400" dirty="0" smtClean="0">
                          <a:solidFill>
                            <a:schemeClr val="tx1"/>
                          </a:solidFill>
                          <a:effectLst/>
                          <a:latin typeface="Times New Roman" panose="02020603050405020304" pitchFamily="18" charset="0"/>
                          <a:ea typeface="Times New Roman" panose="02020603050405020304" pitchFamily="18" charset="0"/>
                        </a:rPr>
                        <a:t>0</a:t>
                      </a:r>
                      <a:endParaRPr lang="ru-RU" sz="1400" dirty="0">
                        <a:solidFill>
                          <a:schemeClr val="tx1"/>
                        </a:solidFill>
                        <a:effectLst/>
                        <a:latin typeface="Times New Roman" panose="02020603050405020304" pitchFamily="18" charset="0"/>
                        <a:ea typeface="Times New Roman" panose="02020603050405020304" pitchFamily="18" charset="0"/>
                      </a:endParaRPr>
                    </a:p>
                  </a:txBody>
                  <a:tcPr marL="39370" marR="39370" marT="64770" marB="64770">
                    <a:solidFill>
                      <a:schemeClr val="accent2">
                        <a:lumMod val="60000"/>
                        <a:lumOff val="40000"/>
                      </a:schemeClr>
                    </a:solidFill>
                  </a:tcPr>
                </a:tc>
                <a:tc>
                  <a:txBody>
                    <a:bodyPr/>
                    <a:lstStyle/>
                    <a:p>
                      <a:pPr indent="457200" algn="ctr">
                        <a:spcAft>
                          <a:spcPts val="0"/>
                        </a:spcAft>
                      </a:pPr>
                      <a:r>
                        <a:rPr lang="ru-RU" sz="1400" dirty="0">
                          <a:solidFill>
                            <a:schemeClr val="tx1"/>
                          </a:solidFill>
                          <a:effectLst/>
                          <a:latin typeface="Times New Roman" panose="02020603050405020304" pitchFamily="18" charset="0"/>
                          <a:ea typeface="Times New Roman" panose="02020603050405020304" pitchFamily="18" charset="0"/>
                        </a:rPr>
                        <a:t>30</a:t>
                      </a:r>
                    </a:p>
                  </a:txBody>
                  <a:tcPr marL="39370" marR="39370" marT="64770" marB="64770">
                    <a:solidFill>
                      <a:schemeClr val="accent2">
                        <a:lumMod val="60000"/>
                        <a:lumOff val="40000"/>
                      </a:schemeClr>
                    </a:solidFill>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404567455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9868746" cy="1767840"/>
          </a:xfrm>
        </p:spPr>
        <p:txBody>
          <a:bodyPr>
            <a:normAutofit/>
          </a:bodyPr>
          <a:lstStyle/>
          <a:p>
            <a:pPr algn="ctr"/>
            <a:r>
              <a:rPr lang="ru-RU" sz="2700" b="1" dirty="0">
                <a:solidFill>
                  <a:schemeClr val="tx1"/>
                </a:solidFill>
                <a:latin typeface="Times New Roman" panose="02020603050405020304" pitchFamily="18" charset="0"/>
                <a:cs typeface="Times New Roman" panose="02020603050405020304" pitchFamily="18" charset="0"/>
              </a:rPr>
              <a:t>Муниципальная программа «Жилище»</a:t>
            </a:r>
            <a:br>
              <a:rPr lang="ru-RU" sz="2700" b="1" dirty="0">
                <a:solidFill>
                  <a:schemeClr val="tx1"/>
                </a:solidFill>
                <a:latin typeface="Times New Roman" panose="02020603050405020304" pitchFamily="18" charset="0"/>
                <a:cs typeface="Times New Roman" panose="02020603050405020304" pitchFamily="18" charset="0"/>
              </a:rPr>
            </a:br>
            <a:r>
              <a:rPr lang="ru-RU" sz="2200" dirty="0">
                <a:solidFill>
                  <a:schemeClr val="tx1"/>
                </a:solidFill>
                <a:latin typeface="Times New Roman" panose="02020603050405020304" pitchFamily="18" charset="0"/>
                <a:cs typeface="Times New Roman" panose="02020603050405020304" pitchFamily="18" charset="0"/>
              </a:rPr>
              <a:t>Цель программы: повышение доступности жилья для населения, обеспечение безопасных и комфортных условий проживания в городском округе </a:t>
            </a:r>
            <a:r>
              <a:rPr lang="ru-RU" sz="2200" dirty="0" smtClean="0">
                <a:solidFill>
                  <a:schemeClr val="tx1"/>
                </a:solidFill>
                <a:latin typeface="Times New Roman" panose="02020603050405020304" pitchFamily="18" charset="0"/>
                <a:cs typeface="Times New Roman" panose="02020603050405020304" pitchFamily="18" charset="0"/>
              </a:rPr>
              <a:t/>
            </a:r>
            <a:br>
              <a:rPr lang="ru-RU" sz="2200" dirty="0" smtClean="0">
                <a:solidFill>
                  <a:schemeClr val="tx1"/>
                </a:solidFill>
                <a:latin typeface="Times New Roman" panose="02020603050405020304" pitchFamily="18" charset="0"/>
                <a:cs typeface="Times New Roman" panose="02020603050405020304" pitchFamily="18" charset="0"/>
              </a:rPr>
            </a:br>
            <a:r>
              <a:rPr lang="ru-RU" sz="2200" dirty="0" smtClean="0">
                <a:solidFill>
                  <a:schemeClr val="tx1"/>
                </a:solidFill>
                <a:latin typeface="Times New Roman" panose="02020603050405020304" pitchFamily="18" charset="0"/>
                <a:cs typeface="Times New Roman" panose="02020603050405020304" pitchFamily="18" charset="0"/>
              </a:rPr>
              <a:t>Серебряные </a:t>
            </a:r>
            <a:r>
              <a:rPr lang="ru-RU" sz="2200" dirty="0">
                <a:solidFill>
                  <a:schemeClr val="tx1"/>
                </a:solidFill>
                <a:latin typeface="Times New Roman" panose="02020603050405020304" pitchFamily="18" charset="0"/>
                <a:cs typeface="Times New Roman" panose="02020603050405020304" pitchFamily="18" charset="0"/>
              </a:rPr>
              <a:t>Пруды  </a:t>
            </a:r>
          </a:p>
        </p:txBody>
      </p:sp>
      <p:graphicFrame>
        <p:nvGraphicFramePr>
          <p:cNvPr id="4" name="Объект 3"/>
          <p:cNvGraphicFramePr>
            <a:graphicFrameLocks noGrp="1"/>
          </p:cNvGraphicFramePr>
          <p:nvPr>
            <p:ph idx="1"/>
            <p:extLst>
              <p:ext uri="{D42A27DB-BD31-4B8C-83A1-F6EECF244321}">
                <p14:modId xmlns:p14="http://schemas.microsoft.com/office/powerpoint/2010/main" val="1352745631"/>
              </p:ext>
            </p:extLst>
          </p:nvPr>
        </p:nvGraphicFramePr>
        <p:xfrm>
          <a:off x="677862" y="2160588"/>
          <a:ext cx="11160569" cy="39963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2938669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4320" y="-36575"/>
            <a:ext cx="11917680" cy="1108709"/>
          </a:xfrm>
        </p:spPr>
        <p:txBody>
          <a:bodyPr>
            <a:normAutofit/>
          </a:bodyPr>
          <a:lstStyle/>
          <a:p>
            <a:pPr algn="ctr"/>
            <a:r>
              <a:rPr lang="ru-RU" sz="2400" b="1" dirty="0">
                <a:solidFill>
                  <a:schemeClr val="tx1"/>
                </a:solidFill>
                <a:latin typeface="Times New Roman" panose="02020603050405020304" pitchFamily="18" charset="0"/>
                <a:cs typeface="Times New Roman" panose="02020603050405020304" pitchFamily="18" charset="0"/>
              </a:rPr>
              <a:t>Показатели подпрограммы «Комплексное освоение земельных участков в целях жилищного строительства и развития застроенных территорий»</a:t>
            </a:r>
          </a:p>
        </p:txBody>
      </p:sp>
      <p:graphicFrame>
        <p:nvGraphicFramePr>
          <p:cNvPr id="4" name="Объект 3"/>
          <p:cNvGraphicFramePr>
            <a:graphicFrameLocks noGrp="1"/>
          </p:cNvGraphicFramePr>
          <p:nvPr>
            <p:ph idx="1"/>
            <p:extLst>
              <p:ext uri="{D42A27DB-BD31-4B8C-83A1-F6EECF244321}">
                <p14:modId xmlns:p14="http://schemas.microsoft.com/office/powerpoint/2010/main" val="2463593814"/>
              </p:ext>
            </p:extLst>
          </p:nvPr>
        </p:nvGraphicFramePr>
        <p:xfrm>
          <a:off x="125729" y="816864"/>
          <a:ext cx="11967210" cy="5934066"/>
        </p:xfrm>
        <a:graphic>
          <a:graphicData uri="http://schemas.openxmlformats.org/drawingml/2006/table">
            <a:tbl>
              <a:tblPr firstRow="1" bandRow="1">
                <a:tableStyleId>{5C22544A-7EE6-4342-B048-85BDC9FD1C3A}</a:tableStyleId>
              </a:tblPr>
              <a:tblGrid>
                <a:gridCol w="6638795">
                  <a:extLst>
                    <a:ext uri="{9D8B030D-6E8A-4147-A177-3AD203B41FA5}">
                      <a16:colId xmlns="" xmlns:a16="http://schemas.microsoft.com/office/drawing/2014/main" val="20000"/>
                    </a:ext>
                  </a:extLst>
                </a:gridCol>
                <a:gridCol w="1489475">
                  <a:extLst>
                    <a:ext uri="{9D8B030D-6E8A-4147-A177-3AD203B41FA5}">
                      <a16:colId xmlns="" xmlns:a16="http://schemas.microsoft.com/office/drawing/2014/main" val="20001"/>
                    </a:ext>
                  </a:extLst>
                </a:gridCol>
                <a:gridCol w="893683">
                  <a:extLst>
                    <a:ext uri="{9D8B030D-6E8A-4147-A177-3AD203B41FA5}">
                      <a16:colId xmlns="" xmlns:a16="http://schemas.microsoft.com/office/drawing/2014/main" val="20002"/>
                    </a:ext>
                  </a:extLst>
                </a:gridCol>
                <a:gridCol w="893683"/>
                <a:gridCol w="755376">
                  <a:extLst>
                    <a:ext uri="{9D8B030D-6E8A-4147-A177-3AD203B41FA5}">
                      <a16:colId xmlns="" xmlns:a16="http://schemas.microsoft.com/office/drawing/2014/main" val="20003"/>
                    </a:ext>
                  </a:extLst>
                </a:gridCol>
                <a:gridCol w="595791">
                  <a:extLst>
                    <a:ext uri="{9D8B030D-6E8A-4147-A177-3AD203B41FA5}">
                      <a16:colId xmlns="" xmlns:a16="http://schemas.microsoft.com/office/drawing/2014/main" val="20004"/>
                    </a:ext>
                  </a:extLst>
                </a:gridCol>
                <a:gridCol w="700407">
                  <a:extLst>
                    <a:ext uri="{9D8B030D-6E8A-4147-A177-3AD203B41FA5}">
                      <a16:colId xmlns="" xmlns:a16="http://schemas.microsoft.com/office/drawing/2014/main" val="20005"/>
                    </a:ext>
                  </a:extLst>
                </a:gridCol>
              </a:tblGrid>
              <a:tr h="573024">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Показатель реализации мероприятий</a:t>
                      </a:r>
                    </a:p>
                  </a:txBody>
                  <a:tcPr>
                    <a:solidFill>
                      <a:schemeClr val="accent3"/>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Тип показателя</a:t>
                      </a:r>
                    </a:p>
                  </a:txBody>
                  <a:tcPr marL="39370" marR="39370" marT="64770" marB="64770" anchor="ctr">
                    <a:solidFill>
                      <a:schemeClr val="accent3"/>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Единица измерения</a:t>
                      </a:r>
                    </a:p>
                  </a:txBody>
                  <a:tcPr marL="39370" marR="39370" marT="64770" marB="64770" anchor="ctr">
                    <a:solidFill>
                      <a:schemeClr val="accent3"/>
                    </a:solidFill>
                  </a:tcPr>
                </a:tc>
                <a:tc>
                  <a:txBody>
                    <a:bodyPr/>
                    <a:lstStyle/>
                    <a:p>
                      <a:pPr algn="ctr">
                        <a:lnSpc>
                          <a:spcPct val="115000"/>
                        </a:lnSpc>
                        <a:spcAft>
                          <a:spcPts val="0"/>
                        </a:spcAft>
                      </a:pPr>
                      <a:r>
                        <a:rPr lang="ru-RU" sz="1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2020</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accent3"/>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2021</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3"/>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2022</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3"/>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2023</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accent3"/>
                    </a:solidFill>
                  </a:tcPr>
                </a:tc>
                <a:extLst>
                  <a:ext uri="{0D108BD9-81ED-4DB2-BD59-A6C34878D82A}">
                    <a16:rowId xmlns="" xmlns:a16="http://schemas.microsoft.com/office/drawing/2014/main" val="10000"/>
                  </a:ext>
                </a:extLst>
              </a:tr>
              <a:tr h="588131">
                <a:tc>
                  <a:txBody>
                    <a:bodyPr/>
                    <a:lstStyle/>
                    <a:p>
                      <a:pPr>
                        <a:lnSpc>
                          <a:spcPct val="115000"/>
                        </a:lnSpc>
                        <a:spcAft>
                          <a:spcPts val="0"/>
                        </a:spcAft>
                      </a:pPr>
                      <a:r>
                        <a:rPr lang="ru-RU"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«Объем ввода индивидуального жилищного строительства, построенного населением за счет собственных и (или) кредитных средств»</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solidFill>
                      <a:schemeClr val="accent3"/>
                    </a:solidFill>
                  </a:tcPr>
                </a:tc>
                <a:tc>
                  <a:txBody>
                    <a:bodyPr/>
                    <a:lstStyle/>
                    <a:p>
                      <a:pPr algn="ctr">
                        <a:lnSpc>
                          <a:spcPct val="115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Указ </a:t>
                      </a: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Президента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solidFill>
                      <a:schemeClr val="accent3"/>
                    </a:solidFill>
                  </a:tcPr>
                </a:tc>
                <a:tc>
                  <a:txBody>
                    <a:bodyPr/>
                    <a:lstStyle/>
                    <a:p>
                      <a:pPr algn="ctr">
                        <a:lnSpc>
                          <a:spcPct val="115000"/>
                        </a:lnSpc>
                        <a:spcAft>
                          <a:spcPts val="0"/>
                        </a:spcAft>
                      </a:pPr>
                      <a:r>
                        <a:rPr lang="ru-RU" sz="1400" dirty="0" err="1">
                          <a:effectLst/>
                          <a:latin typeface="Times New Roman" panose="02020603050405020304" pitchFamily="18" charset="0"/>
                          <a:ea typeface="Calibri" panose="020F0502020204030204" pitchFamily="34" charset="0"/>
                          <a:cs typeface="Times New Roman" panose="02020603050405020304" pitchFamily="18" charset="0"/>
                        </a:rPr>
                        <a:t>тыс.кв.м</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solidFill>
                      <a:schemeClr val="accent3"/>
                    </a:solidFill>
                  </a:tcPr>
                </a:tc>
                <a:tc>
                  <a:txBody>
                    <a:bodyPr/>
                    <a:lstStyle/>
                    <a:p>
                      <a:pPr algn="ctr">
                        <a:lnSpc>
                          <a:spcPct val="115000"/>
                        </a:lnSpc>
                        <a:spcAft>
                          <a:spcPts val="0"/>
                        </a:spcAft>
                      </a:pPr>
                      <a:r>
                        <a:rPr lang="ru-RU" sz="1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6,5</a:t>
                      </a:r>
                    </a:p>
                  </a:txBody>
                  <a:tcPr marL="39370" marR="39370" marT="64770" marB="64770">
                    <a:solidFill>
                      <a:schemeClr val="accent3"/>
                    </a:solidFill>
                  </a:tcPr>
                </a:tc>
                <a:tc>
                  <a:txBody>
                    <a:bodyPr/>
                    <a:lstStyle/>
                    <a:p>
                      <a:pPr algn="ctr">
                        <a:lnSpc>
                          <a:spcPct val="115000"/>
                        </a:lnSpc>
                        <a:spcAft>
                          <a:spcPts val="0"/>
                        </a:spcAft>
                      </a:pP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14,0</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solidFill>
                      <a:schemeClr val="accent3"/>
                    </a:solidFill>
                  </a:tcPr>
                </a:tc>
                <a:tc>
                  <a:txBody>
                    <a:bodyPr/>
                    <a:lstStyle/>
                    <a:p>
                      <a:pPr algn="ctr">
                        <a:lnSpc>
                          <a:spcPct val="115000"/>
                        </a:lnSpc>
                        <a:spcAft>
                          <a:spcPts val="0"/>
                        </a:spcAft>
                      </a:pP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13,0</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solidFill>
                      <a:schemeClr val="accent3"/>
                    </a:solidFill>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13,0</a:t>
                      </a:r>
                    </a:p>
                  </a:txBody>
                  <a:tcPr marL="39370" marR="39370" marT="64770" marB="64770">
                    <a:solidFill>
                      <a:schemeClr val="accent3"/>
                    </a:solidFill>
                  </a:tcPr>
                </a:tc>
                <a:extLst>
                  <a:ext uri="{0D108BD9-81ED-4DB2-BD59-A6C34878D82A}">
                    <a16:rowId xmlns="" xmlns:a16="http://schemas.microsoft.com/office/drawing/2014/main" val="10001"/>
                  </a:ext>
                </a:extLst>
              </a:tr>
              <a:tr h="355480">
                <a:tc>
                  <a:txBody>
                    <a:bodyPr/>
                    <a:lstStyle/>
                    <a:p>
                      <a:pPr>
                        <a:lnSpc>
                          <a:spcPct val="115000"/>
                        </a:lnSpc>
                        <a:spcAft>
                          <a:spcPts val="0"/>
                        </a:spcAft>
                      </a:pPr>
                      <a:r>
                        <a:rPr lang="ru-RU"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400" dirty="0">
                          <a:solidFill>
                            <a:schemeClr val="dk1"/>
                          </a:solidFill>
                          <a:effectLst/>
                          <a:latin typeface="Times New Roman" panose="02020603050405020304" pitchFamily="18" charset="0"/>
                          <a:ea typeface="Calibri" panose="020F0502020204030204" pitchFamily="34" charset="0"/>
                          <a:cs typeface="Times New Roman" panose="02020603050405020304" pitchFamily="18" charset="0"/>
                        </a:rPr>
                        <a:t>«</a:t>
                      </a:r>
                      <a:r>
                        <a:rPr lang="ru-RU"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Количество семей, улучшивших жилищные условия»</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solidFill>
                      <a:schemeClr val="accent3"/>
                    </a:solidFill>
                  </a:tcPr>
                </a:tc>
                <a:tc>
                  <a:txBody>
                    <a:bodyPr/>
                    <a:lstStyle/>
                    <a:p>
                      <a:pPr algn="ctr">
                        <a:lnSpc>
                          <a:spcPct val="115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Указ Президента  </a:t>
                      </a:r>
                    </a:p>
                  </a:txBody>
                  <a:tcPr marL="39370" marR="39370" marT="64770" marB="64770">
                    <a:solidFill>
                      <a:schemeClr val="accent3"/>
                    </a:solidFill>
                  </a:tcPr>
                </a:tc>
                <a:tc>
                  <a:txBody>
                    <a:bodyPr/>
                    <a:lstStyle/>
                    <a:p>
                      <a:pPr algn="ctr">
                        <a:lnSpc>
                          <a:spcPct val="115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человек</a:t>
                      </a:r>
                    </a:p>
                  </a:txBody>
                  <a:tcPr marL="39370" marR="39370" marT="64770" marB="64770">
                    <a:solidFill>
                      <a:schemeClr val="accent3"/>
                    </a:solidFill>
                  </a:tcPr>
                </a:tc>
                <a:tc>
                  <a:txBody>
                    <a:bodyPr/>
                    <a:lstStyle/>
                    <a:p>
                      <a:pPr algn="ctr">
                        <a:lnSpc>
                          <a:spcPct val="115000"/>
                        </a:lnSpc>
                        <a:spcAft>
                          <a:spcPts val="0"/>
                        </a:spcAft>
                      </a:pPr>
                      <a:r>
                        <a:rPr lang="ru-RU" sz="1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a:t>
                      </a:r>
                    </a:p>
                  </a:txBody>
                  <a:tcPr marL="39370" marR="39370" marT="64770" marB="64770">
                    <a:solidFill>
                      <a:schemeClr val="accent3"/>
                    </a:solidFill>
                  </a:tcPr>
                </a:tc>
                <a:tc>
                  <a:txBody>
                    <a:bodyPr/>
                    <a:lstStyle/>
                    <a:p>
                      <a:pPr algn="ctr">
                        <a:lnSpc>
                          <a:spcPct val="115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0</a:t>
                      </a:r>
                    </a:p>
                  </a:txBody>
                  <a:tcPr marL="39370" marR="39370" marT="64770" marB="64770">
                    <a:solidFill>
                      <a:schemeClr val="accent3"/>
                    </a:solidFill>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0</a:t>
                      </a:r>
                    </a:p>
                  </a:txBody>
                  <a:tcPr marL="39370" marR="39370" marT="64770" marB="64770">
                    <a:solidFill>
                      <a:schemeClr val="accent3"/>
                    </a:solidFill>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0</a:t>
                      </a:r>
                    </a:p>
                  </a:txBody>
                  <a:tcPr marL="39370" marR="39370" marT="64770" marB="64770">
                    <a:solidFill>
                      <a:schemeClr val="accent3"/>
                    </a:solidFill>
                  </a:tcPr>
                </a:tc>
                <a:extLst>
                  <a:ext uri="{0D108BD9-81ED-4DB2-BD59-A6C34878D82A}">
                    <a16:rowId xmlns="" xmlns:a16="http://schemas.microsoft.com/office/drawing/2014/main" val="10002"/>
                  </a:ext>
                </a:extLst>
              </a:tr>
              <a:tr h="588131">
                <a:tc>
                  <a:txBody>
                    <a:bodyPr/>
                    <a:lstStyle/>
                    <a:p>
                      <a:pPr>
                        <a:lnSpc>
                          <a:spcPct val="115000"/>
                        </a:lnSpc>
                        <a:spcAft>
                          <a:spcPts val="0"/>
                        </a:spcAft>
                      </a:pPr>
                      <a:r>
                        <a:rPr lang="ru-RU" sz="1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4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Количество земельных участков, вовлеченных в индивидуальное жилищное строительство»</a:t>
                      </a:r>
                      <a:endParaRPr lang="ru-RU"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solidFill>
                      <a:schemeClr val="accent3"/>
                    </a:solidFill>
                  </a:tcPr>
                </a:tc>
                <a:tc>
                  <a:txBody>
                    <a:bodyPr/>
                    <a:lstStyle/>
                    <a:p>
                      <a:pPr algn="ctr">
                        <a:lnSpc>
                          <a:spcPct val="115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Показатель Нац. проекта  </a:t>
                      </a:r>
                    </a:p>
                  </a:txBody>
                  <a:tcPr marL="39370" marR="39370" marT="64770" marB="64770">
                    <a:solidFill>
                      <a:schemeClr val="accent3"/>
                    </a:solidFill>
                  </a:tcPr>
                </a:tc>
                <a:tc>
                  <a:txBody>
                    <a:bodyPr/>
                    <a:lstStyle/>
                    <a:p>
                      <a:pPr algn="ctr">
                        <a:lnSpc>
                          <a:spcPct val="115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ед.</a:t>
                      </a:r>
                    </a:p>
                  </a:txBody>
                  <a:tcPr marL="39370" marR="39370" marT="64770" marB="64770">
                    <a:solidFill>
                      <a:schemeClr val="accent3"/>
                    </a:solidFill>
                  </a:tcPr>
                </a:tc>
                <a:tc>
                  <a:txBody>
                    <a:bodyPr/>
                    <a:lstStyle/>
                    <a:p>
                      <a:pPr algn="ctr">
                        <a:lnSpc>
                          <a:spcPct val="115000"/>
                        </a:lnSpc>
                        <a:spcAft>
                          <a:spcPts val="0"/>
                        </a:spcAft>
                      </a:pPr>
                      <a:r>
                        <a:rPr lang="ru-RU" sz="1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21</a:t>
                      </a:r>
                    </a:p>
                  </a:txBody>
                  <a:tcPr marL="39370" marR="39370" marT="64770" marB="64770">
                    <a:solidFill>
                      <a:schemeClr val="accent3"/>
                    </a:solidFill>
                  </a:tcPr>
                </a:tc>
                <a:tc>
                  <a:txBody>
                    <a:bodyPr/>
                    <a:lstStyle/>
                    <a:p>
                      <a:pPr algn="ctr">
                        <a:lnSpc>
                          <a:spcPct val="115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21</a:t>
                      </a:r>
                    </a:p>
                  </a:txBody>
                  <a:tcPr marL="39370" marR="39370" marT="64770" marB="64770">
                    <a:solidFill>
                      <a:schemeClr val="accent3"/>
                    </a:solidFill>
                  </a:tcPr>
                </a:tc>
                <a:tc>
                  <a:txBody>
                    <a:bodyPr/>
                    <a:lstStyle/>
                    <a:p>
                      <a:pPr algn="ctr">
                        <a:lnSpc>
                          <a:spcPct val="115000"/>
                        </a:lnSpc>
                        <a:spcAft>
                          <a:spcPts val="0"/>
                        </a:spcAft>
                      </a:pP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0</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solidFill>
                      <a:schemeClr val="accent3"/>
                    </a:solidFill>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0</a:t>
                      </a:r>
                    </a:p>
                  </a:txBody>
                  <a:tcPr marL="39370" marR="39370" marT="64770" marB="64770">
                    <a:solidFill>
                      <a:schemeClr val="accent3"/>
                    </a:solidFill>
                  </a:tcPr>
                </a:tc>
                <a:extLst>
                  <a:ext uri="{0D108BD9-81ED-4DB2-BD59-A6C34878D82A}">
                    <a16:rowId xmlns="" xmlns:a16="http://schemas.microsoft.com/office/drawing/2014/main" val="10003"/>
                  </a:ext>
                </a:extLst>
              </a:tr>
              <a:tr h="669154">
                <a:tc>
                  <a:txBody>
                    <a:bodyPr/>
                    <a:lstStyle/>
                    <a:p>
                      <a:pPr>
                        <a:lnSpc>
                          <a:spcPct val="115000"/>
                        </a:lnSpc>
                        <a:spcAft>
                          <a:spcPts val="0"/>
                        </a:spcAft>
                      </a:pPr>
                      <a:r>
                        <a:rPr lang="ru-RU" sz="1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4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Площадь земельных участков, вовлеченных в индивидуальное  жилищное строительство»</a:t>
                      </a:r>
                    </a:p>
                    <a:p>
                      <a:pPr>
                        <a:lnSpc>
                          <a:spcPct val="115000"/>
                        </a:lnSpc>
                        <a:spcAft>
                          <a:spcPts val="0"/>
                        </a:spcAft>
                      </a:pPr>
                      <a:r>
                        <a:rPr lang="ru-RU" sz="14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solidFill>
                      <a:schemeClr val="accent3"/>
                    </a:solidFill>
                  </a:tcPr>
                </a:tc>
                <a:tc>
                  <a:txBody>
                    <a:bodyPr/>
                    <a:lstStyle/>
                    <a:p>
                      <a:pPr algn="ctr">
                        <a:lnSpc>
                          <a:spcPct val="115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Показатель Нац. проекта  </a:t>
                      </a:r>
                    </a:p>
                  </a:txBody>
                  <a:tcPr marL="39370" marR="39370" marT="64770" marB="64770">
                    <a:solidFill>
                      <a:schemeClr val="accent3"/>
                    </a:solidFill>
                  </a:tcPr>
                </a:tc>
                <a:tc>
                  <a:txBody>
                    <a:bodyPr/>
                    <a:lstStyle/>
                    <a:p>
                      <a:pPr algn="ctr">
                        <a:lnSpc>
                          <a:spcPct val="115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га</a:t>
                      </a:r>
                    </a:p>
                  </a:txBody>
                  <a:tcPr marL="39370" marR="39370" marT="64770" marB="64770">
                    <a:solidFill>
                      <a:schemeClr val="accent3"/>
                    </a:solidFill>
                  </a:tcPr>
                </a:tc>
                <a:tc>
                  <a:txBody>
                    <a:bodyPr/>
                    <a:lstStyle/>
                    <a:p>
                      <a:pPr algn="ctr">
                        <a:lnSpc>
                          <a:spcPct val="115000"/>
                        </a:lnSpc>
                        <a:spcAft>
                          <a:spcPts val="0"/>
                        </a:spcAft>
                      </a:pPr>
                      <a:r>
                        <a:rPr lang="ru-RU" sz="1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2,5</a:t>
                      </a:r>
                    </a:p>
                  </a:txBody>
                  <a:tcPr marL="39370" marR="39370" marT="64770" marB="64770">
                    <a:solidFill>
                      <a:schemeClr val="accent3"/>
                    </a:solidFill>
                  </a:tcPr>
                </a:tc>
                <a:tc>
                  <a:txBody>
                    <a:bodyPr/>
                    <a:lstStyle/>
                    <a:p>
                      <a:pPr algn="ctr">
                        <a:lnSpc>
                          <a:spcPct val="115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2,5</a:t>
                      </a:r>
                    </a:p>
                  </a:txBody>
                  <a:tcPr marL="39370" marR="39370" marT="64770" marB="64770">
                    <a:solidFill>
                      <a:schemeClr val="accent3"/>
                    </a:solidFill>
                  </a:tcPr>
                </a:tc>
                <a:tc>
                  <a:txBody>
                    <a:bodyPr/>
                    <a:lstStyle/>
                    <a:p>
                      <a:pPr algn="ctr">
                        <a:lnSpc>
                          <a:spcPct val="115000"/>
                        </a:lnSpc>
                        <a:spcAft>
                          <a:spcPts val="0"/>
                        </a:spcAft>
                      </a:pP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0</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solidFill>
                      <a:schemeClr val="accent3"/>
                    </a:solidFill>
                  </a:tcPr>
                </a:tc>
                <a:tc>
                  <a:txBody>
                    <a:bodyPr/>
                    <a:lstStyle/>
                    <a:p>
                      <a:pPr algn="ctr">
                        <a:lnSpc>
                          <a:spcPct val="115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0</a:t>
                      </a:r>
                    </a:p>
                  </a:txBody>
                  <a:tcPr marL="39370" marR="39370" marT="64770" marB="64770">
                    <a:solidFill>
                      <a:schemeClr val="accent3"/>
                    </a:solidFill>
                  </a:tcPr>
                </a:tc>
                <a:extLst>
                  <a:ext uri="{0D108BD9-81ED-4DB2-BD59-A6C34878D82A}">
                    <a16:rowId xmlns="" xmlns:a16="http://schemas.microsoft.com/office/drawing/2014/main" val="10004"/>
                  </a:ext>
                </a:extLst>
              </a:tr>
              <a:tr h="588131">
                <a:tc>
                  <a:txBody>
                    <a:bodyPr/>
                    <a:lstStyle/>
                    <a:p>
                      <a:pPr>
                        <a:lnSpc>
                          <a:spcPct val="115000"/>
                        </a:lnSpc>
                        <a:spcAft>
                          <a:spcPts val="0"/>
                        </a:spcAft>
                      </a:pPr>
                      <a:r>
                        <a:rPr lang="ru-RU"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400" dirty="0">
                          <a:solidFill>
                            <a:schemeClr val="dk1"/>
                          </a:solidFill>
                          <a:effectLst/>
                          <a:latin typeface="Times New Roman" panose="02020603050405020304" pitchFamily="18" charset="0"/>
                          <a:ea typeface="Calibri" panose="020F0502020204030204" pitchFamily="34" charset="0"/>
                          <a:cs typeface="Times New Roman" panose="02020603050405020304" pitchFamily="18" charset="0"/>
                        </a:rPr>
                        <a:t>«</a:t>
                      </a:r>
                      <a:r>
                        <a:rPr lang="ru-RU"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Количество объектов, исключенных из перечня проблемных объектов в отчетном году, штук</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solidFill>
                      <a:schemeClr val="accent3"/>
                    </a:solidFill>
                  </a:tcPr>
                </a:tc>
                <a:tc>
                  <a:txBody>
                    <a:bodyPr/>
                    <a:lstStyle/>
                    <a:p>
                      <a:pPr algn="ctr">
                        <a:lnSpc>
                          <a:spcPct val="115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Обращение Губернатора  </a:t>
                      </a:r>
                    </a:p>
                  </a:txBody>
                  <a:tcPr marL="39370" marR="39370" marT="64770" marB="64770">
                    <a:solidFill>
                      <a:schemeClr val="accent3"/>
                    </a:solidFill>
                  </a:tcPr>
                </a:tc>
                <a:tc>
                  <a:txBody>
                    <a:bodyPr/>
                    <a:lstStyle/>
                    <a:p>
                      <a:pPr algn="ctr">
                        <a:lnSpc>
                          <a:spcPct val="115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шт.</a:t>
                      </a:r>
                    </a:p>
                  </a:txBody>
                  <a:tcPr marL="39370" marR="39370" marT="64770" marB="64770">
                    <a:solidFill>
                      <a:schemeClr val="accent3"/>
                    </a:solidFill>
                  </a:tcPr>
                </a:tc>
                <a:tc>
                  <a:txBody>
                    <a:bodyPr/>
                    <a:lstStyle/>
                    <a:p>
                      <a:pPr algn="ctr">
                        <a:lnSpc>
                          <a:spcPct val="115000"/>
                        </a:lnSpc>
                        <a:spcAft>
                          <a:spcPts val="0"/>
                        </a:spcAft>
                      </a:pPr>
                      <a:r>
                        <a:rPr lang="ru-RU" sz="1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0</a:t>
                      </a:r>
                    </a:p>
                  </a:txBody>
                  <a:tcPr marL="39370" marR="39370" marT="64770" marB="64770">
                    <a:solidFill>
                      <a:schemeClr val="accent3"/>
                    </a:solidFill>
                  </a:tcPr>
                </a:tc>
                <a:tc>
                  <a:txBody>
                    <a:bodyPr/>
                    <a:lstStyle/>
                    <a:p>
                      <a:pPr algn="ctr">
                        <a:lnSpc>
                          <a:spcPct val="115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0</a:t>
                      </a:r>
                    </a:p>
                  </a:txBody>
                  <a:tcPr marL="39370" marR="39370" marT="64770" marB="64770">
                    <a:solidFill>
                      <a:schemeClr val="accent3"/>
                    </a:solidFill>
                  </a:tcPr>
                </a:tc>
                <a:tc>
                  <a:txBody>
                    <a:bodyPr/>
                    <a:lstStyle/>
                    <a:p>
                      <a:pPr algn="ctr">
                        <a:lnSpc>
                          <a:spcPct val="115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0</a:t>
                      </a:r>
                    </a:p>
                  </a:txBody>
                  <a:tcPr marL="39370" marR="39370" marT="64770" marB="64770">
                    <a:solidFill>
                      <a:schemeClr val="accent3"/>
                    </a:solidFill>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0</a:t>
                      </a:r>
                    </a:p>
                  </a:txBody>
                  <a:tcPr marL="39370" marR="39370" marT="64770" marB="64770">
                    <a:solidFill>
                      <a:schemeClr val="accent3"/>
                    </a:solidFill>
                  </a:tcPr>
                </a:tc>
                <a:extLst>
                  <a:ext uri="{0D108BD9-81ED-4DB2-BD59-A6C34878D82A}">
                    <a16:rowId xmlns="" xmlns:a16="http://schemas.microsoft.com/office/drawing/2014/main" val="10005"/>
                  </a:ext>
                </a:extLst>
              </a:tr>
              <a:tr h="588131">
                <a:tc>
                  <a:txBody>
                    <a:bodyPr/>
                    <a:lstStyle/>
                    <a:p>
                      <a:pPr>
                        <a:lnSpc>
                          <a:spcPct val="115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«Количество пострадавших граждан-</a:t>
                      </a:r>
                      <a:r>
                        <a:rPr lang="ru-RU" sz="1400" dirty="0" err="1">
                          <a:effectLst/>
                          <a:latin typeface="Times New Roman" panose="02020603050405020304" pitchFamily="18" charset="0"/>
                          <a:ea typeface="Calibri" panose="020F0502020204030204" pitchFamily="34" charset="0"/>
                          <a:cs typeface="Times New Roman" panose="02020603050405020304" pitchFamily="18" charset="0"/>
                        </a:rPr>
                        <a:t>соинвесторов</a:t>
                      </a: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права которых обеспечены в отчетном году»</a:t>
                      </a:r>
                    </a:p>
                  </a:txBody>
                  <a:tcPr marL="39370" marR="39370" marT="64770" marB="64770">
                    <a:solidFill>
                      <a:schemeClr val="accent3"/>
                    </a:solidFill>
                  </a:tcPr>
                </a:tc>
                <a:tc>
                  <a:txBody>
                    <a:bodyPr/>
                    <a:lstStyle/>
                    <a:p>
                      <a:pPr algn="ctr">
                        <a:lnSpc>
                          <a:spcPct val="115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Обращение Губернатора  </a:t>
                      </a:r>
                    </a:p>
                  </a:txBody>
                  <a:tcPr marL="39370" marR="39370" marT="64770" marB="64770">
                    <a:solidFill>
                      <a:schemeClr val="accent3"/>
                    </a:solidFill>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человек</a:t>
                      </a:r>
                    </a:p>
                  </a:txBody>
                  <a:tcPr marL="39370" marR="39370" marT="64770" marB="64770">
                    <a:solidFill>
                      <a:schemeClr val="accent3"/>
                    </a:solidFill>
                  </a:tcPr>
                </a:tc>
                <a:tc>
                  <a:txBody>
                    <a:bodyPr/>
                    <a:lstStyle/>
                    <a:p>
                      <a:pPr algn="ctr">
                        <a:lnSpc>
                          <a:spcPct val="115000"/>
                        </a:lnSpc>
                        <a:spcAft>
                          <a:spcPts val="0"/>
                        </a:spcAft>
                      </a:pPr>
                      <a:r>
                        <a:rPr lang="ru-RU" sz="1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0</a:t>
                      </a:r>
                    </a:p>
                  </a:txBody>
                  <a:tcPr marL="39370" marR="39370" marT="64770" marB="64770">
                    <a:solidFill>
                      <a:schemeClr val="accent3"/>
                    </a:solidFill>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0</a:t>
                      </a:r>
                    </a:p>
                  </a:txBody>
                  <a:tcPr marL="39370" marR="39370" marT="64770" marB="64770">
                    <a:solidFill>
                      <a:schemeClr val="accent3"/>
                    </a:solidFill>
                  </a:tcPr>
                </a:tc>
                <a:tc>
                  <a:txBody>
                    <a:bodyPr/>
                    <a:lstStyle/>
                    <a:p>
                      <a:pPr algn="ctr">
                        <a:lnSpc>
                          <a:spcPct val="115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0</a:t>
                      </a:r>
                    </a:p>
                  </a:txBody>
                  <a:tcPr marL="39370" marR="39370" marT="64770" marB="64770">
                    <a:solidFill>
                      <a:schemeClr val="accent3"/>
                    </a:solidFill>
                  </a:tcPr>
                </a:tc>
                <a:tc>
                  <a:txBody>
                    <a:bodyPr/>
                    <a:lstStyle/>
                    <a:p>
                      <a:pPr algn="ctr">
                        <a:lnSpc>
                          <a:spcPct val="115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0</a:t>
                      </a:r>
                    </a:p>
                  </a:txBody>
                  <a:tcPr marL="39370" marR="39370" marT="64770" marB="64770">
                    <a:solidFill>
                      <a:schemeClr val="accent3"/>
                    </a:solidFill>
                  </a:tcPr>
                </a:tc>
                <a:extLst>
                  <a:ext uri="{0D108BD9-81ED-4DB2-BD59-A6C34878D82A}">
                    <a16:rowId xmlns="" xmlns:a16="http://schemas.microsoft.com/office/drawing/2014/main" val="10006"/>
                  </a:ext>
                </a:extLst>
              </a:tr>
              <a:tr h="588131">
                <a:tc>
                  <a:txBody>
                    <a:bodyPr/>
                    <a:lstStyle/>
                    <a:p>
                      <a:pPr>
                        <a:lnSpc>
                          <a:spcPct val="115000"/>
                        </a:lnSpc>
                        <a:spcAft>
                          <a:spcPts val="0"/>
                        </a:spcAft>
                      </a:pPr>
                      <a:r>
                        <a:rPr lang="ru-RU"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400" dirty="0">
                          <a:solidFill>
                            <a:schemeClr val="dk1"/>
                          </a:solidFill>
                          <a:effectLst/>
                          <a:latin typeface="Times New Roman" panose="02020603050405020304" pitchFamily="18" charset="0"/>
                          <a:ea typeface="Calibri" panose="020F0502020204030204" pitchFamily="34" charset="0"/>
                          <a:cs typeface="Times New Roman" panose="02020603050405020304" pitchFamily="18" charset="0"/>
                        </a:rPr>
                        <a:t>«</a:t>
                      </a:r>
                      <a:r>
                        <a:rPr lang="ru-RU"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Поиск и реализация решений по обеспечению прав пострадавших граждан-участников долевого строительства»</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solidFill>
                      <a:schemeClr val="accent3"/>
                    </a:solidFill>
                  </a:tcPr>
                </a:tc>
                <a:tc>
                  <a:txBody>
                    <a:bodyPr/>
                    <a:lstStyle/>
                    <a:p>
                      <a:pPr algn="ctr">
                        <a:lnSpc>
                          <a:spcPct val="115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Рейтинг -50</a:t>
                      </a:r>
                    </a:p>
                  </a:txBody>
                  <a:tcPr marL="39370" marR="39370" marT="64770" marB="64770">
                    <a:solidFill>
                      <a:schemeClr val="accent3"/>
                    </a:solidFill>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a:t>
                      </a:r>
                    </a:p>
                  </a:txBody>
                  <a:tcPr marL="39370" marR="39370" marT="64770" marB="64770">
                    <a:solidFill>
                      <a:schemeClr val="accent3"/>
                    </a:solidFill>
                  </a:tcPr>
                </a:tc>
                <a:tc>
                  <a:txBody>
                    <a:bodyPr/>
                    <a:lstStyle/>
                    <a:p>
                      <a:pPr algn="ctr">
                        <a:lnSpc>
                          <a:spcPct val="115000"/>
                        </a:lnSpc>
                        <a:spcAft>
                          <a:spcPts val="0"/>
                        </a:spcAft>
                      </a:pPr>
                      <a:r>
                        <a:rPr lang="ru-RU" sz="1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0</a:t>
                      </a:r>
                    </a:p>
                  </a:txBody>
                  <a:tcPr marL="39370" marR="39370" marT="64770" marB="64770">
                    <a:solidFill>
                      <a:schemeClr val="accent3"/>
                    </a:solidFill>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0</a:t>
                      </a:r>
                    </a:p>
                  </a:txBody>
                  <a:tcPr marL="39370" marR="39370" marT="64770" marB="64770">
                    <a:solidFill>
                      <a:schemeClr val="accent3"/>
                    </a:solidFill>
                  </a:tcPr>
                </a:tc>
                <a:tc>
                  <a:txBody>
                    <a:bodyPr/>
                    <a:lstStyle/>
                    <a:p>
                      <a:pPr algn="ctr">
                        <a:lnSpc>
                          <a:spcPct val="115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0</a:t>
                      </a:r>
                    </a:p>
                  </a:txBody>
                  <a:tcPr marL="39370" marR="39370" marT="64770" marB="64770">
                    <a:solidFill>
                      <a:schemeClr val="accent3"/>
                    </a:solidFill>
                  </a:tcPr>
                </a:tc>
                <a:tc>
                  <a:txBody>
                    <a:bodyPr/>
                    <a:lstStyle/>
                    <a:p>
                      <a:pPr algn="ctr">
                        <a:lnSpc>
                          <a:spcPct val="115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0</a:t>
                      </a:r>
                    </a:p>
                  </a:txBody>
                  <a:tcPr marL="39370" marR="39370" marT="64770" marB="64770">
                    <a:solidFill>
                      <a:schemeClr val="accent3"/>
                    </a:solidFill>
                  </a:tcPr>
                </a:tc>
                <a:extLst>
                  <a:ext uri="{0D108BD9-81ED-4DB2-BD59-A6C34878D82A}">
                    <a16:rowId xmlns="" xmlns:a16="http://schemas.microsoft.com/office/drawing/2014/main" val="10007"/>
                  </a:ext>
                </a:extLst>
              </a:tr>
              <a:tr h="588131">
                <a:tc>
                  <a:txBody>
                    <a:bodyPr/>
                    <a:lstStyle/>
                    <a:p>
                      <a:pPr>
                        <a:lnSpc>
                          <a:spcPct val="115000"/>
                        </a:lnSpc>
                        <a:spcAft>
                          <a:spcPts val="0"/>
                        </a:spcAft>
                      </a:pPr>
                      <a:r>
                        <a:rPr lang="ru-RU"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400" dirty="0">
                          <a:solidFill>
                            <a:schemeClr val="dk1"/>
                          </a:solidFill>
                          <a:effectLst/>
                          <a:latin typeface="Times New Roman" panose="02020603050405020304" pitchFamily="18" charset="0"/>
                          <a:ea typeface="Calibri" panose="020F0502020204030204" pitchFamily="34" charset="0"/>
                          <a:cs typeface="Times New Roman" panose="02020603050405020304" pitchFamily="18" charset="0"/>
                        </a:rPr>
                        <a:t>«</a:t>
                      </a:r>
                      <a:r>
                        <a:rPr lang="ru-RU"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Количество проблемных объектов, по которым нарушены права участников долевого строительства «Проблемные стройки»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solidFill>
                      <a:schemeClr val="accent3"/>
                    </a:solidFill>
                  </a:tcPr>
                </a:tc>
                <a:tc>
                  <a:txBody>
                    <a:bodyPr/>
                    <a:lstStyle/>
                    <a:p>
                      <a:pPr algn="ctr">
                        <a:lnSpc>
                          <a:spcPct val="115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Рейтинг -50</a:t>
                      </a:r>
                    </a:p>
                  </a:txBody>
                  <a:tcPr marL="39370" marR="39370" marT="64770" marB="64770">
                    <a:solidFill>
                      <a:schemeClr val="accent3"/>
                    </a:solidFill>
                  </a:tcPr>
                </a:tc>
                <a:tc>
                  <a:txBody>
                    <a:bodyPr/>
                    <a:lstStyle/>
                    <a:p>
                      <a:pPr algn="ctr">
                        <a:lnSpc>
                          <a:spcPct val="115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шт.</a:t>
                      </a:r>
                    </a:p>
                  </a:txBody>
                  <a:tcPr marL="39370" marR="39370" marT="64770" marB="64770">
                    <a:solidFill>
                      <a:schemeClr val="accent3"/>
                    </a:solidFill>
                  </a:tcPr>
                </a:tc>
                <a:tc>
                  <a:txBody>
                    <a:bodyPr/>
                    <a:lstStyle/>
                    <a:p>
                      <a:r>
                        <a:rPr lang="ru-RU" sz="1400" b="0" dirty="0" smtClean="0">
                          <a:solidFill>
                            <a:schemeClr val="tx1"/>
                          </a:solidFill>
                          <a:latin typeface="Times New Roman" panose="02020603050405020304" pitchFamily="18" charset="0"/>
                          <a:cs typeface="Times New Roman" panose="02020603050405020304" pitchFamily="18" charset="0"/>
                        </a:rPr>
                        <a:t>0</a:t>
                      </a:r>
                      <a:endParaRPr lang="ru-RU" sz="1400" b="0" dirty="0">
                        <a:solidFill>
                          <a:schemeClr val="tx1"/>
                        </a:solidFill>
                        <a:latin typeface="Times New Roman" panose="02020603050405020304" pitchFamily="18" charset="0"/>
                        <a:cs typeface="Times New Roman" panose="02020603050405020304" pitchFamily="18" charset="0"/>
                      </a:endParaRPr>
                    </a:p>
                  </a:txBody>
                  <a:tcPr>
                    <a:solidFill>
                      <a:schemeClr val="accent3"/>
                    </a:solidFill>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0</a:t>
                      </a:r>
                    </a:p>
                  </a:txBody>
                  <a:tcPr marL="39370" marR="39370" marT="64770" marB="64770">
                    <a:solidFill>
                      <a:schemeClr val="accent3"/>
                    </a:solidFill>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0</a:t>
                      </a:r>
                    </a:p>
                  </a:txBody>
                  <a:tcPr marL="39370" marR="39370" marT="64770" marB="64770">
                    <a:solidFill>
                      <a:schemeClr val="accent3"/>
                    </a:solidFill>
                  </a:tcPr>
                </a:tc>
                <a:tc>
                  <a:txBody>
                    <a:bodyPr/>
                    <a:lstStyle/>
                    <a:p>
                      <a:pPr algn="ctr">
                        <a:lnSpc>
                          <a:spcPct val="115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0</a:t>
                      </a:r>
                    </a:p>
                  </a:txBody>
                  <a:tcPr marL="39370" marR="39370" marT="64770" marB="64770">
                    <a:solidFill>
                      <a:schemeClr val="accent3"/>
                    </a:solidFill>
                  </a:tcPr>
                </a:tc>
                <a:extLst>
                  <a:ext uri="{0D108BD9-81ED-4DB2-BD59-A6C34878D82A}">
                    <a16:rowId xmlns="" xmlns:a16="http://schemas.microsoft.com/office/drawing/2014/main" val="10008"/>
                  </a:ext>
                </a:extLst>
              </a:tr>
              <a:tr h="398898">
                <a:tc>
                  <a:txBody>
                    <a:bodyPr/>
                    <a:lstStyle/>
                    <a:p>
                      <a:pPr>
                        <a:lnSpc>
                          <a:spcPct val="115000"/>
                        </a:lnSpc>
                        <a:spcAft>
                          <a:spcPts val="0"/>
                        </a:spcAft>
                      </a:pPr>
                      <a:r>
                        <a:rPr lang="ru-RU"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«Встречи с гражданами- участниками долевого строительства»</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solidFill>
                      <a:schemeClr val="accent3"/>
                    </a:solidFill>
                  </a:tcPr>
                </a:tc>
                <a:tc>
                  <a:txBody>
                    <a:bodyPr/>
                    <a:lstStyle/>
                    <a:p>
                      <a:pPr algn="ctr">
                        <a:lnSpc>
                          <a:spcPct val="115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Рейтинг -50</a:t>
                      </a:r>
                    </a:p>
                  </a:txBody>
                  <a:tcPr marL="39370" marR="39370" marT="64770" marB="64770">
                    <a:solidFill>
                      <a:schemeClr val="accent3"/>
                    </a:solidFill>
                  </a:tcPr>
                </a:tc>
                <a:tc>
                  <a:txBody>
                    <a:bodyPr/>
                    <a:lstStyle/>
                    <a:p>
                      <a:pPr>
                        <a:lnSpc>
                          <a:spcPct val="115000"/>
                        </a:lnSpc>
                        <a:spcAft>
                          <a:spcPts val="0"/>
                        </a:spcAft>
                      </a:pPr>
                      <a:r>
                        <a:rPr lang="ru-RU"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человек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solidFill>
                      <a:schemeClr val="accent3"/>
                    </a:solidFill>
                  </a:tcPr>
                </a:tc>
                <a:tc>
                  <a:txBody>
                    <a:bodyPr/>
                    <a:lstStyle/>
                    <a:p>
                      <a:pPr algn="ctr">
                        <a:lnSpc>
                          <a:spcPct val="115000"/>
                        </a:lnSpc>
                        <a:spcAft>
                          <a:spcPts val="0"/>
                        </a:spcAft>
                      </a:pPr>
                      <a:r>
                        <a:rPr lang="ru-RU" sz="1400" b="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0</a:t>
                      </a:r>
                      <a:endParaRPr lang="ru-RU" sz="1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solidFill>
                      <a:schemeClr val="accent3"/>
                    </a:solidFill>
                  </a:tcPr>
                </a:tc>
                <a:tc>
                  <a:txBody>
                    <a:bodyPr/>
                    <a:lstStyle/>
                    <a:p>
                      <a:r>
                        <a:rPr lang="ru-RU" sz="1400" dirty="0">
                          <a:latin typeface="Times New Roman" panose="02020603050405020304" pitchFamily="18" charset="0"/>
                          <a:cs typeface="Times New Roman" panose="02020603050405020304" pitchFamily="18" charset="0"/>
                        </a:rPr>
                        <a:t>0</a:t>
                      </a:r>
                    </a:p>
                  </a:txBody>
                  <a:tcPr>
                    <a:solidFill>
                      <a:schemeClr val="accent3"/>
                    </a:solidFill>
                  </a:tcPr>
                </a:tc>
                <a:tc>
                  <a:txBody>
                    <a:bodyPr/>
                    <a:lstStyle/>
                    <a:p>
                      <a:r>
                        <a:rPr lang="ru-RU" sz="1400" dirty="0">
                          <a:latin typeface="Times New Roman" panose="02020603050405020304" pitchFamily="18" charset="0"/>
                          <a:cs typeface="Times New Roman" panose="02020603050405020304" pitchFamily="18" charset="0"/>
                        </a:rPr>
                        <a:t>0</a:t>
                      </a:r>
                    </a:p>
                  </a:txBody>
                  <a:tcPr>
                    <a:solidFill>
                      <a:schemeClr val="accent3"/>
                    </a:solidFill>
                  </a:tcPr>
                </a:tc>
                <a:tc>
                  <a:txBody>
                    <a:bodyPr/>
                    <a:lstStyle/>
                    <a:p>
                      <a:r>
                        <a:rPr lang="ru-RU" sz="1400" dirty="0">
                          <a:latin typeface="Times New Roman" panose="02020603050405020304" pitchFamily="18" charset="0"/>
                          <a:cs typeface="Times New Roman" panose="02020603050405020304" pitchFamily="18" charset="0"/>
                        </a:rPr>
                        <a:t>0</a:t>
                      </a:r>
                    </a:p>
                  </a:txBody>
                  <a:tcPr>
                    <a:solidFill>
                      <a:schemeClr val="accent3"/>
                    </a:solidFill>
                  </a:tcPr>
                </a:tc>
                <a:extLst>
                  <a:ext uri="{0D108BD9-81ED-4DB2-BD59-A6C34878D82A}">
                    <a16:rowId xmlns="" xmlns:a16="http://schemas.microsoft.com/office/drawing/2014/main" val="10009"/>
                  </a:ext>
                </a:extLst>
              </a:tr>
            </a:tbl>
          </a:graphicData>
        </a:graphic>
      </p:graphicFrame>
    </p:spTree>
    <p:extLst>
      <p:ext uri="{BB962C8B-B14F-4D97-AF65-F5344CB8AC3E}">
        <p14:creationId xmlns:p14="http://schemas.microsoft.com/office/powerpoint/2010/main" val="67129095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1097279"/>
          </a:xfrm>
        </p:spPr>
        <p:txBody>
          <a:bodyPr>
            <a:normAutofit fontScale="90000"/>
          </a:bodyPr>
          <a:lstStyle/>
          <a:p>
            <a:pPr algn="ctr"/>
            <a:r>
              <a:rPr lang="ru-RU" sz="2400" b="1" dirty="0">
                <a:solidFill>
                  <a:schemeClr val="tx1"/>
                </a:solidFill>
                <a:latin typeface="Times New Roman" panose="02020603050405020304" pitchFamily="18" charset="0"/>
                <a:cs typeface="Times New Roman" panose="02020603050405020304" pitchFamily="18" charset="0"/>
              </a:rPr>
              <a:t>Показатели подпрограммы  «Обеспечение жильем детей-сирот и детей, оставшихся без попечения родителей, лиц из числа детей-сирот и детей, оставшихся без попечения родителей»</a:t>
            </a:r>
          </a:p>
        </p:txBody>
      </p:sp>
      <p:graphicFrame>
        <p:nvGraphicFramePr>
          <p:cNvPr id="4" name="Объект 3"/>
          <p:cNvGraphicFramePr>
            <a:graphicFrameLocks noGrp="1"/>
          </p:cNvGraphicFramePr>
          <p:nvPr>
            <p:ph idx="1"/>
            <p:extLst>
              <p:ext uri="{D42A27DB-BD31-4B8C-83A1-F6EECF244321}">
                <p14:modId xmlns:p14="http://schemas.microsoft.com/office/powerpoint/2010/main" val="4167237200"/>
              </p:ext>
            </p:extLst>
          </p:nvPr>
        </p:nvGraphicFramePr>
        <p:xfrm>
          <a:off x="285749" y="1221972"/>
          <a:ext cx="11590022" cy="5440956"/>
        </p:xfrm>
        <a:graphic>
          <a:graphicData uri="http://schemas.openxmlformats.org/drawingml/2006/table">
            <a:tbl>
              <a:tblPr firstRow="1" bandRow="1">
                <a:tableStyleId>{5C22544A-7EE6-4342-B048-85BDC9FD1C3A}</a:tableStyleId>
              </a:tblPr>
              <a:tblGrid>
                <a:gridCol w="5069356">
                  <a:extLst>
                    <a:ext uri="{9D8B030D-6E8A-4147-A177-3AD203B41FA5}">
                      <a16:colId xmlns="" xmlns:a16="http://schemas.microsoft.com/office/drawing/2014/main" val="20000"/>
                    </a:ext>
                  </a:extLst>
                </a:gridCol>
                <a:gridCol w="1165135">
                  <a:extLst>
                    <a:ext uri="{9D8B030D-6E8A-4147-A177-3AD203B41FA5}">
                      <a16:colId xmlns="" xmlns:a16="http://schemas.microsoft.com/office/drawing/2014/main" val="20001"/>
                    </a:ext>
                  </a:extLst>
                </a:gridCol>
                <a:gridCol w="1257119">
                  <a:extLst>
                    <a:ext uri="{9D8B030D-6E8A-4147-A177-3AD203B41FA5}">
                      <a16:colId xmlns="" xmlns:a16="http://schemas.microsoft.com/office/drawing/2014/main" val="20002"/>
                    </a:ext>
                  </a:extLst>
                </a:gridCol>
                <a:gridCol w="1257119"/>
                <a:gridCol w="981166">
                  <a:extLst>
                    <a:ext uri="{9D8B030D-6E8A-4147-A177-3AD203B41FA5}">
                      <a16:colId xmlns="" xmlns:a16="http://schemas.microsoft.com/office/drawing/2014/main" val="20003"/>
                    </a:ext>
                  </a:extLst>
                </a:gridCol>
                <a:gridCol w="950504">
                  <a:extLst>
                    <a:ext uri="{9D8B030D-6E8A-4147-A177-3AD203B41FA5}">
                      <a16:colId xmlns="" xmlns:a16="http://schemas.microsoft.com/office/drawing/2014/main" val="20004"/>
                    </a:ext>
                  </a:extLst>
                </a:gridCol>
                <a:gridCol w="909623">
                  <a:extLst>
                    <a:ext uri="{9D8B030D-6E8A-4147-A177-3AD203B41FA5}">
                      <a16:colId xmlns="" xmlns:a16="http://schemas.microsoft.com/office/drawing/2014/main" val="20005"/>
                    </a:ext>
                  </a:extLst>
                </a:gridCol>
              </a:tblGrid>
              <a:tr h="765324">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Показатель реализации мероприятий</a:t>
                      </a:r>
                    </a:p>
                  </a:txBody>
                  <a:tcPr>
                    <a:solidFill>
                      <a:schemeClr val="tx2">
                        <a:lumMod val="40000"/>
                        <a:lumOff val="60000"/>
                      </a:schemeClr>
                    </a:solidFill>
                  </a:tcPr>
                </a:tc>
                <a:tc>
                  <a:txBody>
                    <a:bodyPr/>
                    <a:lstStyle/>
                    <a:p>
                      <a:pPr algn="ctr">
                        <a:lnSpc>
                          <a:spcPct val="115000"/>
                        </a:lnSpc>
                        <a:spcAft>
                          <a:spcPts val="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Тип показателя</a:t>
                      </a:r>
                    </a:p>
                  </a:txBody>
                  <a:tcPr marL="39370" marR="39370" marT="64770" marB="64770" anchor="ctr">
                    <a:solidFill>
                      <a:schemeClr val="tx2">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Единица измерения</a:t>
                      </a:r>
                    </a:p>
                  </a:txBody>
                  <a:tcPr marL="39370" marR="39370" marT="64770" marB="64770" anchor="ctr">
                    <a:solidFill>
                      <a:schemeClr val="tx2">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2020</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tx2">
                        <a:lumMod val="40000"/>
                        <a:lumOff val="6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2021</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tx2">
                        <a:lumMod val="40000"/>
                        <a:lumOff val="6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2022</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tx2">
                        <a:lumMod val="40000"/>
                        <a:lumOff val="60000"/>
                      </a:schemeClr>
                    </a:solidFill>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2023</a:t>
                      </a:r>
                      <a:endParaRPr lang="ru-RU" sz="1400" dirty="0">
                        <a:solidFill>
                          <a:schemeClr val="tx1"/>
                        </a:solidFill>
                        <a:latin typeface="Times New Roman" panose="02020603050405020304" pitchFamily="18" charset="0"/>
                        <a:cs typeface="Times New Roman" panose="02020603050405020304" pitchFamily="18" charset="0"/>
                      </a:endParaRPr>
                    </a:p>
                  </a:txBody>
                  <a:tcPr>
                    <a:solidFill>
                      <a:schemeClr val="tx2">
                        <a:lumMod val="40000"/>
                        <a:lumOff val="60000"/>
                      </a:schemeClr>
                    </a:solidFill>
                  </a:tcPr>
                </a:tc>
                <a:extLst>
                  <a:ext uri="{0D108BD9-81ED-4DB2-BD59-A6C34878D82A}">
                    <a16:rowId xmlns="" xmlns:a16="http://schemas.microsoft.com/office/drawing/2014/main" val="10000"/>
                  </a:ext>
                </a:extLst>
              </a:tr>
              <a:tr h="2487123">
                <a:tc>
                  <a:txBody>
                    <a:bodyPr/>
                    <a:lstStyle/>
                    <a:p>
                      <a:pPr>
                        <a:lnSpc>
                          <a:spcPct val="115000"/>
                        </a:lnSpc>
                        <a:spcAft>
                          <a:spcPts val="0"/>
                        </a:spcAft>
                      </a:pPr>
                      <a:r>
                        <a:rPr lang="ru-RU"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«Доля детей-сирот и детей, оставшихся без попечения родителей, лиц из числа детей-сирот и детей, оставшихся без попечения родителей, состоящих на учете на получение жилого помещения, включая лиц в возрасте от 23 лет и старше, обеспеченных жилыми помещениями за отчетный год, в общей численности детей-сирот и детей, оставшихся без попечения родителей, лиц из числа детей-сирот и детей, оставшихся без попечения родителей, включенных в список детей-сирот и детей, оставшихся без попечения родителей, лиц из их числа, которые подлежат обеспечению жилыми помещениями, в отчетном году»</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39370" marR="39370" marT="64770" marB="64770">
                    <a:solidFill>
                      <a:schemeClr val="tx2">
                        <a:lumMod val="40000"/>
                        <a:lumOff val="60000"/>
                      </a:schemeClr>
                    </a:solidFill>
                  </a:tcPr>
                </a:tc>
                <a:tc>
                  <a:txBody>
                    <a:bodyPr/>
                    <a:lstStyle/>
                    <a:p>
                      <a:pPr algn="ctr">
                        <a:lnSpc>
                          <a:spcPct val="115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Соглашение с ФОИВ</a:t>
                      </a:r>
                    </a:p>
                  </a:txBody>
                  <a:tcPr marL="39370" marR="39370" marT="64770" marB="64770">
                    <a:solidFill>
                      <a:schemeClr val="tx2">
                        <a:lumMod val="40000"/>
                        <a:lumOff val="60000"/>
                      </a:schemeClr>
                    </a:solidFill>
                  </a:tcPr>
                </a:tc>
                <a:tc>
                  <a:txBody>
                    <a:bodyPr/>
                    <a:lstStyle/>
                    <a:p>
                      <a:pPr algn="ctr">
                        <a:lnSpc>
                          <a:spcPct val="115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a:t>
                      </a:r>
                    </a:p>
                  </a:txBody>
                  <a:tcPr marL="39370" marR="39370" marT="64770" marB="64770">
                    <a:solidFill>
                      <a:schemeClr val="tx2">
                        <a:lumMod val="40000"/>
                        <a:lumOff val="60000"/>
                      </a:schemeClr>
                    </a:solidFill>
                  </a:tcPr>
                </a:tc>
                <a:tc>
                  <a:txBody>
                    <a:bodyPr/>
                    <a:lstStyle/>
                    <a:p>
                      <a:pPr algn="ctr">
                        <a:lnSpc>
                          <a:spcPct val="115000"/>
                        </a:lnSpc>
                        <a:spcAft>
                          <a:spcPts val="0"/>
                        </a:spcAft>
                      </a:pP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100</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solidFill>
                      <a:schemeClr val="tx2">
                        <a:lumMod val="40000"/>
                        <a:lumOff val="60000"/>
                      </a:schemeClr>
                    </a:solidFill>
                  </a:tcPr>
                </a:tc>
                <a:tc>
                  <a:txBody>
                    <a:bodyPr/>
                    <a:lstStyle/>
                    <a:p>
                      <a:pPr algn="ctr">
                        <a:lnSpc>
                          <a:spcPct val="115000"/>
                        </a:lnSpc>
                        <a:spcAft>
                          <a:spcPts val="0"/>
                        </a:spcAft>
                      </a:pP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100</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solidFill>
                      <a:schemeClr val="tx2">
                        <a:lumMod val="40000"/>
                        <a:lumOff val="60000"/>
                      </a:schemeClr>
                    </a:solidFill>
                  </a:tcPr>
                </a:tc>
                <a:tc>
                  <a:txBody>
                    <a:bodyPr/>
                    <a:lstStyle/>
                    <a:p>
                      <a:pPr algn="ctr">
                        <a:lnSpc>
                          <a:spcPct val="115000"/>
                        </a:lnSpc>
                        <a:spcAft>
                          <a:spcPts val="0"/>
                        </a:spcAft>
                      </a:pP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100</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solidFill>
                      <a:schemeClr val="tx2">
                        <a:lumMod val="40000"/>
                        <a:lumOff val="60000"/>
                      </a:schemeClr>
                    </a:solidFill>
                  </a:tcPr>
                </a:tc>
                <a:tc>
                  <a:txBody>
                    <a:bodyPr/>
                    <a:lstStyle/>
                    <a:p>
                      <a:pPr algn="ctr">
                        <a:lnSpc>
                          <a:spcPct val="115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0</a:t>
                      </a:r>
                    </a:p>
                  </a:txBody>
                  <a:tcPr marL="39370" marR="39370" marT="64770" marB="64770">
                    <a:solidFill>
                      <a:schemeClr val="tx2">
                        <a:lumMod val="40000"/>
                        <a:lumOff val="60000"/>
                      </a:schemeClr>
                    </a:solidFill>
                  </a:tcPr>
                </a:tc>
                <a:extLst>
                  <a:ext uri="{0D108BD9-81ED-4DB2-BD59-A6C34878D82A}">
                    <a16:rowId xmlns="" xmlns:a16="http://schemas.microsoft.com/office/drawing/2014/main" val="10001"/>
                  </a:ext>
                </a:extLst>
              </a:tr>
              <a:tr h="1582443">
                <a:tc>
                  <a:txBody>
                    <a:bodyPr/>
                    <a:lstStyle/>
                    <a:p>
                      <a:pPr>
                        <a:lnSpc>
                          <a:spcPct val="115000"/>
                        </a:lnSpc>
                        <a:spcAft>
                          <a:spcPts val="0"/>
                        </a:spcAft>
                      </a:pPr>
                      <a:r>
                        <a:rPr lang="ru-RU"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ru-RU"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«Численность детей сирот и детей, оставшихся без попечения родителей, лиц из числа детей-сирот и детей, оставшихся без попечения родителей, обеспеченных благоустроенными жилыми помещениями специализированного жилищного фонда по договорам найма специализированных жилых помещений в отчетном финансовом году»</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solidFill>
                      <a:schemeClr val="tx2">
                        <a:lumMod val="40000"/>
                        <a:lumOff val="60000"/>
                      </a:schemeClr>
                    </a:solidFill>
                  </a:tcPr>
                </a:tc>
                <a:tc>
                  <a:txBody>
                    <a:bodyPr/>
                    <a:lstStyle/>
                    <a:p>
                      <a:pPr algn="ctr">
                        <a:lnSpc>
                          <a:spcPct val="115000"/>
                        </a:lnSpc>
                        <a:spcAft>
                          <a:spcPts val="0"/>
                        </a:spcAft>
                      </a:pP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Соглашение с ФОИВ</a:t>
                      </a:r>
                    </a:p>
                  </a:txBody>
                  <a:tcPr marL="39370" marR="39370" marT="64770" marB="64770">
                    <a:solidFill>
                      <a:schemeClr val="tx2">
                        <a:lumMod val="40000"/>
                        <a:lumOff val="60000"/>
                      </a:schemeClr>
                    </a:solidFill>
                  </a:tcPr>
                </a:tc>
                <a:tc>
                  <a:txBody>
                    <a:bodyPr/>
                    <a:lstStyle/>
                    <a:p>
                      <a:pPr algn="ctr">
                        <a:lnSpc>
                          <a:spcPct val="115000"/>
                        </a:lnSpc>
                        <a:spcAft>
                          <a:spcPts val="0"/>
                        </a:spcAft>
                      </a:pP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человек</a:t>
                      </a:r>
                    </a:p>
                  </a:txBody>
                  <a:tcPr marL="39370" marR="39370" marT="64770" marB="64770">
                    <a:solidFill>
                      <a:schemeClr val="tx2">
                        <a:lumMod val="40000"/>
                        <a:lumOff val="60000"/>
                      </a:schemeClr>
                    </a:solidFill>
                  </a:tcPr>
                </a:tc>
                <a:tc>
                  <a:txBody>
                    <a:bodyPr/>
                    <a:lstStyle/>
                    <a:p>
                      <a:pPr algn="ctr">
                        <a:lnSpc>
                          <a:spcPct val="115000"/>
                        </a:lnSpc>
                        <a:spcAft>
                          <a:spcPts val="0"/>
                        </a:spcAft>
                      </a:pP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2</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solidFill>
                      <a:schemeClr val="tx2">
                        <a:lumMod val="40000"/>
                        <a:lumOff val="60000"/>
                      </a:schemeClr>
                    </a:solidFill>
                  </a:tcPr>
                </a:tc>
                <a:tc>
                  <a:txBody>
                    <a:bodyPr/>
                    <a:lstStyle/>
                    <a:p>
                      <a:pPr algn="ctr">
                        <a:lnSpc>
                          <a:spcPct val="115000"/>
                        </a:lnSpc>
                        <a:spcAft>
                          <a:spcPts val="0"/>
                        </a:spcAft>
                      </a:pP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3</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solidFill>
                      <a:schemeClr val="tx2">
                        <a:lumMod val="40000"/>
                        <a:lumOff val="60000"/>
                      </a:schemeClr>
                    </a:solidFill>
                  </a:tcPr>
                </a:tc>
                <a:tc>
                  <a:txBody>
                    <a:bodyPr/>
                    <a:lstStyle/>
                    <a:p>
                      <a:pPr algn="ctr">
                        <a:lnSpc>
                          <a:spcPct val="115000"/>
                        </a:lnSpc>
                        <a:spcAft>
                          <a:spcPts val="0"/>
                        </a:spcAft>
                      </a:pP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2</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solidFill>
                      <a:schemeClr val="tx2">
                        <a:lumMod val="40000"/>
                        <a:lumOff val="60000"/>
                      </a:schemeClr>
                    </a:solidFill>
                  </a:tcPr>
                </a:tc>
                <a:tc>
                  <a:txBody>
                    <a:bodyPr/>
                    <a:lstStyle/>
                    <a:p>
                      <a:pPr algn="ctr">
                        <a:lnSpc>
                          <a:spcPct val="115000"/>
                        </a:lnSpc>
                        <a:spcAft>
                          <a:spcPts val="0"/>
                        </a:spcAft>
                      </a:pP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0</a:t>
                      </a:r>
                    </a:p>
                  </a:txBody>
                  <a:tcPr marL="39370" marR="39370" marT="64770" marB="64770">
                    <a:solidFill>
                      <a:schemeClr val="tx2">
                        <a:lumMod val="40000"/>
                        <a:lumOff val="60000"/>
                      </a:schemeClr>
                    </a:solidFill>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358911969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65761" y="1"/>
            <a:ext cx="11601448" cy="1440180"/>
          </a:xfrm>
        </p:spPr>
        <p:txBody>
          <a:bodyPr>
            <a:normAutofit/>
          </a:bodyPr>
          <a:lstStyle/>
          <a:p>
            <a:pPr algn="ctr"/>
            <a:r>
              <a:rPr lang="ru-RU" sz="2400" b="1" dirty="0">
                <a:solidFill>
                  <a:schemeClr val="tx2"/>
                </a:solidFill>
                <a:latin typeface="Times New Roman" panose="02020603050405020304" pitchFamily="18" charset="0"/>
                <a:cs typeface="Times New Roman" panose="02020603050405020304" pitchFamily="18" charset="0"/>
              </a:rPr>
              <a:t>Показатели подпрограммы «Обеспечение жильем отдельных категорий граждан, установленных федеральным законодательством»</a:t>
            </a:r>
          </a:p>
        </p:txBody>
      </p:sp>
      <p:graphicFrame>
        <p:nvGraphicFramePr>
          <p:cNvPr id="4" name="Объект 3"/>
          <p:cNvGraphicFramePr>
            <a:graphicFrameLocks noGrp="1"/>
          </p:cNvGraphicFramePr>
          <p:nvPr>
            <p:ph idx="1"/>
            <p:extLst>
              <p:ext uri="{D42A27DB-BD31-4B8C-83A1-F6EECF244321}">
                <p14:modId xmlns:p14="http://schemas.microsoft.com/office/powerpoint/2010/main" val="2051388099"/>
              </p:ext>
            </p:extLst>
          </p:nvPr>
        </p:nvGraphicFramePr>
        <p:xfrm>
          <a:off x="182879" y="1268730"/>
          <a:ext cx="11784331" cy="5363616"/>
        </p:xfrm>
        <a:graphic>
          <a:graphicData uri="http://schemas.openxmlformats.org/drawingml/2006/table">
            <a:tbl>
              <a:tblPr firstRow="1" bandRow="1">
                <a:tableStyleId>{5C22544A-7EE6-4342-B048-85BDC9FD1C3A}</a:tableStyleId>
              </a:tblPr>
              <a:tblGrid>
                <a:gridCol w="5417296">
                  <a:extLst>
                    <a:ext uri="{9D8B030D-6E8A-4147-A177-3AD203B41FA5}">
                      <a16:colId xmlns="" xmlns:a16="http://schemas.microsoft.com/office/drawing/2014/main" val="20000"/>
                    </a:ext>
                  </a:extLst>
                </a:gridCol>
                <a:gridCol w="1700779">
                  <a:extLst>
                    <a:ext uri="{9D8B030D-6E8A-4147-A177-3AD203B41FA5}">
                      <a16:colId xmlns="" xmlns:a16="http://schemas.microsoft.com/office/drawing/2014/main" val="20001"/>
                    </a:ext>
                  </a:extLst>
                </a:gridCol>
                <a:gridCol w="960239">
                  <a:extLst>
                    <a:ext uri="{9D8B030D-6E8A-4147-A177-3AD203B41FA5}">
                      <a16:colId xmlns="" xmlns:a16="http://schemas.microsoft.com/office/drawing/2014/main" val="20002"/>
                    </a:ext>
                  </a:extLst>
                </a:gridCol>
                <a:gridCol w="960239"/>
                <a:gridCol w="996537">
                  <a:extLst>
                    <a:ext uri="{9D8B030D-6E8A-4147-A177-3AD203B41FA5}">
                      <a16:colId xmlns="" xmlns:a16="http://schemas.microsoft.com/office/drawing/2014/main" val="20003"/>
                    </a:ext>
                  </a:extLst>
                </a:gridCol>
                <a:gridCol w="943530">
                  <a:extLst>
                    <a:ext uri="{9D8B030D-6E8A-4147-A177-3AD203B41FA5}">
                      <a16:colId xmlns="" xmlns:a16="http://schemas.microsoft.com/office/drawing/2014/main" val="20004"/>
                    </a:ext>
                  </a:extLst>
                </a:gridCol>
                <a:gridCol w="805711">
                  <a:extLst>
                    <a:ext uri="{9D8B030D-6E8A-4147-A177-3AD203B41FA5}">
                      <a16:colId xmlns="" xmlns:a16="http://schemas.microsoft.com/office/drawing/2014/main" val="20005"/>
                    </a:ext>
                  </a:extLst>
                </a:gridCol>
              </a:tblGrid>
              <a:tr h="816102">
                <a:tc>
                  <a:txBody>
                    <a:bodyPr/>
                    <a:lstStyle/>
                    <a:p>
                      <a:pPr algn="ctr"/>
                      <a:r>
                        <a:rPr lang="ru-RU" sz="1400" dirty="0">
                          <a:solidFill>
                            <a:schemeClr val="tx2"/>
                          </a:solidFill>
                          <a:latin typeface="Times New Roman" panose="02020603050405020304" pitchFamily="18" charset="0"/>
                          <a:cs typeface="Times New Roman" panose="02020603050405020304" pitchFamily="18" charset="0"/>
                        </a:rPr>
                        <a:t>Показатель реализации мероприятий</a:t>
                      </a:r>
                    </a:p>
                  </a:txBody>
                  <a:tcPr>
                    <a:solidFill>
                      <a:schemeClr val="bg2">
                        <a:lumMod val="90000"/>
                      </a:schemeClr>
                    </a:solidFill>
                  </a:tcPr>
                </a:tc>
                <a:tc>
                  <a:txBody>
                    <a:bodyPr/>
                    <a:lstStyle/>
                    <a:p>
                      <a:pPr algn="ctr">
                        <a:lnSpc>
                          <a:spcPct val="115000"/>
                        </a:lnSpc>
                        <a:spcAft>
                          <a:spcPts val="0"/>
                        </a:spcAft>
                      </a:pPr>
                      <a:r>
                        <a:rPr lang="ru-RU" sz="14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Тип показателя</a:t>
                      </a:r>
                    </a:p>
                  </a:txBody>
                  <a:tcPr marL="39370" marR="39370" marT="64770" marB="64770" anchor="ctr">
                    <a:solidFill>
                      <a:schemeClr val="bg2">
                        <a:lumMod val="90000"/>
                      </a:schemeClr>
                    </a:solidFill>
                  </a:tcPr>
                </a:tc>
                <a:tc>
                  <a:txBody>
                    <a:bodyPr/>
                    <a:lstStyle/>
                    <a:p>
                      <a:pPr algn="ctr">
                        <a:lnSpc>
                          <a:spcPct val="115000"/>
                        </a:lnSpc>
                        <a:spcAft>
                          <a:spcPts val="0"/>
                        </a:spcAft>
                      </a:pPr>
                      <a:r>
                        <a:rPr lang="ru-RU" sz="12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Единица измерения</a:t>
                      </a:r>
                    </a:p>
                  </a:txBody>
                  <a:tcPr marL="39370" marR="39370" marT="64770" marB="64770" anchor="ctr">
                    <a:solidFill>
                      <a:schemeClr val="bg2">
                        <a:lumMod val="90000"/>
                      </a:schemeClr>
                    </a:solidFill>
                  </a:tcPr>
                </a:tc>
                <a:tc>
                  <a:txBody>
                    <a:bodyPr/>
                    <a:lstStyle/>
                    <a:p>
                      <a:pPr algn="ctr">
                        <a:lnSpc>
                          <a:spcPct val="115000"/>
                        </a:lnSpc>
                        <a:spcAft>
                          <a:spcPts val="0"/>
                        </a:spcAft>
                      </a:pPr>
                      <a:r>
                        <a:rPr lang="ru-RU" sz="1200" dirty="0" smtClean="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2020</a:t>
                      </a:r>
                      <a:endParaRPr lang="ru-RU" sz="12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bg2">
                        <a:lumMod val="90000"/>
                      </a:schemeClr>
                    </a:solidFill>
                  </a:tcPr>
                </a:tc>
                <a:tc>
                  <a:txBody>
                    <a:bodyPr/>
                    <a:lstStyle/>
                    <a:p>
                      <a:pPr algn="ctr"/>
                      <a:r>
                        <a:rPr lang="ru-RU" sz="1400" dirty="0" smtClean="0">
                          <a:solidFill>
                            <a:schemeClr val="tx2"/>
                          </a:solidFill>
                          <a:latin typeface="Times New Roman" panose="02020603050405020304" pitchFamily="18" charset="0"/>
                          <a:cs typeface="Times New Roman" panose="02020603050405020304" pitchFamily="18" charset="0"/>
                        </a:rPr>
                        <a:t>2021</a:t>
                      </a:r>
                      <a:endParaRPr lang="ru-RU" sz="1400" dirty="0">
                        <a:solidFill>
                          <a:schemeClr val="tx2"/>
                        </a:solidFill>
                        <a:latin typeface="Times New Roman" panose="02020603050405020304" pitchFamily="18" charset="0"/>
                        <a:cs typeface="Times New Roman" panose="02020603050405020304" pitchFamily="18" charset="0"/>
                      </a:endParaRPr>
                    </a:p>
                  </a:txBody>
                  <a:tcPr>
                    <a:solidFill>
                      <a:schemeClr val="bg2">
                        <a:lumMod val="90000"/>
                      </a:schemeClr>
                    </a:solidFill>
                  </a:tcPr>
                </a:tc>
                <a:tc>
                  <a:txBody>
                    <a:bodyPr/>
                    <a:lstStyle/>
                    <a:p>
                      <a:pPr algn="ctr"/>
                      <a:r>
                        <a:rPr lang="ru-RU" sz="1400" dirty="0" smtClean="0">
                          <a:solidFill>
                            <a:schemeClr val="tx2"/>
                          </a:solidFill>
                          <a:latin typeface="Times New Roman" panose="02020603050405020304" pitchFamily="18" charset="0"/>
                          <a:cs typeface="Times New Roman" panose="02020603050405020304" pitchFamily="18" charset="0"/>
                        </a:rPr>
                        <a:t>2022</a:t>
                      </a:r>
                      <a:endParaRPr lang="ru-RU" sz="1400" dirty="0">
                        <a:solidFill>
                          <a:schemeClr val="tx2"/>
                        </a:solidFill>
                        <a:latin typeface="Times New Roman" panose="02020603050405020304" pitchFamily="18" charset="0"/>
                        <a:cs typeface="Times New Roman" panose="02020603050405020304" pitchFamily="18" charset="0"/>
                      </a:endParaRPr>
                    </a:p>
                  </a:txBody>
                  <a:tcPr>
                    <a:solidFill>
                      <a:schemeClr val="bg2">
                        <a:lumMod val="90000"/>
                      </a:schemeClr>
                    </a:solidFill>
                  </a:tcPr>
                </a:tc>
                <a:tc>
                  <a:txBody>
                    <a:bodyPr/>
                    <a:lstStyle/>
                    <a:p>
                      <a:pPr algn="ctr"/>
                      <a:r>
                        <a:rPr lang="ru-RU" sz="1400" dirty="0" smtClean="0">
                          <a:solidFill>
                            <a:schemeClr val="tx2"/>
                          </a:solidFill>
                          <a:latin typeface="Times New Roman" panose="02020603050405020304" pitchFamily="18" charset="0"/>
                          <a:cs typeface="Times New Roman" panose="02020603050405020304" pitchFamily="18" charset="0"/>
                        </a:rPr>
                        <a:t>2023</a:t>
                      </a:r>
                      <a:endParaRPr lang="ru-RU" sz="1400" dirty="0">
                        <a:solidFill>
                          <a:schemeClr val="tx2"/>
                        </a:solidFill>
                        <a:latin typeface="Times New Roman" panose="02020603050405020304" pitchFamily="18" charset="0"/>
                        <a:cs typeface="Times New Roman" panose="02020603050405020304" pitchFamily="18" charset="0"/>
                      </a:endParaRPr>
                    </a:p>
                  </a:txBody>
                  <a:tcPr>
                    <a:solidFill>
                      <a:schemeClr val="bg2">
                        <a:lumMod val="90000"/>
                      </a:schemeClr>
                    </a:solidFill>
                  </a:tcPr>
                </a:tc>
                <a:extLst>
                  <a:ext uri="{0D108BD9-81ED-4DB2-BD59-A6C34878D82A}">
                    <a16:rowId xmlns="" xmlns:a16="http://schemas.microsoft.com/office/drawing/2014/main" val="10000"/>
                  </a:ext>
                </a:extLst>
              </a:tr>
              <a:tr h="1383030">
                <a:tc>
                  <a:txBody>
                    <a:bodyPr/>
                    <a:lstStyle/>
                    <a:p>
                      <a:pPr>
                        <a:lnSpc>
                          <a:spcPct val="115000"/>
                        </a:lnSpc>
                        <a:spcAft>
                          <a:spcPts val="0"/>
                        </a:spcAft>
                      </a:pPr>
                      <a:r>
                        <a:rPr lang="ru-RU" sz="1400" i="1"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4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Количество ветеранов инвалидов Великой Отечественной войны, членов семей погибших (умерших) инвалидов и участников Великой Отечественной войны, получивших государственную поддержку по обеспечению жилыми помещениями за счет средств федерального бюджета»</a:t>
                      </a:r>
                    </a:p>
                  </a:txBody>
                  <a:tcPr marL="39370" marR="39370" marT="64770" marB="64770">
                    <a:solidFill>
                      <a:schemeClr val="bg2">
                        <a:lumMod val="90000"/>
                      </a:schemeClr>
                    </a:solidFill>
                  </a:tcPr>
                </a:tc>
                <a:tc>
                  <a:txBody>
                    <a:bodyPr/>
                    <a:lstStyle/>
                    <a:p>
                      <a:pPr algn="ctr">
                        <a:lnSpc>
                          <a:spcPct val="115000"/>
                        </a:lnSpc>
                        <a:spcAft>
                          <a:spcPts val="0"/>
                        </a:spcAft>
                      </a:pPr>
                      <a:r>
                        <a:rPr lang="ru-RU" sz="14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Государственная программа Московской области</a:t>
                      </a:r>
                    </a:p>
                  </a:txBody>
                  <a:tcPr marL="39370" marR="39370" marT="64770" marB="64770">
                    <a:solidFill>
                      <a:schemeClr val="bg2">
                        <a:lumMod val="90000"/>
                      </a:schemeClr>
                    </a:solidFill>
                  </a:tcPr>
                </a:tc>
                <a:tc>
                  <a:txBody>
                    <a:bodyPr/>
                    <a:lstStyle/>
                    <a:p>
                      <a:pPr algn="ctr">
                        <a:lnSpc>
                          <a:spcPct val="115000"/>
                        </a:lnSpc>
                        <a:spcAft>
                          <a:spcPts val="0"/>
                        </a:spcAft>
                      </a:pPr>
                      <a:r>
                        <a:rPr lang="ru-RU" sz="14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человек</a:t>
                      </a:r>
                    </a:p>
                  </a:txBody>
                  <a:tcPr marL="39370" marR="39370" marT="64770" marB="64770">
                    <a:solidFill>
                      <a:schemeClr val="bg2">
                        <a:lumMod val="90000"/>
                      </a:schemeClr>
                    </a:solidFill>
                  </a:tcPr>
                </a:tc>
                <a:tc>
                  <a:txBody>
                    <a:bodyPr/>
                    <a:lstStyle/>
                    <a:p>
                      <a:pPr algn="ctr">
                        <a:lnSpc>
                          <a:spcPct val="115000"/>
                        </a:lnSpc>
                        <a:spcAft>
                          <a:spcPts val="0"/>
                        </a:spcAft>
                      </a:pPr>
                      <a:r>
                        <a:rPr lang="ru-RU" sz="1400" dirty="0" smtClean="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0</a:t>
                      </a:r>
                      <a:endParaRPr lang="ru-RU" sz="14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solidFill>
                      <a:schemeClr val="bg2">
                        <a:lumMod val="90000"/>
                      </a:schemeClr>
                    </a:solidFill>
                  </a:tcPr>
                </a:tc>
                <a:tc>
                  <a:txBody>
                    <a:bodyPr/>
                    <a:lstStyle/>
                    <a:p>
                      <a:pPr algn="ctr">
                        <a:lnSpc>
                          <a:spcPct val="115000"/>
                        </a:lnSpc>
                        <a:spcAft>
                          <a:spcPts val="0"/>
                        </a:spcAft>
                      </a:pPr>
                      <a:r>
                        <a:rPr lang="ru-RU" sz="14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0</a:t>
                      </a:r>
                    </a:p>
                  </a:txBody>
                  <a:tcPr marL="39370" marR="39370" marT="64770" marB="64770">
                    <a:solidFill>
                      <a:schemeClr val="bg2">
                        <a:lumMod val="90000"/>
                      </a:schemeClr>
                    </a:solidFill>
                  </a:tcPr>
                </a:tc>
                <a:tc>
                  <a:txBody>
                    <a:bodyPr/>
                    <a:lstStyle/>
                    <a:p>
                      <a:pPr algn="ctr">
                        <a:lnSpc>
                          <a:spcPct val="115000"/>
                        </a:lnSpc>
                        <a:spcAft>
                          <a:spcPts val="0"/>
                        </a:spcAft>
                      </a:pPr>
                      <a:r>
                        <a:rPr lang="ru-RU" sz="14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0</a:t>
                      </a:r>
                    </a:p>
                  </a:txBody>
                  <a:tcPr marL="39370" marR="39370" marT="64770" marB="64770">
                    <a:solidFill>
                      <a:schemeClr val="bg2">
                        <a:lumMod val="90000"/>
                      </a:schemeClr>
                    </a:solidFill>
                  </a:tcPr>
                </a:tc>
                <a:tc>
                  <a:txBody>
                    <a:bodyPr/>
                    <a:lstStyle/>
                    <a:p>
                      <a:pPr algn="ctr">
                        <a:lnSpc>
                          <a:spcPct val="115000"/>
                        </a:lnSpc>
                        <a:spcAft>
                          <a:spcPts val="0"/>
                        </a:spcAft>
                      </a:pPr>
                      <a:r>
                        <a:rPr lang="ru-RU" sz="14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0</a:t>
                      </a:r>
                    </a:p>
                  </a:txBody>
                  <a:tcPr marL="39370" marR="39370" marT="64770" marB="64770">
                    <a:solidFill>
                      <a:schemeClr val="bg2">
                        <a:lumMod val="90000"/>
                      </a:schemeClr>
                    </a:solidFill>
                  </a:tcPr>
                </a:tc>
                <a:extLst>
                  <a:ext uri="{0D108BD9-81ED-4DB2-BD59-A6C34878D82A}">
                    <a16:rowId xmlns="" xmlns:a16="http://schemas.microsoft.com/office/drawing/2014/main" val="10001"/>
                  </a:ext>
                </a:extLst>
              </a:tr>
              <a:tr h="887180">
                <a:tc>
                  <a:txBody>
                    <a:bodyPr/>
                    <a:lstStyle/>
                    <a:p>
                      <a:pPr>
                        <a:lnSpc>
                          <a:spcPct val="115000"/>
                        </a:lnSpc>
                        <a:spcAft>
                          <a:spcPts val="0"/>
                        </a:spcAft>
                      </a:pPr>
                      <a:r>
                        <a:rPr lang="ru-RU" sz="14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 «Количество инвалидов и семей имеющих детей-инвалидов, получивших государственную поддержку по обеспечению жилыми помещениями за счет средств федерального бюджета»</a:t>
                      </a:r>
                    </a:p>
                  </a:txBody>
                  <a:tcPr marL="39370" marR="39370" marT="64770" marB="64770">
                    <a:solidFill>
                      <a:schemeClr val="bg2">
                        <a:lumMod val="90000"/>
                      </a:schemeClr>
                    </a:solidFill>
                  </a:tcPr>
                </a:tc>
                <a:tc>
                  <a:txBody>
                    <a:bodyPr/>
                    <a:lstStyle/>
                    <a:p>
                      <a:pPr algn="ctr">
                        <a:lnSpc>
                          <a:spcPct val="115000"/>
                        </a:lnSpc>
                        <a:spcAft>
                          <a:spcPts val="0"/>
                        </a:spcAft>
                      </a:pPr>
                      <a:r>
                        <a:rPr lang="ru-RU" sz="140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Государственная программа Московской области</a:t>
                      </a:r>
                    </a:p>
                  </a:txBody>
                  <a:tcPr marL="39370" marR="39370" marT="64770" marB="64770">
                    <a:solidFill>
                      <a:schemeClr val="bg2">
                        <a:lumMod val="90000"/>
                      </a:schemeClr>
                    </a:solidFill>
                  </a:tcPr>
                </a:tc>
                <a:tc>
                  <a:txBody>
                    <a:bodyPr/>
                    <a:lstStyle/>
                    <a:p>
                      <a:pPr algn="ctr">
                        <a:lnSpc>
                          <a:spcPct val="115000"/>
                        </a:lnSpc>
                        <a:spcAft>
                          <a:spcPts val="0"/>
                        </a:spcAft>
                      </a:pPr>
                      <a:r>
                        <a:rPr lang="ru-RU" sz="14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человек</a:t>
                      </a:r>
                    </a:p>
                  </a:txBody>
                  <a:tcPr marL="39370" marR="39370" marT="64770" marB="64770">
                    <a:solidFill>
                      <a:schemeClr val="bg2">
                        <a:lumMod val="90000"/>
                      </a:schemeClr>
                    </a:solidFill>
                  </a:tcPr>
                </a:tc>
                <a:tc>
                  <a:txBody>
                    <a:bodyPr/>
                    <a:lstStyle/>
                    <a:p>
                      <a:pPr algn="ctr">
                        <a:lnSpc>
                          <a:spcPct val="115000"/>
                        </a:lnSpc>
                        <a:spcAft>
                          <a:spcPts val="0"/>
                        </a:spcAft>
                      </a:pPr>
                      <a:r>
                        <a:rPr lang="ru-RU" sz="1400" dirty="0" smtClean="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4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solidFill>
                      <a:schemeClr val="bg2">
                        <a:lumMod val="90000"/>
                      </a:schemeClr>
                    </a:solidFill>
                  </a:tcPr>
                </a:tc>
                <a:tc>
                  <a:txBody>
                    <a:bodyPr/>
                    <a:lstStyle/>
                    <a:p>
                      <a:pPr algn="ctr">
                        <a:lnSpc>
                          <a:spcPct val="115000"/>
                        </a:lnSpc>
                        <a:spcAft>
                          <a:spcPts val="0"/>
                        </a:spcAft>
                      </a:pPr>
                      <a:r>
                        <a:rPr lang="ru-RU" sz="1400" dirty="0" smtClean="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0</a:t>
                      </a:r>
                      <a:endParaRPr lang="ru-RU" sz="14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solidFill>
                      <a:schemeClr val="bg2">
                        <a:lumMod val="90000"/>
                      </a:schemeClr>
                    </a:solidFill>
                  </a:tcPr>
                </a:tc>
                <a:tc>
                  <a:txBody>
                    <a:bodyPr/>
                    <a:lstStyle/>
                    <a:p>
                      <a:pPr algn="ctr">
                        <a:lnSpc>
                          <a:spcPct val="115000"/>
                        </a:lnSpc>
                        <a:spcAft>
                          <a:spcPts val="0"/>
                        </a:spcAft>
                      </a:pPr>
                      <a:r>
                        <a:rPr lang="ru-RU" sz="1400" dirty="0" smtClean="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4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solidFill>
                      <a:schemeClr val="bg2">
                        <a:lumMod val="90000"/>
                      </a:schemeClr>
                    </a:solidFill>
                  </a:tcPr>
                </a:tc>
                <a:tc>
                  <a:txBody>
                    <a:bodyPr/>
                    <a:lstStyle/>
                    <a:p>
                      <a:pPr algn="ctr">
                        <a:lnSpc>
                          <a:spcPct val="115000"/>
                        </a:lnSpc>
                        <a:spcAft>
                          <a:spcPts val="0"/>
                        </a:spcAft>
                      </a:pPr>
                      <a:r>
                        <a:rPr lang="ru-RU" sz="14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0</a:t>
                      </a:r>
                    </a:p>
                  </a:txBody>
                  <a:tcPr marL="39370" marR="39370" marT="64770" marB="64770">
                    <a:solidFill>
                      <a:schemeClr val="bg2">
                        <a:lumMod val="90000"/>
                      </a:schemeClr>
                    </a:solidFill>
                  </a:tcPr>
                </a:tc>
                <a:extLst>
                  <a:ext uri="{0D108BD9-81ED-4DB2-BD59-A6C34878D82A}">
                    <a16:rowId xmlns="" xmlns:a16="http://schemas.microsoft.com/office/drawing/2014/main" val="10002"/>
                  </a:ext>
                </a:extLst>
              </a:tr>
              <a:tr h="1138652">
                <a:tc>
                  <a:txBody>
                    <a:bodyPr/>
                    <a:lstStyle/>
                    <a:p>
                      <a:pPr>
                        <a:lnSpc>
                          <a:spcPct val="115000"/>
                        </a:lnSpc>
                        <a:spcAft>
                          <a:spcPts val="0"/>
                        </a:spcAft>
                      </a:pPr>
                      <a:r>
                        <a:rPr lang="ru-RU" sz="14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«Количество инвалидов ветеранов боевых действий, членов семей погибших (умерших) инвалидов и ветеранов боевых действий, получивших государственную поддержку по обеспечению жилыми помещениями за счет средств федерального бюджета»</a:t>
                      </a:r>
                    </a:p>
                  </a:txBody>
                  <a:tcPr marL="39370" marR="39370" marT="64770" marB="64770">
                    <a:solidFill>
                      <a:schemeClr val="bg2">
                        <a:lumMod val="90000"/>
                      </a:schemeClr>
                    </a:solidFill>
                  </a:tcPr>
                </a:tc>
                <a:tc>
                  <a:txBody>
                    <a:bodyPr/>
                    <a:lstStyle/>
                    <a:p>
                      <a:pPr algn="ctr">
                        <a:lnSpc>
                          <a:spcPct val="115000"/>
                        </a:lnSpc>
                        <a:spcAft>
                          <a:spcPts val="0"/>
                        </a:spcAft>
                      </a:pPr>
                      <a:r>
                        <a:rPr lang="ru-RU" sz="140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Государственная программа Московской области</a:t>
                      </a:r>
                    </a:p>
                  </a:txBody>
                  <a:tcPr marL="39370" marR="39370" marT="64770" marB="64770">
                    <a:solidFill>
                      <a:schemeClr val="bg2">
                        <a:lumMod val="90000"/>
                      </a:schemeClr>
                    </a:solidFill>
                  </a:tcPr>
                </a:tc>
                <a:tc>
                  <a:txBody>
                    <a:bodyPr/>
                    <a:lstStyle/>
                    <a:p>
                      <a:pPr algn="ctr">
                        <a:lnSpc>
                          <a:spcPct val="115000"/>
                        </a:lnSpc>
                        <a:spcAft>
                          <a:spcPts val="0"/>
                        </a:spcAft>
                      </a:pPr>
                      <a:r>
                        <a:rPr lang="ru-RU" sz="14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человек</a:t>
                      </a:r>
                    </a:p>
                  </a:txBody>
                  <a:tcPr marL="39370" marR="39370" marT="64770" marB="64770">
                    <a:solidFill>
                      <a:schemeClr val="bg2">
                        <a:lumMod val="90000"/>
                      </a:schemeClr>
                    </a:solidFill>
                  </a:tcPr>
                </a:tc>
                <a:tc>
                  <a:txBody>
                    <a:bodyPr/>
                    <a:lstStyle/>
                    <a:p>
                      <a:pPr algn="ctr">
                        <a:lnSpc>
                          <a:spcPct val="115000"/>
                        </a:lnSpc>
                        <a:spcAft>
                          <a:spcPts val="0"/>
                        </a:spcAft>
                      </a:pPr>
                      <a:r>
                        <a:rPr lang="ru-RU" sz="1400" dirty="0" smtClean="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0</a:t>
                      </a:r>
                      <a:endParaRPr lang="ru-RU" sz="14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solidFill>
                      <a:schemeClr val="bg2">
                        <a:lumMod val="90000"/>
                      </a:schemeClr>
                    </a:solidFill>
                  </a:tcPr>
                </a:tc>
                <a:tc>
                  <a:txBody>
                    <a:bodyPr/>
                    <a:lstStyle/>
                    <a:p>
                      <a:pPr algn="ctr">
                        <a:lnSpc>
                          <a:spcPct val="115000"/>
                        </a:lnSpc>
                        <a:spcAft>
                          <a:spcPts val="0"/>
                        </a:spcAft>
                      </a:pPr>
                      <a:r>
                        <a:rPr lang="ru-RU" sz="14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0</a:t>
                      </a:r>
                    </a:p>
                  </a:txBody>
                  <a:tcPr marL="39370" marR="39370" marT="64770" marB="64770">
                    <a:solidFill>
                      <a:schemeClr val="bg2">
                        <a:lumMod val="90000"/>
                      </a:schemeClr>
                    </a:solidFill>
                  </a:tcPr>
                </a:tc>
                <a:tc>
                  <a:txBody>
                    <a:bodyPr/>
                    <a:lstStyle/>
                    <a:p>
                      <a:pPr algn="ctr">
                        <a:lnSpc>
                          <a:spcPct val="115000"/>
                        </a:lnSpc>
                        <a:spcAft>
                          <a:spcPts val="0"/>
                        </a:spcAft>
                      </a:pPr>
                      <a:r>
                        <a:rPr lang="ru-RU" sz="14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0</a:t>
                      </a:r>
                    </a:p>
                  </a:txBody>
                  <a:tcPr marL="39370" marR="39370" marT="64770" marB="64770">
                    <a:solidFill>
                      <a:schemeClr val="bg2">
                        <a:lumMod val="90000"/>
                      </a:schemeClr>
                    </a:solidFill>
                  </a:tcPr>
                </a:tc>
                <a:tc>
                  <a:txBody>
                    <a:bodyPr/>
                    <a:lstStyle/>
                    <a:p>
                      <a:pPr algn="ctr">
                        <a:lnSpc>
                          <a:spcPct val="115000"/>
                        </a:lnSpc>
                        <a:spcAft>
                          <a:spcPts val="0"/>
                        </a:spcAft>
                      </a:pPr>
                      <a:r>
                        <a:rPr lang="ru-RU" sz="14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0</a:t>
                      </a:r>
                    </a:p>
                  </a:txBody>
                  <a:tcPr marL="39370" marR="39370" marT="64770" marB="64770">
                    <a:solidFill>
                      <a:schemeClr val="bg2">
                        <a:lumMod val="90000"/>
                      </a:schemeClr>
                    </a:solidFill>
                  </a:tcPr>
                </a:tc>
                <a:extLst>
                  <a:ext uri="{0D108BD9-81ED-4DB2-BD59-A6C34878D82A}">
                    <a16:rowId xmlns="" xmlns:a16="http://schemas.microsoft.com/office/drawing/2014/main" val="10003"/>
                  </a:ext>
                </a:extLst>
              </a:tr>
              <a:tr h="1138652">
                <a:tc>
                  <a:txBody>
                    <a:bodyPr/>
                    <a:lstStyle/>
                    <a:p>
                      <a:pPr>
                        <a:lnSpc>
                          <a:spcPct val="115000"/>
                        </a:lnSpc>
                        <a:spcAft>
                          <a:spcPts val="0"/>
                        </a:spcAft>
                      </a:pPr>
                      <a:r>
                        <a:rPr lang="ru-RU" sz="14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 </a:t>
                      </a:r>
                    </a:p>
                    <a:p>
                      <a:pPr>
                        <a:lnSpc>
                          <a:spcPct val="115000"/>
                        </a:lnSpc>
                        <a:spcAft>
                          <a:spcPts val="0"/>
                        </a:spcAft>
                      </a:pPr>
                      <a:r>
                        <a:rPr lang="ru-RU" sz="14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«Количество граждан, уволенных с военной службы, и приравненных к ним лиц, получивших государственную поддержку по обеспечению жилыми помещениями за счет средств федерального бюджета»</a:t>
                      </a:r>
                    </a:p>
                  </a:txBody>
                  <a:tcPr marL="39370" marR="39370" marT="64770" marB="64770">
                    <a:solidFill>
                      <a:schemeClr val="bg2">
                        <a:lumMod val="90000"/>
                      </a:schemeClr>
                    </a:solidFill>
                  </a:tcPr>
                </a:tc>
                <a:tc>
                  <a:txBody>
                    <a:bodyPr/>
                    <a:lstStyle/>
                    <a:p>
                      <a:pPr algn="ctr">
                        <a:lnSpc>
                          <a:spcPct val="115000"/>
                        </a:lnSpc>
                        <a:spcAft>
                          <a:spcPts val="0"/>
                        </a:spcAft>
                      </a:pPr>
                      <a:r>
                        <a:rPr lang="ru-RU" sz="14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Государственная программа Московской области</a:t>
                      </a:r>
                    </a:p>
                  </a:txBody>
                  <a:tcPr marL="39370" marR="39370" marT="64770" marB="64770">
                    <a:solidFill>
                      <a:schemeClr val="bg2">
                        <a:lumMod val="90000"/>
                      </a:schemeClr>
                    </a:solidFill>
                  </a:tcPr>
                </a:tc>
                <a:tc>
                  <a:txBody>
                    <a:bodyPr/>
                    <a:lstStyle/>
                    <a:p>
                      <a:pPr algn="ctr">
                        <a:lnSpc>
                          <a:spcPct val="115000"/>
                        </a:lnSpc>
                        <a:spcAft>
                          <a:spcPts val="0"/>
                        </a:spcAft>
                      </a:pPr>
                      <a:r>
                        <a:rPr lang="ru-RU" sz="14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человек</a:t>
                      </a:r>
                    </a:p>
                  </a:txBody>
                  <a:tcPr marL="39370" marR="39370" marT="64770" marB="64770">
                    <a:solidFill>
                      <a:schemeClr val="bg2">
                        <a:lumMod val="90000"/>
                      </a:schemeClr>
                    </a:solidFill>
                  </a:tcPr>
                </a:tc>
                <a:tc>
                  <a:txBody>
                    <a:bodyPr/>
                    <a:lstStyle/>
                    <a:p>
                      <a:pPr algn="ctr">
                        <a:lnSpc>
                          <a:spcPct val="115000"/>
                        </a:lnSpc>
                        <a:spcAft>
                          <a:spcPts val="0"/>
                        </a:spcAft>
                      </a:pPr>
                      <a:r>
                        <a:rPr lang="ru-RU" sz="1400" dirty="0" smtClean="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0</a:t>
                      </a:r>
                      <a:endParaRPr lang="ru-RU" sz="14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solidFill>
                      <a:schemeClr val="bg2">
                        <a:lumMod val="90000"/>
                      </a:schemeClr>
                    </a:solidFill>
                  </a:tcPr>
                </a:tc>
                <a:tc>
                  <a:txBody>
                    <a:bodyPr/>
                    <a:lstStyle/>
                    <a:p>
                      <a:pPr algn="ctr">
                        <a:lnSpc>
                          <a:spcPct val="115000"/>
                        </a:lnSpc>
                        <a:spcAft>
                          <a:spcPts val="0"/>
                        </a:spcAft>
                      </a:pPr>
                      <a:r>
                        <a:rPr lang="ru-RU" sz="14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0</a:t>
                      </a:r>
                    </a:p>
                  </a:txBody>
                  <a:tcPr marL="39370" marR="39370" marT="64770" marB="64770">
                    <a:solidFill>
                      <a:schemeClr val="bg2">
                        <a:lumMod val="90000"/>
                      </a:schemeClr>
                    </a:solidFill>
                  </a:tcPr>
                </a:tc>
                <a:tc>
                  <a:txBody>
                    <a:bodyPr/>
                    <a:lstStyle/>
                    <a:p>
                      <a:pPr algn="ctr">
                        <a:lnSpc>
                          <a:spcPct val="115000"/>
                        </a:lnSpc>
                        <a:spcAft>
                          <a:spcPts val="0"/>
                        </a:spcAft>
                      </a:pPr>
                      <a:r>
                        <a:rPr lang="ru-RU" sz="14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0</a:t>
                      </a:r>
                    </a:p>
                  </a:txBody>
                  <a:tcPr marL="39370" marR="39370" marT="64770" marB="64770">
                    <a:solidFill>
                      <a:schemeClr val="bg2">
                        <a:lumMod val="90000"/>
                      </a:schemeClr>
                    </a:solidFill>
                  </a:tcPr>
                </a:tc>
                <a:tc>
                  <a:txBody>
                    <a:bodyPr/>
                    <a:lstStyle/>
                    <a:p>
                      <a:pPr algn="ctr">
                        <a:lnSpc>
                          <a:spcPct val="115000"/>
                        </a:lnSpc>
                        <a:spcAft>
                          <a:spcPts val="0"/>
                        </a:spcAft>
                      </a:pPr>
                      <a:r>
                        <a:rPr lang="ru-RU" sz="14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0</a:t>
                      </a:r>
                    </a:p>
                  </a:txBody>
                  <a:tcPr marL="39370" marR="39370" marT="64770" marB="64770">
                    <a:solidFill>
                      <a:schemeClr val="bg2">
                        <a:lumMod val="90000"/>
                      </a:schemeClr>
                    </a:solidFill>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282025011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6992" y="109728"/>
            <a:ext cx="11679936" cy="281177"/>
          </a:xfrm>
        </p:spPr>
        <p:txBody>
          <a:bodyPr>
            <a:normAutofit fontScale="90000"/>
          </a:bodyPr>
          <a:lstStyle/>
          <a:p>
            <a:pPr algn="ctr"/>
            <a:r>
              <a:rPr lang="ru-RU" sz="2800" b="1" dirty="0">
                <a:latin typeface="Times New Roman" panose="02020603050405020304" pitchFamily="18" charset="0"/>
                <a:cs typeface="Times New Roman" panose="02020603050405020304" pitchFamily="18" charset="0"/>
              </a:rPr>
              <a:t/>
            </a:r>
            <a:br>
              <a:rPr lang="ru-RU" sz="2800" b="1" dirty="0">
                <a:latin typeface="Times New Roman" panose="02020603050405020304" pitchFamily="18" charset="0"/>
                <a:cs typeface="Times New Roman" panose="02020603050405020304" pitchFamily="18" charset="0"/>
              </a:rPr>
            </a:br>
            <a:r>
              <a:rPr lang="ru-RU" sz="2700" b="1" dirty="0">
                <a:solidFill>
                  <a:schemeClr val="tx1"/>
                </a:solidFill>
                <a:latin typeface="Times New Roman" panose="02020603050405020304" pitchFamily="18" charset="0"/>
                <a:cs typeface="Times New Roman" panose="02020603050405020304" pitchFamily="18" charset="0"/>
              </a:rPr>
              <a:t>Муниципальная программа «Развитие инженерной инфраструктуры и </a:t>
            </a:r>
            <a:r>
              <a:rPr lang="ru-RU" sz="2700" b="1" dirty="0" err="1">
                <a:solidFill>
                  <a:schemeClr val="tx1"/>
                </a:solidFill>
                <a:latin typeface="Times New Roman" panose="02020603050405020304" pitchFamily="18" charset="0"/>
                <a:cs typeface="Times New Roman" panose="02020603050405020304" pitchFamily="18" charset="0"/>
              </a:rPr>
              <a:t>энергоэффективности</a:t>
            </a:r>
            <a:r>
              <a:rPr lang="ru-RU" sz="2700" b="1" dirty="0">
                <a:solidFill>
                  <a:schemeClr val="tx1"/>
                </a:solidFill>
                <a:latin typeface="Times New Roman" panose="02020603050405020304" pitchFamily="18" charset="0"/>
                <a:cs typeface="Times New Roman" panose="02020603050405020304" pitchFamily="18" charset="0"/>
              </a:rPr>
              <a:t>»</a:t>
            </a:r>
            <a:br>
              <a:rPr lang="ru-RU" sz="2700" b="1" dirty="0">
                <a:solidFill>
                  <a:schemeClr val="tx1"/>
                </a:solidFill>
                <a:latin typeface="Times New Roman" panose="02020603050405020304" pitchFamily="18" charset="0"/>
                <a:cs typeface="Times New Roman" panose="02020603050405020304" pitchFamily="18" charset="0"/>
              </a:rPr>
            </a:br>
            <a:r>
              <a:rPr lang="ru-RU" sz="2200" dirty="0">
                <a:solidFill>
                  <a:schemeClr val="tx2"/>
                </a:solidFill>
                <a:latin typeface="Times New Roman" panose="02020603050405020304" pitchFamily="18" charset="0"/>
                <a:cs typeface="Times New Roman" panose="02020603050405020304" pitchFamily="18" charset="0"/>
              </a:rPr>
              <a:t>Цели программы: повышение эффективности и надежности работы объектов ЖКХ;</a:t>
            </a:r>
            <a:br>
              <a:rPr lang="ru-RU" sz="2200" dirty="0">
                <a:solidFill>
                  <a:schemeClr val="tx2"/>
                </a:solidFill>
                <a:latin typeface="Times New Roman" panose="02020603050405020304" pitchFamily="18" charset="0"/>
                <a:cs typeface="Times New Roman" panose="02020603050405020304" pitchFamily="18" charset="0"/>
              </a:rPr>
            </a:br>
            <a:r>
              <a:rPr lang="ru-RU" sz="2200" dirty="0">
                <a:solidFill>
                  <a:schemeClr val="tx2"/>
                </a:solidFill>
                <a:latin typeface="Times New Roman" panose="02020603050405020304" pitchFamily="18" charset="0"/>
                <a:cs typeface="Times New Roman" panose="02020603050405020304" pitchFamily="18" charset="0"/>
              </a:rPr>
              <a:t>повышение энергетической эффективности жилищно-коммунального хозяйства,</a:t>
            </a:r>
            <a:br>
              <a:rPr lang="ru-RU" sz="2200" dirty="0">
                <a:solidFill>
                  <a:schemeClr val="tx2"/>
                </a:solidFill>
                <a:latin typeface="Times New Roman" panose="02020603050405020304" pitchFamily="18" charset="0"/>
                <a:cs typeface="Times New Roman" panose="02020603050405020304" pitchFamily="18" charset="0"/>
              </a:rPr>
            </a:br>
            <a:r>
              <a:rPr lang="ru-RU" sz="2200" dirty="0">
                <a:solidFill>
                  <a:schemeClr val="tx2"/>
                </a:solidFill>
                <a:latin typeface="Times New Roman" panose="02020603050405020304" pitchFamily="18" charset="0"/>
                <a:cs typeface="Times New Roman" panose="02020603050405020304" pitchFamily="18" charset="0"/>
              </a:rPr>
              <a:t>экономия бюджетных средств и средств потребителей энергоресурсов;</a:t>
            </a:r>
            <a:br>
              <a:rPr lang="ru-RU" sz="2200" dirty="0">
                <a:solidFill>
                  <a:schemeClr val="tx2"/>
                </a:solidFill>
                <a:latin typeface="Times New Roman" panose="02020603050405020304" pitchFamily="18" charset="0"/>
                <a:cs typeface="Times New Roman" panose="02020603050405020304" pitchFamily="18" charset="0"/>
              </a:rPr>
            </a:br>
            <a:r>
              <a:rPr lang="ru-RU" sz="2200" dirty="0">
                <a:solidFill>
                  <a:schemeClr val="tx2"/>
                </a:solidFill>
                <a:latin typeface="Times New Roman" panose="02020603050405020304" pitchFamily="18" charset="0"/>
                <a:cs typeface="Times New Roman" panose="02020603050405020304" pitchFamily="18" charset="0"/>
              </a:rPr>
              <a:t>обеспечение населённых пунктов источниками газификации – газопроводами высокого и низкого давления</a:t>
            </a:r>
            <a:br>
              <a:rPr lang="ru-RU" sz="2200" dirty="0">
                <a:solidFill>
                  <a:schemeClr val="tx2"/>
                </a:solidFill>
                <a:latin typeface="Times New Roman" panose="02020603050405020304" pitchFamily="18" charset="0"/>
                <a:cs typeface="Times New Roman" panose="02020603050405020304" pitchFamily="18" charset="0"/>
              </a:rPr>
            </a:br>
            <a:r>
              <a:rPr lang="ru-RU" sz="2200" dirty="0">
                <a:solidFill>
                  <a:schemeClr val="tx2"/>
                </a:solidFill>
                <a:latin typeface="Times New Roman" panose="02020603050405020304" pitchFamily="18" charset="0"/>
                <a:cs typeface="Times New Roman" panose="02020603050405020304" pitchFamily="18" charset="0"/>
              </a:rPr>
              <a:t/>
            </a:r>
            <a:br>
              <a:rPr lang="ru-RU" sz="2200" dirty="0">
                <a:solidFill>
                  <a:schemeClr val="tx2"/>
                </a:solidFill>
                <a:latin typeface="Times New Roman" panose="02020603050405020304" pitchFamily="18" charset="0"/>
                <a:cs typeface="Times New Roman" panose="02020603050405020304" pitchFamily="18" charset="0"/>
              </a:rPr>
            </a:br>
            <a:endParaRPr lang="ru-RU" sz="2200" dirty="0">
              <a:solidFill>
                <a:schemeClr val="tx2"/>
              </a:solidFill>
            </a:endParaRPr>
          </a:p>
        </p:txBody>
      </p:sp>
      <p:graphicFrame>
        <p:nvGraphicFramePr>
          <p:cNvPr id="7" name="Объект 6"/>
          <p:cNvGraphicFramePr>
            <a:graphicFrameLocks noGrp="1"/>
          </p:cNvGraphicFramePr>
          <p:nvPr>
            <p:ph idx="1"/>
            <p:extLst>
              <p:ext uri="{D42A27DB-BD31-4B8C-83A1-F6EECF244321}">
                <p14:modId xmlns:p14="http://schemas.microsoft.com/office/powerpoint/2010/main" val="981044316"/>
              </p:ext>
            </p:extLst>
          </p:nvPr>
        </p:nvGraphicFramePr>
        <p:xfrm>
          <a:off x="316992" y="3169920"/>
          <a:ext cx="11679936" cy="346252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6822209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9551754" cy="926592"/>
          </a:xfrm>
        </p:spPr>
        <p:txBody>
          <a:bodyPr>
            <a:normAutofit/>
          </a:bodyPr>
          <a:lstStyle/>
          <a:p>
            <a:pPr algn="ctr"/>
            <a:r>
              <a:rPr lang="ru-RU" sz="2400" b="1" dirty="0">
                <a:solidFill>
                  <a:schemeClr val="tx2"/>
                </a:solidFill>
                <a:latin typeface="Times New Roman" panose="02020603050405020304" pitchFamily="18" charset="0"/>
                <a:cs typeface="Times New Roman" panose="02020603050405020304" pitchFamily="18" charset="0"/>
              </a:rPr>
              <a:t>Показатели подпрограммы «Чистая вода»</a:t>
            </a:r>
          </a:p>
        </p:txBody>
      </p:sp>
      <p:graphicFrame>
        <p:nvGraphicFramePr>
          <p:cNvPr id="4" name="Объект 3"/>
          <p:cNvGraphicFramePr>
            <a:graphicFrameLocks noGrp="1"/>
          </p:cNvGraphicFramePr>
          <p:nvPr>
            <p:ph idx="1"/>
            <p:extLst>
              <p:ext uri="{D42A27DB-BD31-4B8C-83A1-F6EECF244321}">
                <p14:modId xmlns:p14="http://schemas.microsoft.com/office/powerpoint/2010/main" val="160125131"/>
              </p:ext>
            </p:extLst>
          </p:nvPr>
        </p:nvGraphicFramePr>
        <p:xfrm>
          <a:off x="524257" y="1426465"/>
          <a:ext cx="11271502" cy="3291840"/>
        </p:xfrm>
        <a:graphic>
          <a:graphicData uri="http://schemas.openxmlformats.org/drawingml/2006/table">
            <a:tbl>
              <a:tblPr firstRow="1" bandRow="1">
                <a:tableStyleId>{5C22544A-7EE6-4342-B048-85BDC9FD1C3A}</a:tableStyleId>
              </a:tblPr>
              <a:tblGrid>
                <a:gridCol w="3727427">
                  <a:extLst>
                    <a:ext uri="{9D8B030D-6E8A-4147-A177-3AD203B41FA5}">
                      <a16:colId xmlns="" xmlns:a16="http://schemas.microsoft.com/office/drawing/2014/main" val="20000"/>
                    </a:ext>
                  </a:extLst>
                </a:gridCol>
                <a:gridCol w="1655533">
                  <a:extLst>
                    <a:ext uri="{9D8B030D-6E8A-4147-A177-3AD203B41FA5}">
                      <a16:colId xmlns="" xmlns:a16="http://schemas.microsoft.com/office/drawing/2014/main" val="20001"/>
                    </a:ext>
                  </a:extLst>
                </a:gridCol>
                <a:gridCol w="1209431">
                  <a:extLst>
                    <a:ext uri="{9D8B030D-6E8A-4147-A177-3AD203B41FA5}">
                      <a16:colId xmlns="" xmlns:a16="http://schemas.microsoft.com/office/drawing/2014/main" val="20002"/>
                    </a:ext>
                  </a:extLst>
                </a:gridCol>
                <a:gridCol w="1209431"/>
                <a:gridCol w="1140038">
                  <a:extLst>
                    <a:ext uri="{9D8B030D-6E8A-4147-A177-3AD203B41FA5}">
                      <a16:colId xmlns="" xmlns:a16="http://schemas.microsoft.com/office/drawing/2014/main" val="20003"/>
                    </a:ext>
                  </a:extLst>
                </a:gridCol>
                <a:gridCol w="1130124">
                  <a:extLst>
                    <a:ext uri="{9D8B030D-6E8A-4147-A177-3AD203B41FA5}">
                      <a16:colId xmlns="" xmlns:a16="http://schemas.microsoft.com/office/drawing/2014/main" val="20004"/>
                    </a:ext>
                  </a:extLst>
                </a:gridCol>
                <a:gridCol w="1199518">
                  <a:extLst>
                    <a:ext uri="{9D8B030D-6E8A-4147-A177-3AD203B41FA5}">
                      <a16:colId xmlns="" xmlns:a16="http://schemas.microsoft.com/office/drawing/2014/main" val="20005"/>
                    </a:ext>
                  </a:extLst>
                </a:gridCol>
              </a:tblGrid>
              <a:tr h="1112862">
                <a:tc>
                  <a:txBody>
                    <a:bodyPr/>
                    <a:lstStyle/>
                    <a:p>
                      <a:pPr algn="ctr"/>
                      <a:endParaRPr lang="ru-RU" sz="1400" dirty="0" smtClean="0">
                        <a:solidFill>
                          <a:schemeClr val="tx2"/>
                        </a:solidFill>
                        <a:latin typeface="Times New Roman" panose="02020603050405020304" pitchFamily="18" charset="0"/>
                        <a:cs typeface="Times New Roman" panose="02020603050405020304" pitchFamily="18" charset="0"/>
                      </a:endParaRPr>
                    </a:p>
                    <a:p>
                      <a:pPr algn="ctr"/>
                      <a:r>
                        <a:rPr lang="ru-RU" sz="1400" dirty="0" smtClean="0">
                          <a:solidFill>
                            <a:schemeClr val="tx2"/>
                          </a:solidFill>
                          <a:latin typeface="Times New Roman" panose="02020603050405020304" pitchFamily="18" charset="0"/>
                          <a:cs typeface="Times New Roman" panose="02020603050405020304" pitchFamily="18" charset="0"/>
                        </a:rPr>
                        <a:t>Показатель </a:t>
                      </a:r>
                      <a:r>
                        <a:rPr lang="ru-RU" sz="1400" dirty="0">
                          <a:solidFill>
                            <a:schemeClr val="tx2"/>
                          </a:solidFill>
                          <a:latin typeface="Times New Roman" panose="02020603050405020304" pitchFamily="18" charset="0"/>
                          <a:cs typeface="Times New Roman" panose="02020603050405020304" pitchFamily="18" charset="0"/>
                        </a:rPr>
                        <a:t>реализации мероприятий</a:t>
                      </a:r>
                    </a:p>
                  </a:txBody>
                  <a:tcPr>
                    <a:solidFill>
                      <a:schemeClr val="accent3"/>
                    </a:solidFill>
                  </a:tcPr>
                </a:tc>
                <a:tc>
                  <a:txBody>
                    <a:bodyPr/>
                    <a:lstStyle/>
                    <a:p>
                      <a:pPr algn="ctr">
                        <a:lnSpc>
                          <a:spcPct val="115000"/>
                        </a:lnSpc>
                        <a:spcAft>
                          <a:spcPts val="0"/>
                        </a:spcAft>
                      </a:pPr>
                      <a:r>
                        <a:rPr lang="ru-RU" sz="14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Тип показателя</a:t>
                      </a:r>
                    </a:p>
                  </a:txBody>
                  <a:tcPr marL="39370" marR="39370" marT="64770" marB="64770" anchor="ctr">
                    <a:solidFill>
                      <a:schemeClr val="accent3"/>
                    </a:solidFill>
                  </a:tcPr>
                </a:tc>
                <a:tc>
                  <a:txBody>
                    <a:bodyPr/>
                    <a:lstStyle/>
                    <a:p>
                      <a:pPr algn="ctr">
                        <a:lnSpc>
                          <a:spcPct val="115000"/>
                        </a:lnSpc>
                        <a:spcAft>
                          <a:spcPts val="0"/>
                        </a:spcAft>
                      </a:pPr>
                      <a:r>
                        <a:rPr lang="ru-RU" sz="12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Единица измерения</a:t>
                      </a:r>
                    </a:p>
                  </a:txBody>
                  <a:tcPr marL="39370" marR="39370" marT="64770" marB="64770" anchor="ctr">
                    <a:solidFill>
                      <a:schemeClr val="accent3"/>
                    </a:solidFill>
                  </a:tcPr>
                </a:tc>
                <a:tc>
                  <a:txBody>
                    <a:bodyPr/>
                    <a:lstStyle/>
                    <a:p>
                      <a:pPr algn="ctr">
                        <a:lnSpc>
                          <a:spcPct val="115000"/>
                        </a:lnSpc>
                        <a:spcAft>
                          <a:spcPts val="0"/>
                        </a:spcAft>
                      </a:pPr>
                      <a:r>
                        <a:rPr lang="ru-RU" sz="1400" dirty="0" smtClean="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2020</a:t>
                      </a:r>
                      <a:endParaRPr lang="ru-RU" sz="14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accent3"/>
                    </a:solidFill>
                  </a:tcPr>
                </a:tc>
                <a:tc>
                  <a:txBody>
                    <a:bodyPr/>
                    <a:lstStyle/>
                    <a:p>
                      <a:pPr algn="ctr"/>
                      <a:r>
                        <a:rPr lang="ru-RU" sz="1400" dirty="0" smtClean="0">
                          <a:solidFill>
                            <a:schemeClr val="tx2"/>
                          </a:solidFill>
                          <a:latin typeface="Times New Roman" panose="02020603050405020304" pitchFamily="18" charset="0"/>
                          <a:cs typeface="Times New Roman" panose="02020603050405020304" pitchFamily="18" charset="0"/>
                        </a:rPr>
                        <a:t>2021</a:t>
                      </a:r>
                      <a:endParaRPr lang="ru-RU" sz="1400" dirty="0">
                        <a:solidFill>
                          <a:schemeClr val="tx2"/>
                        </a:solidFill>
                        <a:latin typeface="Times New Roman" panose="02020603050405020304" pitchFamily="18" charset="0"/>
                        <a:cs typeface="Times New Roman" panose="02020603050405020304" pitchFamily="18" charset="0"/>
                      </a:endParaRPr>
                    </a:p>
                  </a:txBody>
                  <a:tcPr>
                    <a:solidFill>
                      <a:schemeClr val="accent3"/>
                    </a:solidFill>
                  </a:tcPr>
                </a:tc>
                <a:tc>
                  <a:txBody>
                    <a:bodyPr/>
                    <a:lstStyle/>
                    <a:p>
                      <a:pPr algn="ctr"/>
                      <a:r>
                        <a:rPr lang="ru-RU" sz="1400" dirty="0" smtClean="0">
                          <a:solidFill>
                            <a:schemeClr val="tx2"/>
                          </a:solidFill>
                          <a:latin typeface="Times New Roman" panose="02020603050405020304" pitchFamily="18" charset="0"/>
                          <a:cs typeface="Times New Roman" panose="02020603050405020304" pitchFamily="18" charset="0"/>
                        </a:rPr>
                        <a:t>2022</a:t>
                      </a:r>
                      <a:endParaRPr lang="ru-RU" sz="1400" dirty="0">
                        <a:solidFill>
                          <a:schemeClr val="tx2"/>
                        </a:solidFill>
                        <a:latin typeface="Times New Roman" panose="02020603050405020304" pitchFamily="18" charset="0"/>
                        <a:cs typeface="Times New Roman" panose="02020603050405020304" pitchFamily="18" charset="0"/>
                      </a:endParaRPr>
                    </a:p>
                  </a:txBody>
                  <a:tcPr>
                    <a:solidFill>
                      <a:schemeClr val="accent3"/>
                    </a:solidFill>
                  </a:tcPr>
                </a:tc>
                <a:tc>
                  <a:txBody>
                    <a:bodyPr/>
                    <a:lstStyle/>
                    <a:p>
                      <a:pPr algn="ctr"/>
                      <a:r>
                        <a:rPr lang="ru-RU" sz="1400" dirty="0" smtClean="0">
                          <a:solidFill>
                            <a:schemeClr val="tx2"/>
                          </a:solidFill>
                          <a:latin typeface="Times New Roman" panose="02020603050405020304" pitchFamily="18" charset="0"/>
                          <a:cs typeface="Times New Roman" panose="02020603050405020304" pitchFamily="18" charset="0"/>
                        </a:rPr>
                        <a:t>2023</a:t>
                      </a:r>
                      <a:endParaRPr lang="ru-RU" sz="1400" dirty="0">
                        <a:solidFill>
                          <a:schemeClr val="tx2"/>
                        </a:solidFill>
                        <a:latin typeface="Times New Roman" panose="02020603050405020304" pitchFamily="18" charset="0"/>
                        <a:cs typeface="Times New Roman" panose="02020603050405020304" pitchFamily="18" charset="0"/>
                      </a:endParaRPr>
                    </a:p>
                  </a:txBody>
                  <a:tcPr>
                    <a:solidFill>
                      <a:schemeClr val="accent3"/>
                    </a:solidFill>
                  </a:tcPr>
                </a:tc>
                <a:extLst>
                  <a:ext uri="{0D108BD9-81ED-4DB2-BD59-A6C34878D82A}">
                    <a16:rowId xmlns="" xmlns:a16="http://schemas.microsoft.com/office/drawing/2014/main" val="10000"/>
                  </a:ext>
                </a:extLst>
              </a:tr>
              <a:tr h="1273242">
                <a:tc>
                  <a:txBody>
                    <a:bodyPr/>
                    <a:lstStyle/>
                    <a:p>
                      <a:pPr>
                        <a:lnSpc>
                          <a:spcPct val="115000"/>
                        </a:lnSpc>
                        <a:spcAft>
                          <a:spcPts val="0"/>
                        </a:spcAft>
                      </a:pPr>
                      <a:r>
                        <a:rPr lang="ru-RU" sz="14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Увеличение доли населения, обеспеченного доброкачественной питьевой водой из централизованных источников водоснабжения</a:t>
                      </a:r>
                      <a:endParaRPr lang="ru-RU" sz="14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solidFill>
                  </a:tcPr>
                </a:tc>
                <a:tc>
                  <a:txBody>
                    <a:bodyPr/>
                    <a:lstStyle/>
                    <a:p>
                      <a:pPr>
                        <a:lnSpc>
                          <a:spcPct val="115000"/>
                        </a:lnSpc>
                        <a:spcAft>
                          <a:spcPts val="0"/>
                        </a:spcAft>
                      </a:pPr>
                      <a:r>
                        <a:rPr lang="ru-RU" sz="14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Приоритетный целевой показатель </a:t>
                      </a:r>
                      <a:endParaRPr lang="ru-RU" sz="140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solidFill>
                  </a:tcPr>
                </a:tc>
                <a:tc>
                  <a:txBody>
                    <a:bodyPr/>
                    <a:lstStyle/>
                    <a:p>
                      <a:pPr algn="ctr">
                        <a:lnSpc>
                          <a:spcPct val="115000"/>
                        </a:lnSpc>
                        <a:spcAft>
                          <a:spcPts val="0"/>
                        </a:spcAft>
                      </a:pPr>
                      <a:r>
                        <a:rPr lang="ru-RU" sz="14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4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solidFill>
                  </a:tcPr>
                </a:tc>
                <a:tc>
                  <a:txBody>
                    <a:bodyPr/>
                    <a:lstStyle/>
                    <a:p>
                      <a:pPr algn="ctr">
                        <a:lnSpc>
                          <a:spcPct val="115000"/>
                        </a:lnSpc>
                        <a:spcAft>
                          <a:spcPts val="0"/>
                        </a:spcAft>
                      </a:pPr>
                      <a:r>
                        <a:rPr lang="ru-RU" sz="1400" dirty="0" smtClean="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94</a:t>
                      </a:r>
                      <a:endParaRPr lang="ru-RU" sz="14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70" marR="39370" marT="64770" marB="64770">
                    <a:solidFill>
                      <a:schemeClr val="accent3"/>
                    </a:solidFill>
                  </a:tcPr>
                </a:tc>
                <a:tc>
                  <a:txBody>
                    <a:bodyPr/>
                    <a:lstStyle/>
                    <a:p>
                      <a:pPr algn="ctr">
                        <a:lnSpc>
                          <a:spcPct val="115000"/>
                        </a:lnSpc>
                        <a:spcAft>
                          <a:spcPts val="0"/>
                        </a:spcAft>
                      </a:pPr>
                      <a:r>
                        <a:rPr lang="ru-RU" sz="14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94</a:t>
                      </a:r>
                      <a:endParaRPr lang="ru-RU" sz="14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solidFill>
                  </a:tcPr>
                </a:tc>
                <a:tc>
                  <a:txBody>
                    <a:bodyPr/>
                    <a:lstStyle/>
                    <a:p>
                      <a:pPr algn="ctr">
                        <a:lnSpc>
                          <a:spcPct val="115000"/>
                        </a:lnSpc>
                        <a:spcAft>
                          <a:spcPts val="0"/>
                        </a:spcAft>
                      </a:pPr>
                      <a:r>
                        <a:rPr lang="ru-RU" sz="14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94</a:t>
                      </a:r>
                      <a:endParaRPr lang="ru-RU" sz="14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solidFill>
                  </a:tcPr>
                </a:tc>
                <a:tc>
                  <a:txBody>
                    <a:bodyPr/>
                    <a:lstStyle/>
                    <a:p>
                      <a:pPr algn="ctr">
                        <a:lnSpc>
                          <a:spcPct val="115000"/>
                        </a:lnSpc>
                        <a:spcAft>
                          <a:spcPts val="0"/>
                        </a:spcAft>
                      </a:pPr>
                      <a:r>
                        <a:rPr lang="ru-RU" sz="14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94</a:t>
                      </a:r>
                      <a:endParaRPr lang="ru-RU" sz="14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solidFill>
                  </a:tcPr>
                </a:tc>
                <a:extLst>
                  <a:ext uri="{0D108BD9-81ED-4DB2-BD59-A6C34878D82A}">
                    <a16:rowId xmlns="" xmlns:a16="http://schemas.microsoft.com/office/drawing/2014/main" val="10001"/>
                  </a:ext>
                </a:extLst>
              </a:tr>
              <a:tr h="905736">
                <a:tc>
                  <a:txBody>
                    <a:bodyPr/>
                    <a:lstStyle/>
                    <a:p>
                      <a:pPr>
                        <a:lnSpc>
                          <a:spcPct val="115000"/>
                        </a:lnSpc>
                        <a:spcAft>
                          <a:spcPts val="0"/>
                        </a:spcAft>
                      </a:pPr>
                      <a:r>
                        <a:rPr lang="ru-RU" sz="14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Количество созданных и восстановленных ВЗУ, ВНС и станций водоподготовки</a:t>
                      </a:r>
                      <a:endParaRPr lang="ru-RU" sz="14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solidFill>
                  </a:tcPr>
                </a:tc>
                <a:tc>
                  <a:txBody>
                    <a:bodyPr/>
                    <a:lstStyle/>
                    <a:p>
                      <a:pPr>
                        <a:lnSpc>
                          <a:spcPct val="115000"/>
                        </a:lnSpc>
                        <a:spcAft>
                          <a:spcPts val="0"/>
                        </a:spcAft>
                      </a:pPr>
                      <a:r>
                        <a:rPr lang="ru-RU" sz="14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Приоритетный целевой показатель</a:t>
                      </a:r>
                      <a:endParaRPr lang="ru-RU" sz="14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solidFill>
                  </a:tcPr>
                </a:tc>
                <a:tc>
                  <a:txBody>
                    <a:bodyPr/>
                    <a:lstStyle/>
                    <a:p>
                      <a:pPr algn="ctr">
                        <a:lnSpc>
                          <a:spcPct val="115000"/>
                        </a:lnSpc>
                        <a:spcAft>
                          <a:spcPts val="0"/>
                        </a:spcAft>
                      </a:pPr>
                      <a:r>
                        <a:rPr lang="ru-RU" sz="14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ед.</a:t>
                      </a:r>
                      <a:endParaRPr lang="ru-RU" sz="14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solidFill>
                  </a:tcPr>
                </a:tc>
                <a:tc>
                  <a:txBody>
                    <a:bodyPr/>
                    <a:lstStyle/>
                    <a:p>
                      <a:pPr algn="ctr">
                        <a:lnSpc>
                          <a:spcPct val="115000"/>
                        </a:lnSpc>
                        <a:spcAft>
                          <a:spcPts val="0"/>
                        </a:spcAft>
                      </a:pPr>
                      <a:r>
                        <a:rPr lang="ru-RU" sz="1400" dirty="0" smtClean="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70" marR="39370" marT="64770" marB="64770">
                    <a:solidFill>
                      <a:schemeClr val="accent3"/>
                    </a:solidFill>
                  </a:tcPr>
                </a:tc>
                <a:tc>
                  <a:txBody>
                    <a:bodyPr/>
                    <a:lstStyle/>
                    <a:p>
                      <a:pPr algn="ctr">
                        <a:lnSpc>
                          <a:spcPct val="115000"/>
                        </a:lnSpc>
                        <a:spcAft>
                          <a:spcPts val="0"/>
                        </a:spcAft>
                      </a:pPr>
                      <a:r>
                        <a:rPr lang="ru-RU" sz="14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solidFill>
                  </a:tcPr>
                </a:tc>
                <a:tc>
                  <a:txBody>
                    <a:bodyPr/>
                    <a:lstStyle/>
                    <a:p>
                      <a:pPr algn="ctr">
                        <a:lnSpc>
                          <a:spcPct val="115000"/>
                        </a:lnSpc>
                        <a:spcAft>
                          <a:spcPts val="0"/>
                        </a:spcAft>
                      </a:pPr>
                      <a:r>
                        <a:rPr lang="ru-RU" sz="14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solidFill>
                  </a:tcPr>
                </a:tc>
                <a:tc>
                  <a:txBody>
                    <a:bodyPr/>
                    <a:lstStyle/>
                    <a:p>
                      <a:pPr algn="ctr">
                        <a:lnSpc>
                          <a:spcPct val="115000"/>
                        </a:lnSpc>
                        <a:spcAft>
                          <a:spcPts val="0"/>
                        </a:spcAft>
                      </a:pPr>
                      <a:r>
                        <a:rPr lang="ru-RU" sz="14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3"/>
                    </a:solidFill>
                  </a:tcPr>
                </a:tc>
                <a:extLst>
                  <a:ext uri="{0D108BD9-81ED-4DB2-BD59-A6C34878D82A}">
                    <a16:rowId xmlns="" xmlns:a16="http://schemas.microsoft.com/office/drawing/2014/main" val="10002"/>
                  </a:ext>
                </a:extLst>
              </a:tr>
            </a:tbl>
          </a:graphicData>
        </a:graphic>
      </p:graphicFrame>
      <p:pic>
        <p:nvPicPr>
          <p:cNvPr id="3" name="Рисунок 2"/>
          <p:cNvPicPr>
            <a:picLocks noChangeAspect="1"/>
          </p:cNvPicPr>
          <p:nvPr/>
        </p:nvPicPr>
        <p:blipFill>
          <a:blip r:embed="rId2"/>
          <a:stretch>
            <a:fillRect/>
          </a:stretch>
        </p:blipFill>
        <p:spPr>
          <a:xfrm>
            <a:off x="4385540" y="4718305"/>
            <a:ext cx="2709251" cy="2031111"/>
          </a:xfrm>
          <a:prstGeom prst="rect">
            <a:avLst/>
          </a:prstGeom>
        </p:spPr>
      </p:pic>
    </p:spTree>
    <p:extLst>
      <p:ext uri="{BB962C8B-B14F-4D97-AF65-F5344CB8AC3E}">
        <p14:creationId xmlns:p14="http://schemas.microsoft.com/office/powerpoint/2010/main" val="111176310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11129856" cy="1036320"/>
          </a:xfrm>
        </p:spPr>
        <p:txBody>
          <a:bodyPr>
            <a:normAutofit/>
          </a:bodyPr>
          <a:lstStyle/>
          <a:p>
            <a:pPr algn="ctr"/>
            <a:r>
              <a:rPr lang="ru-RU" sz="2400" b="1" dirty="0">
                <a:solidFill>
                  <a:schemeClr val="tx2"/>
                </a:solidFill>
                <a:latin typeface="Times New Roman" panose="02020603050405020304" pitchFamily="18" charset="0"/>
                <a:cs typeface="Times New Roman" panose="02020603050405020304" pitchFamily="18" charset="0"/>
              </a:rPr>
              <a:t>Показатели подпрограммы «Создание условий для </a:t>
            </a:r>
            <a:br>
              <a:rPr lang="ru-RU" sz="2400" b="1" dirty="0">
                <a:solidFill>
                  <a:schemeClr val="tx2"/>
                </a:solidFill>
                <a:latin typeface="Times New Roman" panose="02020603050405020304" pitchFamily="18" charset="0"/>
                <a:cs typeface="Times New Roman" panose="02020603050405020304" pitchFamily="18" charset="0"/>
              </a:rPr>
            </a:br>
            <a:r>
              <a:rPr lang="ru-RU" sz="2400" b="1" dirty="0">
                <a:solidFill>
                  <a:schemeClr val="tx2"/>
                </a:solidFill>
                <a:latin typeface="Times New Roman" panose="02020603050405020304" pitchFamily="18" charset="0"/>
                <a:cs typeface="Times New Roman" panose="02020603050405020304" pitchFamily="18" charset="0"/>
              </a:rPr>
              <a:t>обеспечения качественными коммунальными услугами»</a:t>
            </a:r>
          </a:p>
        </p:txBody>
      </p:sp>
      <p:graphicFrame>
        <p:nvGraphicFramePr>
          <p:cNvPr id="4" name="Объект 3"/>
          <p:cNvGraphicFramePr>
            <a:graphicFrameLocks noGrp="1"/>
          </p:cNvGraphicFramePr>
          <p:nvPr>
            <p:ph idx="1"/>
            <p:extLst>
              <p:ext uri="{D42A27DB-BD31-4B8C-83A1-F6EECF244321}">
                <p14:modId xmlns:p14="http://schemas.microsoft.com/office/powerpoint/2010/main" val="2182768317"/>
              </p:ext>
            </p:extLst>
          </p:nvPr>
        </p:nvGraphicFramePr>
        <p:xfrm>
          <a:off x="537209" y="2435557"/>
          <a:ext cx="11269983" cy="4140988"/>
        </p:xfrm>
        <a:graphic>
          <a:graphicData uri="http://schemas.openxmlformats.org/drawingml/2006/table">
            <a:tbl>
              <a:tblPr firstRow="1" bandRow="1">
                <a:tableStyleId>{5C22544A-7EE6-4342-B048-85BDC9FD1C3A}</a:tableStyleId>
              </a:tblPr>
              <a:tblGrid>
                <a:gridCol w="3159367">
                  <a:extLst>
                    <a:ext uri="{9D8B030D-6E8A-4147-A177-3AD203B41FA5}">
                      <a16:colId xmlns="" xmlns:a16="http://schemas.microsoft.com/office/drawing/2014/main" val="20000"/>
                    </a:ext>
                  </a:extLst>
                </a:gridCol>
                <a:gridCol w="1584399">
                  <a:extLst>
                    <a:ext uri="{9D8B030D-6E8A-4147-A177-3AD203B41FA5}">
                      <a16:colId xmlns="" xmlns:a16="http://schemas.microsoft.com/office/drawing/2014/main" val="20001"/>
                    </a:ext>
                  </a:extLst>
                </a:gridCol>
                <a:gridCol w="1773018">
                  <a:extLst>
                    <a:ext uri="{9D8B030D-6E8A-4147-A177-3AD203B41FA5}">
                      <a16:colId xmlns="" xmlns:a16="http://schemas.microsoft.com/office/drawing/2014/main" val="20002"/>
                    </a:ext>
                  </a:extLst>
                </a:gridCol>
                <a:gridCol w="1773018"/>
                <a:gridCol w="848786">
                  <a:extLst>
                    <a:ext uri="{9D8B030D-6E8A-4147-A177-3AD203B41FA5}">
                      <a16:colId xmlns="" xmlns:a16="http://schemas.microsoft.com/office/drawing/2014/main" val="20003"/>
                    </a:ext>
                  </a:extLst>
                </a:gridCol>
                <a:gridCol w="1093990">
                  <a:extLst>
                    <a:ext uri="{9D8B030D-6E8A-4147-A177-3AD203B41FA5}">
                      <a16:colId xmlns="" xmlns:a16="http://schemas.microsoft.com/office/drawing/2014/main" val="20004"/>
                    </a:ext>
                  </a:extLst>
                </a:gridCol>
                <a:gridCol w="1037405">
                  <a:extLst>
                    <a:ext uri="{9D8B030D-6E8A-4147-A177-3AD203B41FA5}">
                      <a16:colId xmlns="" xmlns:a16="http://schemas.microsoft.com/office/drawing/2014/main" val="20005"/>
                    </a:ext>
                  </a:extLst>
                </a:gridCol>
              </a:tblGrid>
              <a:tr h="683791">
                <a:tc>
                  <a:txBody>
                    <a:bodyPr/>
                    <a:lstStyle/>
                    <a:p>
                      <a:pPr algn="ctr"/>
                      <a:r>
                        <a:rPr lang="ru-RU" sz="1400" dirty="0">
                          <a:solidFill>
                            <a:schemeClr val="tx2"/>
                          </a:solidFill>
                          <a:latin typeface="Times New Roman" panose="02020603050405020304" pitchFamily="18" charset="0"/>
                          <a:cs typeface="Times New Roman" panose="02020603050405020304" pitchFamily="18" charset="0"/>
                        </a:rPr>
                        <a:t>Показатель реализации мероприятий</a:t>
                      </a:r>
                    </a:p>
                  </a:txBody>
                  <a:tcPr>
                    <a:solidFill>
                      <a:schemeClr val="accent4">
                        <a:lumMod val="20000"/>
                        <a:lumOff val="80000"/>
                      </a:schemeClr>
                    </a:solidFill>
                  </a:tcPr>
                </a:tc>
                <a:tc>
                  <a:txBody>
                    <a:bodyPr/>
                    <a:lstStyle/>
                    <a:p>
                      <a:pPr algn="ctr">
                        <a:lnSpc>
                          <a:spcPct val="115000"/>
                        </a:lnSpc>
                        <a:spcAft>
                          <a:spcPts val="0"/>
                        </a:spcAft>
                      </a:pPr>
                      <a:r>
                        <a:rPr lang="ru-RU" sz="14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Тип показателя</a:t>
                      </a:r>
                    </a:p>
                  </a:txBody>
                  <a:tcPr marL="39370" marR="39370" marT="64770" marB="64770" anchor="ctr">
                    <a:solidFill>
                      <a:schemeClr val="accent4">
                        <a:lumMod val="20000"/>
                        <a:lumOff val="80000"/>
                      </a:schemeClr>
                    </a:solidFill>
                  </a:tcPr>
                </a:tc>
                <a:tc>
                  <a:txBody>
                    <a:bodyPr/>
                    <a:lstStyle/>
                    <a:p>
                      <a:pPr algn="ctr">
                        <a:lnSpc>
                          <a:spcPct val="115000"/>
                        </a:lnSpc>
                        <a:spcAft>
                          <a:spcPts val="0"/>
                        </a:spcAft>
                      </a:pPr>
                      <a:r>
                        <a:rPr lang="ru-RU" sz="12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Единица измерения</a:t>
                      </a:r>
                    </a:p>
                  </a:txBody>
                  <a:tcPr marL="39370" marR="39370" marT="64770" marB="64770" anchor="ctr">
                    <a:solidFill>
                      <a:schemeClr val="accent4">
                        <a:lumMod val="20000"/>
                        <a:lumOff val="80000"/>
                      </a:schemeClr>
                    </a:solidFill>
                  </a:tcPr>
                </a:tc>
                <a:tc>
                  <a:txBody>
                    <a:bodyPr/>
                    <a:lstStyle/>
                    <a:p>
                      <a:pPr algn="ctr">
                        <a:lnSpc>
                          <a:spcPct val="115000"/>
                        </a:lnSpc>
                        <a:spcAft>
                          <a:spcPts val="0"/>
                        </a:spcAft>
                      </a:pPr>
                      <a:r>
                        <a:rPr lang="ru-RU" sz="1200" dirty="0" smtClean="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2020</a:t>
                      </a:r>
                      <a:endParaRPr lang="ru-RU" sz="12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accent4">
                        <a:lumMod val="20000"/>
                        <a:lumOff val="80000"/>
                      </a:schemeClr>
                    </a:solidFill>
                  </a:tcPr>
                </a:tc>
                <a:tc>
                  <a:txBody>
                    <a:bodyPr/>
                    <a:lstStyle/>
                    <a:p>
                      <a:pPr algn="ctr"/>
                      <a:r>
                        <a:rPr lang="ru-RU" sz="1400" dirty="0" smtClean="0">
                          <a:solidFill>
                            <a:schemeClr val="tx2"/>
                          </a:solidFill>
                          <a:latin typeface="Times New Roman" panose="02020603050405020304" pitchFamily="18" charset="0"/>
                          <a:cs typeface="Times New Roman" panose="02020603050405020304" pitchFamily="18" charset="0"/>
                        </a:rPr>
                        <a:t>2021</a:t>
                      </a:r>
                      <a:endParaRPr lang="ru-RU" sz="1400" dirty="0">
                        <a:solidFill>
                          <a:schemeClr val="tx2"/>
                        </a:solidFill>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algn="ctr"/>
                      <a:r>
                        <a:rPr lang="ru-RU" sz="1400" dirty="0" smtClean="0">
                          <a:solidFill>
                            <a:schemeClr val="tx2"/>
                          </a:solidFill>
                          <a:latin typeface="Times New Roman" panose="02020603050405020304" pitchFamily="18" charset="0"/>
                          <a:cs typeface="Times New Roman" panose="02020603050405020304" pitchFamily="18" charset="0"/>
                        </a:rPr>
                        <a:t>2022</a:t>
                      </a:r>
                      <a:endParaRPr lang="ru-RU" sz="1400" dirty="0">
                        <a:solidFill>
                          <a:schemeClr val="tx2"/>
                        </a:solidFill>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algn="ctr"/>
                      <a:r>
                        <a:rPr lang="ru-RU" sz="1400" dirty="0" smtClean="0">
                          <a:solidFill>
                            <a:schemeClr val="tx2"/>
                          </a:solidFill>
                          <a:latin typeface="Times New Roman" panose="02020603050405020304" pitchFamily="18" charset="0"/>
                          <a:cs typeface="Times New Roman" panose="02020603050405020304" pitchFamily="18" charset="0"/>
                        </a:rPr>
                        <a:t>2023</a:t>
                      </a:r>
                      <a:endParaRPr lang="ru-RU" sz="1400" dirty="0">
                        <a:solidFill>
                          <a:schemeClr val="tx2"/>
                        </a:solidFill>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extLst>
                  <a:ext uri="{0D108BD9-81ED-4DB2-BD59-A6C34878D82A}">
                    <a16:rowId xmlns="" xmlns:a16="http://schemas.microsoft.com/office/drawing/2014/main" val="10000"/>
                  </a:ext>
                </a:extLst>
              </a:tr>
              <a:tr h="683791">
                <a:tc>
                  <a:txBody>
                    <a:bodyPr/>
                    <a:lstStyle/>
                    <a:p>
                      <a:pPr>
                        <a:lnSpc>
                          <a:spcPct val="115000"/>
                        </a:lnSpc>
                        <a:spcAft>
                          <a:spcPts val="0"/>
                        </a:spcAft>
                      </a:pPr>
                      <a:r>
                        <a:rPr lang="ru-RU" sz="14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Количество созданных и восстановленных объектов коммунальной инфраструктуры</a:t>
                      </a:r>
                      <a:endParaRPr lang="ru-RU" sz="14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4">
                        <a:lumMod val="20000"/>
                        <a:lumOff val="80000"/>
                      </a:schemeClr>
                    </a:solidFill>
                  </a:tcPr>
                </a:tc>
                <a:tc>
                  <a:txBody>
                    <a:bodyPr/>
                    <a:lstStyle/>
                    <a:p>
                      <a:pPr>
                        <a:lnSpc>
                          <a:spcPct val="115000"/>
                        </a:lnSpc>
                        <a:spcAft>
                          <a:spcPts val="0"/>
                        </a:spcAft>
                      </a:pPr>
                      <a:r>
                        <a:rPr lang="ru-RU" sz="14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Приоритетный целевой показатель</a:t>
                      </a:r>
                      <a:endParaRPr lang="ru-RU" sz="14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4">
                        <a:lumMod val="20000"/>
                        <a:lumOff val="80000"/>
                      </a:schemeClr>
                    </a:solidFill>
                  </a:tcPr>
                </a:tc>
                <a:tc>
                  <a:txBody>
                    <a:bodyPr/>
                    <a:lstStyle/>
                    <a:p>
                      <a:pPr algn="ctr">
                        <a:lnSpc>
                          <a:spcPct val="115000"/>
                        </a:lnSpc>
                        <a:spcAft>
                          <a:spcPts val="0"/>
                        </a:spcAft>
                      </a:pPr>
                      <a:r>
                        <a:rPr lang="ru-RU" sz="14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ед.</a:t>
                      </a:r>
                      <a:endParaRPr lang="ru-RU" sz="14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4">
                        <a:lumMod val="20000"/>
                        <a:lumOff val="80000"/>
                      </a:schemeClr>
                    </a:solidFill>
                  </a:tcPr>
                </a:tc>
                <a:tc>
                  <a:txBody>
                    <a:bodyPr/>
                    <a:lstStyle/>
                    <a:p>
                      <a:pPr algn="ctr">
                        <a:lnSpc>
                          <a:spcPct val="115000"/>
                        </a:lnSpc>
                        <a:spcAft>
                          <a:spcPts val="0"/>
                        </a:spcAft>
                      </a:pPr>
                      <a:r>
                        <a:rPr lang="ru-RU" sz="1400" dirty="0" smtClean="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70" marR="39370" marT="64770" marB="64770">
                    <a:solidFill>
                      <a:schemeClr val="accent4">
                        <a:lumMod val="20000"/>
                        <a:lumOff val="80000"/>
                      </a:schemeClr>
                    </a:solidFill>
                  </a:tcPr>
                </a:tc>
                <a:tc>
                  <a:txBody>
                    <a:bodyPr/>
                    <a:lstStyle/>
                    <a:p>
                      <a:pPr algn="ctr">
                        <a:lnSpc>
                          <a:spcPct val="115000"/>
                        </a:lnSpc>
                        <a:spcAft>
                          <a:spcPts val="0"/>
                        </a:spcAft>
                      </a:pPr>
                      <a:r>
                        <a:rPr lang="ru-RU" sz="14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4">
                        <a:lumMod val="20000"/>
                        <a:lumOff val="80000"/>
                      </a:schemeClr>
                    </a:solidFill>
                  </a:tcPr>
                </a:tc>
                <a:tc>
                  <a:txBody>
                    <a:bodyPr/>
                    <a:lstStyle/>
                    <a:p>
                      <a:pPr algn="ctr">
                        <a:lnSpc>
                          <a:spcPct val="115000"/>
                        </a:lnSpc>
                        <a:spcAft>
                          <a:spcPts val="0"/>
                        </a:spcAft>
                      </a:pPr>
                      <a:r>
                        <a:rPr lang="ru-RU" sz="14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4">
                        <a:lumMod val="20000"/>
                        <a:lumOff val="80000"/>
                      </a:schemeClr>
                    </a:solidFill>
                  </a:tcPr>
                </a:tc>
                <a:tc>
                  <a:txBody>
                    <a:bodyPr/>
                    <a:lstStyle/>
                    <a:p>
                      <a:pPr algn="ctr">
                        <a:lnSpc>
                          <a:spcPct val="115000"/>
                        </a:lnSpc>
                        <a:spcAft>
                          <a:spcPts val="0"/>
                        </a:spcAft>
                      </a:pPr>
                      <a:r>
                        <a:rPr lang="ru-RU" sz="14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4">
                        <a:lumMod val="20000"/>
                        <a:lumOff val="80000"/>
                      </a:schemeClr>
                    </a:solidFill>
                  </a:tcPr>
                </a:tc>
                <a:extLst>
                  <a:ext uri="{0D108BD9-81ED-4DB2-BD59-A6C34878D82A}">
                    <a16:rowId xmlns="" xmlns:a16="http://schemas.microsoft.com/office/drawing/2014/main" val="10001"/>
                  </a:ext>
                </a:extLst>
              </a:tr>
              <a:tr h="1089103">
                <a:tc>
                  <a:txBody>
                    <a:bodyPr/>
                    <a:lstStyle/>
                    <a:p>
                      <a:pPr>
                        <a:lnSpc>
                          <a:spcPct val="115000"/>
                        </a:lnSpc>
                        <a:spcAft>
                          <a:spcPts val="0"/>
                        </a:spcAft>
                      </a:pPr>
                      <a:r>
                        <a:rPr lang="ru-RU" sz="14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Доля актуализированных схем теплоснабжения, водоснабжения, водоотведения, имеющих электронную модель, разработанную в соответствии с единым техническим заданием</a:t>
                      </a:r>
                      <a:endParaRPr lang="ru-RU" sz="14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4">
                        <a:lumMod val="20000"/>
                        <a:lumOff val="80000"/>
                      </a:schemeClr>
                    </a:solidFill>
                  </a:tcPr>
                </a:tc>
                <a:tc>
                  <a:txBody>
                    <a:bodyPr/>
                    <a:lstStyle/>
                    <a:p>
                      <a:pPr>
                        <a:lnSpc>
                          <a:spcPct val="115000"/>
                        </a:lnSpc>
                        <a:spcAft>
                          <a:spcPts val="0"/>
                        </a:spcAft>
                      </a:pPr>
                      <a:r>
                        <a:rPr lang="ru-RU" sz="14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Приоритетный целевой показатель</a:t>
                      </a:r>
                      <a:endParaRPr lang="ru-RU" sz="14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4">
                        <a:lumMod val="20000"/>
                        <a:lumOff val="80000"/>
                      </a:schemeClr>
                    </a:solidFill>
                  </a:tcPr>
                </a:tc>
                <a:tc>
                  <a:txBody>
                    <a:bodyPr/>
                    <a:lstStyle/>
                    <a:p>
                      <a:pPr algn="ctr">
                        <a:lnSpc>
                          <a:spcPct val="115000"/>
                        </a:lnSpc>
                        <a:spcAft>
                          <a:spcPts val="0"/>
                        </a:spcAft>
                      </a:pPr>
                      <a:r>
                        <a:rPr lang="ru-RU" sz="14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40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4">
                        <a:lumMod val="20000"/>
                        <a:lumOff val="80000"/>
                      </a:schemeClr>
                    </a:solidFill>
                  </a:tcPr>
                </a:tc>
                <a:tc>
                  <a:txBody>
                    <a:bodyPr/>
                    <a:lstStyle/>
                    <a:p>
                      <a:pPr algn="ctr">
                        <a:lnSpc>
                          <a:spcPct val="115000"/>
                        </a:lnSpc>
                        <a:spcAft>
                          <a:spcPts val="0"/>
                        </a:spcAft>
                      </a:pPr>
                      <a:r>
                        <a:rPr lang="ru-RU" sz="1400" dirty="0" smtClean="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ru-RU" sz="14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70" marR="39370" marT="64770" marB="64770">
                    <a:solidFill>
                      <a:schemeClr val="accent4">
                        <a:lumMod val="20000"/>
                        <a:lumOff val="80000"/>
                      </a:schemeClr>
                    </a:solidFill>
                  </a:tcPr>
                </a:tc>
                <a:tc>
                  <a:txBody>
                    <a:bodyPr/>
                    <a:lstStyle/>
                    <a:p>
                      <a:pPr algn="ctr">
                        <a:lnSpc>
                          <a:spcPct val="115000"/>
                        </a:lnSpc>
                        <a:spcAft>
                          <a:spcPts val="0"/>
                        </a:spcAft>
                      </a:pPr>
                      <a:r>
                        <a:rPr lang="ru-RU" sz="14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ru-RU" sz="14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4">
                        <a:lumMod val="20000"/>
                        <a:lumOff val="80000"/>
                      </a:schemeClr>
                    </a:solidFill>
                  </a:tcPr>
                </a:tc>
                <a:tc>
                  <a:txBody>
                    <a:bodyPr/>
                    <a:lstStyle/>
                    <a:p>
                      <a:pPr algn="ctr">
                        <a:lnSpc>
                          <a:spcPct val="115000"/>
                        </a:lnSpc>
                        <a:spcAft>
                          <a:spcPts val="0"/>
                        </a:spcAft>
                      </a:pPr>
                      <a:r>
                        <a:rPr lang="ru-RU" sz="14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ru-RU" sz="14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4">
                        <a:lumMod val="20000"/>
                        <a:lumOff val="80000"/>
                      </a:schemeClr>
                    </a:solidFill>
                  </a:tcPr>
                </a:tc>
                <a:tc>
                  <a:txBody>
                    <a:bodyPr/>
                    <a:lstStyle/>
                    <a:p>
                      <a:pPr algn="ctr">
                        <a:lnSpc>
                          <a:spcPct val="115000"/>
                        </a:lnSpc>
                        <a:spcAft>
                          <a:spcPts val="0"/>
                        </a:spcAft>
                      </a:pPr>
                      <a:r>
                        <a:rPr lang="ru-RU" sz="14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ru-RU" sz="140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4">
                        <a:lumMod val="20000"/>
                        <a:lumOff val="80000"/>
                      </a:schemeClr>
                    </a:solidFill>
                  </a:tcPr>
                </a:tc>
                <a:extLst>
                  <a:ext uri="{0D108BD9-81ED-4DB2-BD59-A6C34878D82A}">
                    <a16:rowId xmlns="" xmlns:a16="http://schemas.microsoft.com/office/drawing/2014/main" val="10002"/>
                  </a:ext>
                </a:extLst>
              </a:tr>
              <a:tr h="1235205">
                <a:tc>
                  <a:txBody>
                    <a:bodyPr/>
                    <a:lstStyle/>
                    <a:p>
                      <a:pPr>
                        <a:lnSpc>
                          <a:spcPct val="115000"/>
                        </a:lnSpc>
                        <a:spcAft>
                          <a:spcPts val="0"/>
                        </a:spcAft>
                      </a:pPr>
                      <a:r>
                        <a:rPr lang="ru-RU" sz="14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Количество созданных и восстановленных объектов инженерной инфраструктуры на территории военных городков МО</a:t>
                      </a:r>
                      <a:endParaRPr lang="ru-RU" sz="14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4">
                        <a:lumMod val="20000"/>
                        <a:lumOff val="80000"/>
                      </a:schemeClr>
                    </a:solidFill>
                  </a:tcPr>
                </a:tc>
                <a:tc>
                  <a:txBody>
                    <a:bodyPr/>
                    <a:lstStyle/>
                    <a:p>
                      <a:pPr>
                        <a:lnSpc>
                          <a:spcPct val="115000"/>
                        </a:lnSpc>
                        <a:spcAft>
                          <a:spcPts val="0"/>
                        </a:spcAft>
                      </a:pPr>
                      <a:r>
                        <a:rPr lang="ru-RU" sz="14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Показатель муниципальной программы</a:t>
                      </a:r>
                      <a:endParaRPr lang="ru-RU" sz="14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4">
                        <a:lumMod val="20000"/>
                        <a:lumOff val="80000"/>
                      </a:schemeClr>
                    </a:solidFill>
                  </a:tcPr>
                </a:tc>
                <a:tc>
                  <a:txBody>
                    <a:bodyPr/>
                    <a:lstStyle/>
                    <a:p>
                      <a:pPr algn="ctr">
                        <a:lnSpc>
                          <a:spcPct val="115000"/>
                        </a:lnSpc>
                        <a:spcAft>
                          <a:spcPts val="0"/>
                        </a:spcAft>
                      </a:pPr>
                      <a:r>
                        <a:rPr lang="ru-RU" sz="14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ед.</a:t>
                      </a:r>
                      <a:endParaRPr lang="ru-RU" sz="14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4">
                        <a:lumMod val="20000"/>
                        <a:lumOff val="80000"/>
                      </a:schemeClr>
                    </a:solidFill>
                  </a:tcPr>
                </a:tc>
                <a:tc>
                  <a:txBody>
                    <a:bodyPr/>
                    <a:lstStyle/>
                    <a:p>
                      <a:pPr algn="ctr">
                        <a:lnSpc>
                          <a:spcPct val="115000"/>
                        </a:lnSpc>
                        <a:spcAft>
                          <a:spcPts val="0"/>
                        </a:spcAft>
                      </a:pPr>
                      <a:r>
                        <a:rPr lang="ru-RU" sz="1400" dirty="0" smtClean="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70" marR="39370" marT="64770" marB="64770">
                    <a:solidFill>
                      <a:schemeClr val="accent4">
                        <a:lumMod val="20000"/>
                        <a:lumOff val="80000"/>
                      </a:schemeClr>
                    </a:solidFill>
                  </a:tcPr>
                </a:tc>
                <a:tc>
                  <a:txBody>
                    <a:bodyPr/>
                    <a:lstStyle/>
                    <a:p>
                      <a:pPr algn="ctr">
                        <a:lnSpc>
                          <a:spcPct val="115000"/>
                        </a:lnSpc>
                        <a:spcAft>
                          <a:spcPts val="0"/>
                        </a:spcAft>
                      </a:pPr>
                      <a:r>
                        <a:rPr lang="ru-RU" sz="14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4">
                        <a:lumMod val="20000"/>
                        <a:lumOff val="80000"/>
                      </a:schemeClr>
                    </a:solidFill>
                  </a:tcPr>
                </a:tc>
                <a:tc>
                  <a:txBody>
                    <a:bodyPr/>
                    <a:lstStyle/>
                    <a:p>
                      <a:pPr algn="ctr">
                        <a:lnSpc>
                          <a:spcPct val="115000"/>
                        </a:lnSpc>
                        <a:spcAft>
                          <a:spcPts val="0"/>
                        </a:spcAft>
                      </a:pPr>
                      <a:r>
                        <a:rPr lang="ru-RU" sz="14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4">
                        <a:lumMod val="20000"/>
                        <a:lumOff val="80000"/>
                      </a:schemeClr>
                    </a:solidFill>
                  </a:tcPr>
                </a:tc>
                <a:tc>
                  <a:txBody>
                    <a:bodyPr/>
                    <a:lstStyle/>
                    <a:p>
                      <a:pPr algn="ctr">
                        <a:lnSpc>
                          <a:spcPct val="115000"/>
                        </a:lnSpc>
                        <a:spcAft>
                          <a:spcPts val="0"/>
                        </a:spcAft>
                      </a:pPr>
                      <a:r>
                        <a:rPr lang="ru-RU" sz="14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4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accent4">
                        <a:lumMod val="20000"/>
                        <a:lumOff val="80000"/>
                      </a:schemeClr>
                    </a:solidFill>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43722356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11514666" cy="877824"/>
          </a:xfrm>
        </p:spPr>
        <p:txBody>
          <a:bodyPr>
            <a:normAutofit/>
          </a:bodyPr>
          <a:lstStyle/>
          <a:p>
            <a:pPr algn="ctr"/>
            <a:r>
              <a:rPr lang="ru-RU" sz="2400" b="1" dirty="0">
                <a:solidFill>
                  <a:schemeClr val="tx2"/>
                </a:solidFill>
                <a:latin typeface="Times New Roman" panose="02020603050405020304" pitchFamily="18" charset="0"/>
                <a:cs typeface="Times New Roman" panose="02020603050405020304" pitchFamily="18" charset="0"/>
              </a:rPr>
              <a:t>Показатели подпрограммы «Энергосбережения и повышение энергетической эффективности»</a:t>
            </a:r>
          </a:p>
        </p:txBody>
      </p:sp>
      <p:graphicFrame>
        <p:nvGraphicFramePr>
          <p:cNvPr id="4" name="Объект 3"/>
          <p:cNvGraphicFramePr>
            <a:graphicFrameLocks noGrp="1"/>
          </p:cNvGraphicFramePr>
          <p:nvPr>
            <p:ph idx="1"/>
            <p:extLst>
              <p:ext uri="{D42A27DB-BD31-4B8C-83A1-F6EECF244321}">
                <p14:modId xmlns:p14="http://schemas.microsoft.com/office/powerpoint/2010/main" val="3232728327"/>
              </p:ext>
            </p:extLst>
          </p:nvPr>
        </p:nvGraphicFramePr>
        <p:xfrm>
          <a:off x="677333" y="1930399"/>
          <a:ext cx="11036510" cy="4199640"/>
        </p:xfrm>
        <a:graphic>
          <a:graphicData uri="http://schemas.openxmlformats.org/drawingml/2006/table">
            <a:tbl>
              <a:tblPr firstRow="1" bandRow="1">
                <a:tableStyleId>{5C22544A-7EE6-4342-B048-85BDC9FD1C3A}</a:tableStyleId>
              </a:tblPr>
              <a:tblGrid>
                <a:gridCol w="5280495">
                  <a:extLst>
                    <a:ext uri="{9D8B030D-6E8A-4147-A177-3AD203B41FA5}">
                      <a16:colId xmlns="" xmlns:a16="http://schemas.microsoft.com/office/drawing/2014/main" val="20000"/>
                    </a:ext>
                  </a:extLst>
                </a:gridCol>
                <a:gridCol w="2045913">
                  <a:extLst>
                    <a:ext uri="{9D8B030D-6E8A-4147-A177-3AD203B41FA5}">
                      <a16:colId xmlns="" xmlns:a16="http://schemas.microsoft.com/office/drawing/2014/main" val="20001"/>
                    </a:ext>
                  </a:extLst>
                </a:gridCol>
                <a:gridCol w="792045">
                  <a:extLst>
                    <a:ext uri="{9D8B030D-6E8A-4147-A177-3AD203B41FA5}">
                      <a16:colId xmlns="" xmlns:a16="http://schemas.microsoft.com/office/drawing/2014/main" val="20002"/>
                    </a:ext>
                  </a:extLst>
                </a:gridCol>
                <a:gridCol w="792045"/>
                <a:gridCol w="635720">
                  <a:extLst>
                    <a:ext uri="{9D8B030D-6E8A-4147-A177-3AD203B41FA5}">
                      <a16:colId xmlns="" xmlns:a16="http://schemas.microsoft.com/office/drawing/2014/main" val="20003"/>
                    </a:ext>
                  </a:extLst>
                </a:gridCol>
                <a:gridCol w="604733">
                  <a:extLst>
                    <a:ext uri="{9D8B030D-6E8A-4147-A177-3AD203B41FA5}">
                      <a16:colId xmlns="" xmlns:a16="http://schemas.microsoft.com/office/drawing/2014/main" val="20004"/>
                    </a:ext>
                  </a:extLst>
                </a:gridCol>
                <a:gridCol w="885559">
                  <a:extLst>
                    <a:ext uri="{9D8B030D-6E8A-4147-A177-3AD203B41FA5}">
                      <a16:colId xmlns="" xmlns:a16="http://schemas.microsoft.com/office/drawing/2014/main" val="20005"/>
                    </a:ext>
                  </a:extLst>
                </a:gridCol>
              </a:tblGrid>
              <a:tr h="653282">
                <a:tc>
                  <a:txBody>
                    <a:bodyPr/>
                    <a:lstStyle/>
                    <a:p>
                      <a:pPr algn="ctr"/>
                      <a:r>
                        <a:rPr lang="ru-RU" sz="1400" dirty="0">
                          <a:solidFill>
                            <a:schemeClr val="tx2"/>
                          </a:solidFill>
                          <a:latin typeface="Times New Roman" panose="02020603050405020304" pitchFamily="18" charset="0"/>
                          <a:cs typeface="Times New Roman" panose="02020603050405020304" pitchFamily="18" charset="0"/>
                        </a:rPr>
                        <a:t>Показатель реализации мероприятий</a:t>
                      </a:r>
                    </a:p>
                  </a:txBody>
                  <a:tcPr>
                    <a:solidFill>
                      <a:schemeClr val="accent3">
                        <a:lumMod val="60000"/>
                        <a:lumOff val="40000"/>
                      </a:schemeClr>
                    </a:solidFill>
                  </a:tcPr>
                </a:tc>
                <a:tc>
                  <a:txBody>
                    <a:bodyPr/>
                    <a:lstStyle/>
                    <a:p>
                      <a:pPr algn="ctr">
                        <a:lnSpc>
                          <a:spcPct val="115000"/>
                        </a:lnSpc>
                        <a:spcAft>
                          <a:spcPts val="0"/>
                        </a:spcAft>
                      </a:pPr>
                      <a:r>
                        <a:rPr lang="ru-RU" sz="14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Тип показателя</a:t>
                      </a:r>
                    </a:p>
                  </a:txBody>
                  <a:tcPr marL="39370" marR="39370" marT="64770" marB="64770" anchor="ctr">
                    <a:solidFill>
                      <a:schemeClr val="accent3">
                        <a:lumMod val="60000"/>
                        <a:lumOff val="40000"/>
                      </a:schemeClr>
                    </a:solidFill>
                  </a:tcPr>
                </a:tc>
                <a:tc>
                  <a:txBody>
                    <a:bodyPr/>
                    <a:lstStyle/>
                    <a:p>
                      <a:pPr algn="ctr">
                        <a:lnSpc>
                          <a:spcPct val="115000"/>
                        </a:lnSpc>
                        <a:spcAft>
                          <a:spcPts val="0"/>
                        </a:spcAft>
                      </a:pPr>
                      <a:r>
                        <a:rPr lang="ru-RU" sz="12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Единица измерения</a:t>
                      </a:r>
                    </a:p>
                  </a:txBody>
                  <a:tcPr marL="39370" marR="39370" marT="64770" marB="64770" anchor="ctr">
                    <a:solidFill>
                      <a:schemeClr val="accent3">
                        <a:lumMod val="60000"/>
                        <a:lumOff val="40000"/>
                      </a:schemeClr>
                    </a:solidFill>
                  </a:tcPr>
                </a:tc>
                <a:tc>
                  <a:txBody>
                    <a:bodyPr/>
                    <a:lstStyle/>
                    <a:p>
                      <a:pPr algn="ctr">
                        <a:lnSpc>
                          <a:spcPct val="115000"/>
                        </a:lnSpc>
                        <a:spcAft>
                          <a:spcPts val="0"/>
                        </a:spcAft>
                      </a:pPr>
                      <a:r>
                        <a:rPr lang="ru-RU" sz="1400" dirty="0" smtClean="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2020</a:t>
                      </a:r>
                      <a:endParaRPr lang="ru-RU" sz="14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accent3">
                        <a:lumMod val="60000"/>
                        <a:lumOff val="40000"/>
                      </a:schemeClr>
                    </a:solidFill>
                  </a:tcPr>
                </a:tc>
                <a:tc>
                  <a:txBody>
                    <a:bodyPr/>
                    <a:lstStyle/>
                    <a:p>
                      <a:pPr algn="ctr"/>
                      <a:r>
                        <a:rPr lang="ru-RU" sz="1400" dirty="0" smtClean="0">
                          <a:solidFill>
                            <a:schemeClr val="tx2"/>
                          </a:solidFill>
                          <a:latin typeface="Times New Roman" panose="02020603050405020304" pitchFamily="18" charset="0"/>
                          <a:cs typeface="Times New Roman" panose="02020603050405020304" pitchFamily="18" charset="0"/>
                        </a:rPr>
                        <a:t>2021</a:t>
                      </a:r>
                      <a:endParaRPr lang="ru-RU" sz="1400" dirty="0">
                        <a:solidFill>
                          <a:schemeClr val="tx2"/>
                        </a:solidFill>
                        <a:latin typeface="Times New Roman" panose="02020603050405020304" pitchFamily="18" charset="0"/>
                        <a:cs typeface="Times New Roman" panose="02020603050405020304" pitchFamily="18" charset="0"/>
                      </a:endParaRPr>
                    </a:p>
                  </a:txBody>
                  <a:tcPr>
                    <a:solidFill>
                      <a:schemeClr val="accent3">
                        <a:lumMod val="60000"/>
                        <a:lumOff val="40000"/>
                      </a:schemeClr>
                    </a:solidFill>
                  </a:tcPr>
                </a:tc>
                <a:tc>
                  <a:txBody>
                    <a:bodyPr/>
                    <a:lstStyle/>
                    <a:p>
                      <a:pPr algn="ctr"/>
                      <a:r>
                        <a:rPr lang="ru-RU" sz="1400" dirty="0" smtClean="0">
                          <a:solidFill>
                            <a:schemeClr val="tx2"/>
                          </a:solidFill>
                          <a:latin typeface="Times New Roman" panose="02020603050405020304" pitchFamily="18" charset="0"/>
                          <a:cs typeface="Times New Roman" panose="02020603050405020304" pitchFamily="18" charset="0"/>
                        </a:rPr>
                        <a:t>2022</a:t>
                      </a:r>
                      <a:endParaRPr lang="ru-RU" sz="1400" dirty="0">
                        <a:solidFill>
                          <a:schemeClr val="tx2"/>
                        </a:solidFill>
                        <a:latin typeface="Times New Roman" panose="02020603050405020304" pitchFamily="18" charset="0"/>
                        <a:cs typeface="Times New Roman" panose="02020603050405020304" pitchFamily="18" charset="0"/>
                      </a:endParaRPr>
                    </a:p>
                  </a:txBody>
                  <a:tcPr>
                    <a:solidFill>
                      <a:schemeClr val="accent3">
                        <a:lumMod val="60000"/>
                        <a:lumOff val="40000"/>
                      </a:schemeClr>
                    </a:solidFill>
                  </a:tcPr>
                </a:tc>
                <a:tc>
                  <a:txBody>
                    <a:bodyPr/>
                    <a:lstStyle/>
                    <a:p>
                      <a:pPr algn="ctr"/>
                      <a:r>
                        <a:rPr lang="ru-RU" sz="1400" dirty="0" smtClean="0">
                          <a:solidFill>
                            <a:schemeClr val="tx2"/>
                          </a:solidFill>
                          <a:latin typeface="Times New Roman" panose="02020603050405020304" pitchFamily="18" charset="0"/>
                          <a:cs typeface="Times New Roman" panose="02020603050405020304" pitchFamily="18" charset="0"/>
                        </a:rPr>
                        <a:t>2023</a:t>
                      </a:r>
                      <a:endParaRPr lang="ru-RU" sz="1400" dirty="0">
                        <a:solidFill>
                          <a:schemeClr val="tx2"/>
                        </a:solidFill>
                        <a:latin typeface="Times New Roman" panose="02020603050405020304" pitchFamily="18" charset="0"/>
                        <a:cs typeface="Times New Roman" panose="02020603050405020304" pitchFamily="18" charset="0"/>
                      </a:endParaRPr>
                    </a:p>
                  </a:txBody>
                  <a:tcPr>
                    <a:solidFill>
                      <a:schemeClr val="accent3">
                        <a:lumMod val="60000"/>
                        <a:lumOff val="40000"/>
                      </a:schemeClr>
                    </a:solidFill>
                  </a:tcPr>
                </a:tc>
                <a:extLst>
                  <a:ext uri="{0D108BD9-81ED-4DB2-BD59-A6C34878D82A}">
                    <a16:rowId xmlns="" xmlns:a16="http://schemas.microsoft.com/office/drawing/2014/main" val="10000"/>
                  </a:ext>
                </a:extLst>
              </a:tr>
              <a:tr h="892530">
                <a:tc>
                  <a:txBody>
                    <a:bodyPr/>
                    <a:lstStyle/>
                    <a:p>
                      <a:pPr>
                        <a:lnSpc>
                          <a:spcPct val="115000"/>
                        </a:lnSpc>
                        <a:spcAft>
                          <a:spcPts val="0"/>
                        </a:spcAft>
                      </a:pPr>
                      <a:r>
                        <a:rPr lang="ru-RU" sz="1400" kern="150" dirty="0">
                          <a:effectLst/>
                          <a:latin typeface="Times New Roman" panose="02020603050405020304" pitchFamily="18" charset="0"/>
                          <a:ea typeface="Times New Roman" panose="02020603050405020304" pitchFamily="18" charset="0"/>
                          <a:cs typeface="Times New Roman" panose="02020603050405020304" pitchFamily="18" charset="0"/>
                        </a:rPr>
                        <a:t> Доля зданий, строений, сооружений муниципальной собственности, соответствующих нормальному уровню энергетической эффективности и выше (А,В,С,</a:t>
                      </a:r>
                      <a:r>
                        <a:rPr lang="en-US" sz="1400" kern="150" dirty="0">
                          <a:effectLst/>
                          <a:latin typeface="Times New Roman" panose="02020603050405020304" pitchFamily="18" charset="0"/>
                          <a:ea typeface="Times New Roman" panose="02020603050405020304" pitchFamily="18" charset="0"/>
                          <a:cs typeface="Times New Roman" panose="02020603050405020304" pitchFamily="18" charset="0"/>
                        </a:rPr>
                        <a:t>D</a:t>
                      </a:r>
                      <a:r>
                        <a:rPr lang="ru-RU" sz="1400" kern="15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39370" marR="39370" marT="64770" marB="64770">
                    <a:solidFill>
                      <a:schemeClr val="accent3">
                        <a:lumMod val="60000"/>
                        <a:lumOff val="40000"/>
                      </a:schemeClr>
                    </a:solidFill>
                  </a:tcPr>
                </a:tc>
                <a:tc>
                  <a:txBody>
                    <a:bodyPr/>
                    <a:lstStyle/>
                    <a:p>
                      <a:pP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Приоритетный целевой</a:t>
                      </a:r>
                    </a:p>
                    <a:p>
                      <a:pP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показатель</a:t>
                      </a:r>
                    </a:p>
                  </a:txBody>
                  <a:tcPr marL="39370" marR="39370" marT="64770" marB="64770">
                    <a:solidFill>
                      <a:schemeClr val="accent3">
                        <a:lumMod val="60000"/>
                        <a:lumOff val="40000"/>
                      </a:schemeClr>
                    </a:solidFill>
                  </a:tcPr>
                </a:tc>
                <a:tc>
                  <a:txBody>
                    <a:bodyPr/>
                    <a:lstStyle/>
                    <a:p>
                      <a:pPr algn="ctr">
                        <a:spcAft>
                          <a:spcPts val="0"/>
                        </a:spcAft>
                      </a:pPr>
                      <a:r>
                        <a:rPr lang="ru-RU" sz="1400" kern="15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39370" marR="39370" marT="64770" marB="64770">
                    <a:solidFill>
                      <a:schemeClr val="accent3">
                        <a:lumMod val="60000"/>
                        <a:lumOff val="40000"/>
                      </a:schemeClr>
                    </a:solidFill>
                  </a:tcPr>
                </a:tc>
                <a:tc>
                  <a:txBody>
                    <a:bodyPr/>
                    <a:lstStyle/>
                    <a:p>
                      <a:pPr algn="ctr">
                        <a:spcAft>
                          <a:spcPts val="0"/>
                        </a:spcAft>
                      </a:pPr>
                      <a:r>
                        <a:rPr lang="ru-RU" sz="1400" b="0" kern="1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24</a:t>
                      </a:r>
                    </a:p>
                  </a:txBody>
                  <a:tcPr marL="39370" marR="39370" marT="64770" marB="64770">
                    <a:solidFill>
                      <a:schemeClr val="accent3">
                        <a:lumMod val="60000"/>
                        <a:lumOff val="40000"/>
                      </a:schemeClr>
                    </a:solidFill>
                  </a:tcPr>
                </a:tc>
                <a:tc>
                  <a:txBody>
                    <a:bodyPr/>
                    <a:lstStyle/>
                    <a:p>
                      <a:pPr algn="ctr">
                        <a:spcAft>
                          <a:spcPts val="0"/>
                        </a:spcAft>
                      </a:pPr>
                      <a:r>
                        <a:rPr lang="ru-RU" sz="1400" kern="150" dirty="0" smtClean="0">
                          <a:effectLst/>
                          <a:latin typeface="Times New Roman" panose="02020603050405020304" pitchFamily="18" charset="0"/>
                          <a:ea typeface="Times New Roman" panose="02020603050405020304" pitchFamily="18" charset="0"/>
                          <a:cs typeface="Times New Roman" panose="02020603050405020304" pitchFamily="18" charset="0"/>
                        </a:rPr>
                        <a:t> 26</a:t>
                      </a:r>
                      <a:endParaRPr lang="ru-RU" sz="1400" kern="1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70" marR="39370" marT="64770" marB="64770">
                    <a:solidFill>
                      <a:schemeClr val="accent3">
                        <a:lumMod val="60000"/>
                        <a:lumOff val="40000"/>
                      </a:schemeClr>
                    </a:solidFill>
                  </a:tcPr>
                </a:tc>
                <a:tc>
                  <a:txBody>
                    <a:bodyPr/>
                    <a:lstStyle/>
                    <a:p>
                      <a:pPr algn="ctr">
                        <a:spcAft>
                          <a:spcPts val="0"/>
                        </a:spcAft>
                      </a:pPr>
                      <a:r>
                        <a:rPr lang="ru-RU" sz="1400" kern="150" dirty="0">
                          <a:effectLst/>
                          <a:latin typeface="Times New Roman" panose="02020603050405020304" pitchFamily="18" charset="0"/>
                          <a:ea typeface="Times New Roman" panose="02020603050405020304" pitchFamily="18" charset="0"/>
                          <a:cs typeface="Times New Roman" panose="02020603050405020304" pitchFamily="18" charset="0"/>
                        </a:rPr>
                        <a:t>26</a:t>
                      </a:r>
                    </a:p>
                  </a:txBody>
                  <a:tcPr marL="39370" marR="39370" marT="64770" marB="64770">
                    <a:solidFill>
                      <a:schemeClr val="accent3">
                        <a:lumMod val="60000"/>
                        <a:lumOff val="40000"/>
                      </a:schemeClr>
                    </a:solidFill>
                  </a:tcPr>
                </a:tc>
                <a:tc>
                  <a:txBody>
                    <a:bodyPr/>
                    <a:lstStyle/>
                    <a:p>
                      <a:pPr algn="ctr">
                        <a:spcAft>
                          <a:spcPts val="0"/>
                        </a:spcAft>
                      </a:pPr>
                      <a:r>
                        <a:rPr lang="ru-RU" sz="1400" kern="150" dirty="0">
                          <a:effectLst/>
                          <a:latin typeface="Times New Roman" panose="02020603050405020304" pitchFamily="18" charset="0"/>
                          <a:ea typeface="Times New Roman" panose="02020603050405020304" pitchFamily="18" charset="0"/>
                          <a:cs typeface="Times New Roman" panose="02020603050405020304" pitchFamily="18" charset="0"/>
                        </a:rPr>
                        <a:t>28</a:t>
                      </a:r>
                    </a:p>
                  </a:txBody>
                  <a:tcPr marL="39370" marR="39370" marT="64770" marB="64770">
                    <a:solidFill>
                      <a:schemeClr val="accent3">
                        <a:lumMod val="60000"/>
                        <a:lumOff val="40000"/>
                      </a:schemeClr>
                    </a:solidFill>
                  </a:tcPr>
                </a:tc>
                <a:extLst>
                  <a:ext uri="{0D108BD9-81ED-4DB2-BD59-A6C34878D82A}">
                    <a16:rowId xmlns="" xmlns:a16="http://schemas.microsoft.com/office/drawing/2014/main" val="10001"/>
                  </a:ext>
                </a:extLst>
              </a:tr>
              <a:tr h="953546">
                <a:tc>
                  <a:txBody>
                    <a:bodyPr/>
                    <a:lstStyle/>
                    <a:p>
                      <a:pPr>
                        <a:lnSpc>
                          <a:spcPct val="115000"/>
                        </a:lnSpc>
                        <a:spcAft>
                          <a:spcPts val="0"/>
                        </a:spcAft>
                      </a:pPr>
                      <a:r>
                        <a:rPr lang="ru-RU" sz="1400" kern="150" dirty="0">
                          <a:effectLst/>
                          <a:latin typeface="Times New Roman" panose="02020603050405020304" pitchFamily="18" charset="0"/>
                          <a:ea typeface="Times New Roman" panose="02020603050405020304" pitchFamily="18" charset="0"/>
                          <a:cs typeface="Times New Roman" panose="02020603050405020304" pitchFamily="18" charset="0"/>
                        </a:rPr>
                        <a:t> Доля зданий, строений, сооружений органов местного самоуправления и муниципальных учреждений, оснащенных приборами учета потребляемых энергетических ресурсов</a:t>
                      </a:r>
                    </a:p>
                  </a:txBody>
                  <a:tcPr marL="39370" marR="39370" marT="64770" marB="64770">
                    <a:solidFill>
                      <a:schemeClr val="accent3">
                        <a:lumMod val="60000"/>
                        <a:lumOff val="40000"/>
                      </a:schemeClr>
                    </a:solidFill>
                  </a:tcPr>
                </a:tc>
                <a:tc>
                  <a:txBody>
                    <a:bodyPr/>
                    <a:lstStyle/>
                    <a:p>
                      <a:pP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Приоритетный целевой</a:t>
                      </a:r>
                    </a:p>
                    <a:p>
                      <a:pP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показатель</a:t>
                      </a:r>
                    </a:p>
                  </a:txBody>
                  <a:tcPr marL="39370" marR="39370" marT="64770" marB="64770">
                    <a:solidFill>
                      <a:schemeClr val="accent3">
                        <a:lumMod val="60000"/>
                        <a:lumOff val="40000"/>
                      </a:schemeClr>
                    </a:solidFill>
                  </a:tcPr>
                </a:tc>
                <a:tc>
                  <a:txBody>
                    <a:bodyPr/>
                    <a:lstStyle/>
                    <a:p>
                      <a:pPr algn="ctr">
                        <a:spcAft>
                          <a:spcPts val="0"/>
                        </a:spcAft>
                      </a:pPr>
                      <a:r>
                        <a:rPr lang="ru-RU" sz="1400" kern="15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39370" marR="39370" marT="64770" marB="64770">
                    <a:solidFill>
                      <a:schemeClr val="accent3">
                        <a:lumMod val="60000"/>
                        <a:lumOff val="40000"/>
                      </a:schemeClr>
                    </a:solidFill>
                  </a:tcPr>
                </a:tc>
                <a:tc>
                  <a:txBody>
                    <a:bodyPr/>
                    <a:lstStyle/>
                    <a:p>
                      <a:pPr algn="ctr">
                        <a:spcAft>
                          <a:spcPts val="0"/>
                        </a:spcAft>
                      </a:pPr>
                      <a:r>
                        <a:rPr lang="ru-RU" sz="1400" b="0" kern="1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100</a:t>
                      </a:r>
                    </a:p>
                  </a:txBody>
                  <a:tcPr marL="39370" marR="39370" marT="64770" marB="64770">
                    <a:solidFill>
                      <a:schemeClr val="accent3">
                        <a:lumMod val="60000"/>
                        <a:lumOff val="40000"/>
                      </a:schemeClr>
                    </a:solidFill>
                  </a:tcPr>
                </a:tc>
                <a:tc>
                  <a:txBody>
                    <a:bodyPr/>
                    <a:lstStyle/>
                    <a:p>
                      <a:pPr algn="ctr">
                        <a:spcAft>
                          <a:spcPts val="0"/>
                        </a:spcAft>
                      </a:pPr>
                      <a:r>
                        <a:rPr lang="ru-RU" sz="1400" kern="150">
                          <a:effectLst/>
                          <a:latin typeface="Times New Roman" panose="02020603050405020304" pitchFamily="18" charset="0"/>
                          <a:ea typeface="Times New Roman" panose="02020603050405020304" pitchFamily="18" charset="0"/>
                          <a:cs typeface="Times New Roman" panose="02020603050405020304" pitchFamily="18" charset="0"/>
                        </a:rPr>
                        <a:t>100</a:t>
                      </a:r>
                    </a:p>
                  </a:txBody>
                  <a:tcPr marL="39370" marR="39370" marT="64770" marB="64770">
                    <a:solidFill>
                      <a:schemeClr val="accent3">
                        <a:lumMod val="60000"/>
                        <a:lumOff val="40000"/>
                      </a:schemeClr>
                    </a:solidFill>
                  </a:tcPr>
                </a:tc>
                <a:tc>
                  <a:txBody>
                    <a:bodyPr/>
                    <a:lstStyle/>
                    <a:p>
                      <a:pPr algn="ctr">
                        <a:spcAft>
                          <a:spcPts val="0"/>
                        </a:spcAft>
                      </a:pPr>
                      <a:r>
                        <a:rPr lang="ru-RU" sz="1400" kern="150" dirty="0">
                          <a:effectLst/>
                          <a:latin typeface="Times New Roman" panose="02020603050405020304" pitchFamily="18" charset="0"/>
                          <a:ea typeface="Times New Roman" panose="02020603050405020304" pitchFamily="18" charset="0"/>
                          <a:cs typeface="Times New Roman" panose="02020603050405020304" pitchFamily="18" charset="0"/>
                        </a:rPr>
                        <a:t>100</a:t>
                      </a:r>
                    </a:p>
                  </a:txBody>
                  <a:tcPr marL="39370" marR="39370" marT="64770" marB="64770">
                    <a:solidFill>
                      <a:schemeClr val="accent3">
                        <a:lumMod val="60000"/>
                        <a:lumOff val="40000"/>
                      </a:schemeClr>
                    </a:solidFill>
                  </a:tcPr>
                </a:tc>
                <a:tc>
                  <a:txBody>
                    <a:bodyPr/>
                    <a:lstStyle/>
                    <a:p>
                      <a:pPr algn="ctr">
                        <a:spcAft>
                          <a:spcPts val="0"/>
                        </a:spcAft>
                      </a:pPr>
                      <a:r>
                        <a:rPr lang="ru-RU" sz="1400" kern="150">
                          <a:effectLst/>
                          <a:latin typeface="Times New Roman" panose="02020603050405020304" pitchFamily="18" charset="0"/>
                          <a:ea typeface="Times New Roman" panose="02020603050405020304" pitchFamily="18" charset="0"/>
                          <a:cs typeface="Times New Roman" panose="02020603050405020304" pitchFamily="18" charset="0"/>
                        </a:rPr>
                        <a:t>100</a:t>
                      </a:r>
                    </a:p>
                  </a:txBody>
                  <a:tcPr marL="39370" marR="39370" marT="64770" marB="64770">
                    <a:solidFill>
                      <a:schemeClr val="accent3">
                        <a:lumMod val="60000"/>
                        <a:lumOff val="40000"/>
                      </a:schemeClr>
                    </a:solidFill>
                  </a:tcPr>
                </a:tc>
                <a:extLst>
                  <a:ext uri="{0D108BD9-81ED-4DB2-BD59-A6C34878D82A}">
                    <a16:rowId xmlns="" xmlns:a16="http://schemas.microsoft.com/office/drawing/2014/main" val="10002"/>
                  </a:ext>
                </a:extLst>
              </a:tr>
              <a:tr h="639542">
                <a:tc>
                  <a:txBody>
                    <a:bodyPr/>
                    <a:lstStyle/>
                    <a:p>
                      <a:pPr fontAlgn="base">
                        <a:lnSpc>
                          <a:spcPct val="115000"/>
                        </a:lnSpc>
                        <a:spcAft>
                          <a:spcPts val="0"/>
                        </a:spcAft>
                      </a:pPr>
                      <a:r>
                        <a:rPr lang="ru-RU" sz="1400" kern="150" dirty="0">
                          <a:effectLst/>
                          <a:latin typeface="Times New Roman" panose="02020603050405020304" pitchFamily="18" charset="0"/>
                          <a:ea typeface="Times New Roman" panose="02020603050405020304" pitchFamily="18" charset="0"/>
                          <a:cs typeface="Times New Roman" panose="02020603050405020304" pitchFamily="18" charset="0"/>
                        </a:rPr>
                        <a:t> Бережливый учет – оснащенность многоквартирных домов приборами учета</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70" marR="39370" marT="64770" marB="64770">
                    <a:solidFill>
                      <a:schemeClr val="accent3">
                        <a:lumMod val="60000"/>
                        <a:lumOff val="40000"/>
                      </a:schemeClr>
                    </a:solidFill>
                  </a:tcPr>
                </a:tc>
                <a:tc>
                  <a:txBody>
                    <a:bodyPr/>
                    <a:lstStyle/>
                    <a:p>
                      <a:pP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Приоритетный целевой</a:t>
                      </a:r>
                    </a:p>
                    <a:p>
                      <a:pP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показатель</a:t>
                      </a:r>
                    </a:p>
                  </a:txBody>
                  <a:tcPr marL="39370" marR="39370" marT="64770" marB="64770">
                    <a:solidFill>
                      <a:schemeClr val="accent3">
                        <a:lumMod val="60000"/>
                        <a:lumOff val="40000"/>
                      </a:schemeClr>
                    </a:solidFill>
                  </a:tcPr>
                </a:tc>
                <a:tc>
                  <a:txBody>
                    <a:bodyPr/>
                    <a:lstStyle/>
                    <a:p>
                      <a:pPr algn="ctr" fontAlgn="base">
                        <a:lnSpc>
                          <a:spcPct val="115000"/>
                        </a:lnSpc>
                        <a:spcAft>
                          <a:spcPts val="0"/>
                        </a:spcAft>
                      </a:pPr>
                      <a:r>
                        <a:rPr lang="ru-RU" sz="1400" kern="150">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70" marR="39370" marT="64770" marB="64770">
                    <a:solidFill>
                      <a:schemeClr val="accent3">
                        <a:lumMod val="60000"/>
                        <a:lumOff val="40000"/>
                      </a:schemeClr>
                    </a:solidFill>
                  </a:tcPr>
                </a:tc>
                <a:tc>
                  <a:txBody>
                    <a:bodyPr/>
                    <a:lstStyle/>
                    <a:p>
                      <a:pPr algn="ctr" fontAlgn="base">
                        <a:lnSpc>
                          <a:spcPct val="115000"/>
                        </a:lnSpc>
                        <a:spcAft>
                          <a:spcPts val="0"/>
                        </a:spcAft>
                        <a:tabLst>
                          <a:tab pos="2969895" algn="ctr"/>
                          <a:tab pos="5940425" algn="r"/>
                        </a:tabLst>
                      </a:pPr>
                      <a:r>
                        <a:rPr lang="ru-RU" sz="1400" b="0" kern="1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24,5</a:t>
                      </a:r>
                      <a:endParaRPr lang="ru-RU"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70" marR="39370" marT="64770" marB="64770">
                    <a:solidFill>
                      <a:schemeClr val="accent3">
                        <a:lumMod val="60000"/>
                        <a:lumOff val="40000"/>
                      </a:schemeClr>
                    </a:solidFill>
                  </a:tcPr>
                </a:tc>
                <a:tc>
                  <a:txBody>
                    <a:bodyPr/>
                    <a:lstStyle/>
                    <a:p>
                      <a:pPr algn="ctr" fontAlgn="base">
                        <a:lnSpc>
                          <a:spcPct val="115000"/>
                        </a:lnSpc>
                        <a:spcAft>
                          <a:spcPts val="0"/>
                        </a:spcAft>
                        <a:tabLst>
                          <a:tab pos="2969895" algn="ctr"/>
                          <a:tab pos="5940425" algn="r"/>
                        </a:tabLst>
                      </a:pPr>
                      <a:r>
                        <a:rPr lang="ru-RU" sz="1400" kern="150" dirty="0" smtClean="0">
                          <a:effectLst/>
                          <a:latin typeface="Times New Roman" panose="02020603050405020304" pitchFamily="18" charset="0"/>
                          <a:ea typeface="Times New Roman" panose="02020603050405020304" pitchFamily="18" charset="0"/>
                          <a:cs typeface="Times New Roman" panose="02020603050405020304" pitchFamily="18" charset="0"/>
                        </a:rPr>
                        <a:t>43,5</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70" marR="39370" marT="64770" marB="64770">
                    <a:solidFill>
                      <a:schemeClr val="accent3">
                        <a:lumMod val="60000"/>
                        <a:lumOff val="40000"/>
                      </a:schemeClr>
                    </a:solidFill>
                  </a:tcPr>
                </a:tc>
                <a:tc>
                  <a:txBody>
                    <a:bodyPr/>
                    <a:lstStyle/>
                    <a:p>
                      <a:pPr algn="ctr" fontAlgn="base">
                        <a:lnSpc>
                          <a:spcPct val="115000"/>
                        </a:lnSpc>
                        <a:spcAft>
                          <a:spcPts val="0"/>
                        </a:spcAft>
                        <a:tabLst>
                          <a:tab pos="2969895" algn="ctr"/>
                          <a:tab pos="5940425" algn="r"/>
                        </a:tabLst>
                      </a:pPr>
                      <a:r>
                        <a:rPr lang="ru-RU" sz="1400" kern="150" dirty="0" smtClean="0">
                          <a:effectLst/>
                          <a:latin typeface="Times New Roman" panose="02020603050405020304" pitchFamily="18" charset="0"/>
                          <a:ea typeface="Times New Roman" panose="02020603050405020304" pitchFamily="18" charset="0"/>
                          <a:cs typeface="Times New Roman" panose="02020603050405020304" pitchFamily="18" charset="0"/>
                        </a:rPr>
                        <a:t>62,6</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70" marR="39370" marT="64770" marB="64770">
                    <a:solidFill>
                      <a:schemeClr val="accent3">
                        <a:lumMod val="60000"/>
                        <a:lumOff val="40000"/>
                      </a:schemeClr>
                    </a:solidFill>
                  </a:tcPr>
                </a:tc>
                <a:tc>
                  <a:txBody>
                    <a:bodyPr/>
                    <a:lstStyle/>
                    <a:p>
                      <a:pPr algn="ctr" fontAlgn="base">
                        <a:lnSpc>
                          <a:spcPct val="115000"/>
                        </a:lnSpc>
                        <a:spcAft>
                          <a:spcPts val="0"/>
                        </a:spcAft>
                        <a:tabLst>
                          <a:tab pos="2969895" algn="ctr"/>
                          <a:tab pos="5940425" algn="r"/>
                        </a:tabLst>
                      </a:pPr>
                      <a:r>
                        <a:rPr lang="ru-RU" sz="1400" kern="150" dirty="0">
                          <a:effectLst/>
                          <a:latin typeface="Times New Roman" panose="02020603050405020304" pitchFamily="18" charset="0"/>
                          <a:ea typeface="Times New Roman" panose="02020603050405020304" pitchFamily="18" charset="0"/>
                          <a:cs typeface="Times New Roman" panose="02020603050405020304" pitchFamily="18" charset="0"/>
                        </a:rPr>
                        <a:t>7</a:t>
                      </a:r>
                      <a:r>
                        <a:rPr lang="ru-RU" sz="1400" kern="150" dirty="0" smtClean="0">
                          <a:effectLst/>
                          <a:latin typeface="Times New Roman" panose="02020603050405020304" pitchFamily="18" charset="0"/>
                          <a:ea typeface="Times New Roman" panose="02020603050405020304" pitchFamily="18" charset="0"/>
                          <a:cs typeface="Times New Roman" panose="02020603050405020304" pitchFamily="18" charset="0"/>
                        </a:rPr>
                        <a:t>2,6</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70" marR="39370" marT="64770" marB="64770">
                    <a:solidFill>
                      <a:schemeClr val="accent3">
                        <a:lumMod val="60000"/>
                        <a:lumOff val="40000"/>
                      </a:schemeClr>
                    </a:solidFill>
                  </a:tcPr>
                </a:tc>
                <a:extLst>
                  <a:ext uri="{0D108BD9-81ED-4DB2-BD59-A6C34878D82A}">
                    <a16:rowId xmlns="" xmlns:a16="http://schemas.microsoft.com/office/drawing/2014/main" val="10003"/>
                  </a:ext>
                </a:extLst>
              </a:tr>
              <a:tr h="953546">
                <a:tc>
                  <a:txBody>
                    <a:bodyPr/>
                    <a:lstStyle/>
                    <a:p>
                      <a:pPr>
                        <a:lnSpc>
                          <a:spcPct val="115000"/>
                        </a:lnSpc>
                        <a:spcAft>
                          <a:spcPts val="0"/>
                        </a:spcAft>
                      </a:pPr>
                      <a:r>
                        <a:rPr lang="ru-RU" sz="1400" kern="150" dirty="0">
                          <a:effectLst/>
                          <a:latin typeface="Times New Roman" panose="02020603050405020304" pitchFamily="18" charset="0"/>
                          <a:ea typeface="Times New Roman" panose="02020603050405020304" pitchFamily="18" charset="0"/>
                          <a:cs typeface="Times New Roman" panose="02020603050405020304" pitchFamily="18" charset="0"/>
                        </a:rPr>
                        <a:t>Доля многоквартирных домов с присвоенными классами </a:t>
                      </a:r>
                      <a:r>
                        <a:rPr lang="ru-RU" sz="1400" kern="150" dirty="0" err="1">
                          <a:effectLst/>
                          <a:latin typeface="Times New Roman" panose="02020603050405020304" pitchFamily="18" charset="0"/>
                          <a:ea typeface="Times New Roman" panose="02020603050405020304" pitchFamily="18" charset="0"/>
                          <a:cs typeface="Times New Roman" panose="02020603050405020304" pitchFamily="18" charset="0"/>
                        </a:rPr>
                        <a:t>энергоэффективности</a:t>
                      </a:r>
                      <a:r>
                        <a:rPr lang="ru-RU" sz="1400" kern="15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39370" marR="39370" marT="64770" marB="64770">
                    <a:solidFill>
                      <a:schemeClr val="accent3">
                        <a:lumMod val="60000"/>
                        <a:lumOff val="40000"/>
                      </a:schemeClr>
                    </a:solidFill>
                  </a:tcPr>
                </a:tc>
                <a:tc>
                  <a:txBody>
                    <a:bodyPr/>
                    <a:lstStyle/>
                    <a:p>
                      <a:pP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Приоритетный целевой</a:t>
                      </a:r>
                    </a:p>
                    <a:p>
                      <a:pP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показатель</a:t>
                      </a:r>
                    </a:p>
                  </a:txBody>
                  <a:tcPr marL="39370" marR="39370" marT="64770" marB="64770">
                    <a:solidFill>
                      <a:schemeClr val="accent3">
                        <a:lumMod val="60000"/>
                        <a:lumOff val="40000"/>
                      </a:schemeClr>
                    </a:solidFill>
                  </a:tcPr>
                </a:tc>
                <a:tc>
                  <a:txBody>
                    <a:bodyPr/>
                    <a:lstStyle/>
                    <a:p>
                      <a:pPr algn="ctr">
                        <a:lnSpc>
                          <a:spcPct val="150000"/>
                        </a:lnSpc>
                        <a:spcAft>
                          <a:spcPts val="0"/>
                        </a:spcAft>
                      </a:pPr>
                      <a:r>
                        <a:rPr lang="ru-RU" sz="1400" kern="15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39370" marR="39370" marT="64770" marB="64770">
                    <a:solidFill>
                      <a:schemeClr val="accent3">
                        <a:lumMod val="60000"/>
                        <a:lumOff val="40000"/>
                      </a:schemeClr>
                    </a:solidFill>
                  </a:tcPr>
                </a:tc>
                <a:tc>
                  <a:txBody>
                    <a:bodyPr/>
                    <a:lstStyle/>
                    <a:p>
                      <a:pPr algn="ctr">
                        <a:spcAft>
                          <a:spcPts val="0"/>
                        </a:spcAft>
                      </a:pPr>
                      <a:r>
                        <a:rPr lang="ru-RU" sz="1400" b="0" kern="1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43,8</a:t>
                      </a:r>
                    </a:p>
                  </a:txBody>
                  <a:tcPr marL="39370" marR="39370" marT="64770" marB="64770">
                    <a:solidFill>
                      <a:schemeClr val="accent3">
                        <a:lumMod val="60000"/>
                        <a:lumOff val="40000"/>
                      </a:schemeClr>
                    </a:solidFill>
                  </a:tcPr>
                </a:tc>
                <a:tc>
                  <a:txBody>
                    <a:bodyPr/>
                    <a:lstStyle/>
                    <a:p>
                      <a:pPr algn="ctr">
                        <a:spcAft>
                          <a:spcPts val="0"/>
                        </a:spcAft>
                      </a:pPr>
                      <a:r>
                        <a:rPr lang="ru-RU" sz="1400" kern="150" dirty="0" smtClean="0">
                          <a:effectLst/>
                          <a:latin typeface="Times New Roman" panose="02020603050405020304" pitchFamily="18" charset="0"/>
                          <a:ea typeface="Times New Roman" panose="02020603050405020304" pitchFamily="18" charset="0"/>
                          <a:cs typeface="Times New Roman" panose="02020603050405020304" pitchFamily="18" charset="0"/>
                        </a:rPr>
                        <a:t>48,2</a:t>
                      </a:r>
                      <a:endParaRPr lang="ru-RU" sz="1400" kern="1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70" marR="39370" marT="64770" marB="64770">
                    <a:solidFill>
                      <a:schemeClr val="accent3">
                        <a:lumMod val="60000"/>
                        <a:lumOff val="40000"/>
                      </a:schemeClr>
                    </a:solidFill>
                  </a:tcPr>
                </a:tc>
                <a:tc>
                  <a:txBody>
                    <a:bodyPr/>
                    <a:lstStyle/>
                    <a:p>
                      <a:pPr algn="ctr">
                        <a:spcAft>
                          <a:spcPts val="0"/>
                        </a:spcAft>
                      </a:pPr>
                      <a:r>
                        <a:rPr lang="ru-RU" sz="1400" kern="150" dirty="0" smtClean="0">
                          <a:effectLst/>
                          <a:latin typeface="Times New Roman" panose="02020603050405020304" pitchFamily="18" charset="0"/>
                          <a:ea typeface="Times New Roman" panose="02020603050405020304" pitchFamily="18" charset="0"/>
                          <a:cs typeface="Times New Roman" panose="02020603050405020304" pitchFamily="18" charset="0"/>
                        </a:rPr>
                        <a:t>52,5</a:t>
                      </a:r>
                      <a:endParaRPr lang="ru-RU" sz="1400" kern="1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70" marR="39370" marT="64770" marB="64770">
                    <a:solidFill>
                      <a:schemeClr val="accent3">
                        <a:lumMod val="60000"/>
                        <a:lumOff val="40000"/>
                      </a:schemeClr>
                    </a:solidFill>
                  </a:tcPr>
                </a:tc>
                <a:tc>
                  <a:txBody>
                    <a:bodyPr/>
                    <a:lstStyle/>
                    <a:p>
                      <a:pPr algn="ctr">
                        <a:spcAft>
                          <a:spcPts val="0"/>
                        </a:spcAft>
                      </a:pPr>
                      <a:r>
                        <a:rPr lang="ru-RU" sz="1400" kern="150" dirty="0" smtClean="0">
                          <a:effectLst/>
                          <a:latin typeface="Times New Roman" panose="02020603050405020304" pitchFamily="18" charset="0"/>
                          <a:ea typeface="Times New Roman" panose="02020603050405020304" pitchFamily="18" charset="0"/>
                          <a:cs typeface="Times New Roman" panose="02020603050405020304" pitchFamily="18" charset="0"/>
                        </a:rPr>
                        <a:t>55,5</a:t>
                      </a:r>
                      <a:endParaRPr lang="ru-RU" sz="1400" kern="1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70" marR="39370" marT="64770" marB="64770">
                    <a:solidFill>
                      <a:schemeClr val="accent3">
                        <a:lumMod val="60000"/>
                        <a:lumOff val="40000"/>
                      </a:schemeClr>
                    </a:solidFill>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47520394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b="1" dirty="0">
                <a:solidFill>
                  <a:schemeClr val="tx2"/>
                </a:solidFill>
                <a:latin typeface="Times New Roman" panose="02020603050405020304" pitchFamily="18" charset="0"/>
                <a:cs typeface="Times New Roman" panose="02020603050405020304" pitchFamily="18" charset="0"/>
              </a:rPr>
              <a:t>Показатели подпрограммы «Развитие газификации»</a:t>
            </a:r>
          </a:p>
        </p:txBody>
      </p:sp>
      <p:graphicFrame>
        <p:nvGraphicFramePr>
          <p:cNvPr id="4" name="Объект 3"/>
          <p:cNvGraphicFramePr>
            <a:graphicFrameLocks noGrp="1"/>
          </p:cNvGraphicFramePr>
          <p:nvPr>
            <p:ph idx="1"/>
            <p:extLst>
              <p:ext uri="{D42A27DB-BD31-4B8C-83A1-F6EECF244321}">
                <p14:modId xmlns:p14="http://schemas.microsoft.com/office/powerpoint/2010/main" val="3420451908"/>
              </p:ext>
            </p:extLst>
          </p:nvPr>
        </p:nvGraphicFramePr>
        <p:xfrm>
          <a:off x="677335" y="2539999"/>
          <a:ext cx="11171765" cy="3129280"/>
        </p:xfrm>
        <a:graphic>
          <a:graphicData uri="http://schemas.openxmlformats.org/drawingml/2006/table">
            <a:tbl>
              <a:tblPr firstRow="1" bandRow="1">
                <a:tableStyleId>{5C22544A-7EE6-4342-B048-85BDC9FD1C3A}</a:tableStyleId>
              </a:tblPr>
              <a:tblGrid>
                <a:gridCol w="4773543">
                  <a:extLst>
                    <a:ext uri="{9D8B030D-6E8A-4147-A177-3AD203B41FA5}">
                      <a16:colId xmlns="" xmlns:a16="http://schemas.microsoft.com/office/drawing/2014/main" val="20000"/>
                    </a:ext>
                  </a:extLst>
                </a:gridCol>
                <a:gridCol w="1617980">
                  <a:extLst>
                    <a:ext uri="{9D8B030D-6E8A-4147-A177-3AD203B41FA5}">
                      <a16:colId xmlns="" xmlns:a16="http://schemas.microsoft.com/office/drawing/2014/main" val="20001"/>
                    </a:ext>
                  </a:extLst>
                </a:gridCol>
                <a:gridCol w="1045155">
                  <a:extLst>
                    <a:ext uri="{9D8B030D-6E8A-4147-A177-3AD203B41FA5}">
                      <a16:colId xmlns="" xmlns:a16="http://schemas.microsoft.com/office/drawing/2014/main" val="20002"/>
                    </a:ext>
                  </a:extLst>
                </a:gridCol>
                <a:gridCol w="1045155"/>
                <a:gridCol w="844163">
                  <a:extLst>
                    <a:ext uri="{9D8B030D-6E8A-4147-A177-3AD203B41FA5}">
                      <a16:colId xmlns="" xmlns:a16="http://schemas.microsoft.com/office/drawing/2014/main" val="20003"/>
                    </a:ext>
                  </a:extLst>
                </a:gridCol>
                <a:gridCol w="974807">
                  <a:extLst>
                    <a:ext uri="{9D8B030D-6E8A-4147-A177-3AD203B41FA5}">
                      <a16:colId xmlns="" xmlns:a16="http://schemas.microsoft.com/office/drawing/2014/main" val="20004"/>
                    </a:ext>
                  </a:extLst>
                </a:gridCol>
                <a:gridCol w="870962">
                  <a:extLst>
                    <a:ext uri="{9D8B030D-6E8A-4147-A177-3AD203B41FA5}">
                      <a16:colId xmlns="" xmlns:a16="http://schemas.microsoft.com/office/drawing/2014/main" val="20005"/>
                    </a:ext>
                  </a:extLst>
                </a:gridCol>
              </a:tblGrid>
              <a:tr h="778034">
                <a:tc>
                  <a:txBody>
                    <a:bodyPr/>
                    <a:lstStyle/>
                    <a:p>
                      <a:pPr algn="ctr"/>
                      <a:r>
                        <a:rPr lang="ru-RU" sz="1400" dirty="0">
                          <a:solidFill>
                            <a:schemeClr val="tx2"/>
                          </a:solidFill>
                          <a:latin typeface="Times New Roman" panose="02020603050405020304" pitchFamily="18" charset="0"/>
                          <a:cs typeface="Times New Roman" panose="02020603050405020304" pitchFamily="18" charset="0"/>
                        </a:rPr>
                        <a:t>Показатель реализации мероприятий</a:t>
                      </a:r>
                    </a:p>
                  </a:txBody>
                  <a:tcPr>
                    <a:solidFill>
                      <a:schemeClr val="tx2">
                        <a:lumMod val="20000"/>
                        <a:lumOff val="80000"/>
                      </a:schemeClr>
                    </a:solidFill>
                  </a:tcPr>
                </a:tc>
                <a:tc>
                  <a:txBody>
                    <a:bodyPr/>
                    <a:lstStyle/>
                    <a:p>
                      <a:pPr algn="ctr">
                        <a:lnSpc>
                          <a:spcPct val="115000"/>
                        </a:lnSpc>
                        <a:spcAft>
                          <a:spcPts val="0"/>
                        </a:spcAft>
                      </a:pPr>
                      <a:r>
                        <a:rPr lang="ru-RU" sz="14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Тип показателя</a:t>
                      </a:r>
                    </a:p>
                  </a:txBody>
                  <a:tcPr marL="39370" marR="39370" marT="64770" marB="64770" anchor="ctr">
                    <a:solidFill>
                      <a:schemeClr val="tx2">
                        <a:lumMod val="20000"/>
                        <a:lumOff val="80000"/>
                      </a:schemeClr>
                    </a:solidFill>
                  </a:tcPr>
                </a:tc>
                <a:tc>
                  <a:txBody>
                    <a:bodyPr/>
                    <a:lstStyle/>
                    <a:p>
                      <a:pPr algn="ctr">
                        <a:lnSpc>
                          <a:spcPct val="115000"/>
                        </a:lnSpc>
                        <a:spcAft>
                          <a:spcPts val="0"/>
                        </a:spcAft>
                      </a:pPr>
                      <a:r>
                        <a:rPr lang="ru-RU" sz="12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Единица измерения</a:t>
                      </a:r>
                    </a:p>
                  </a:txBody>
                  <a:tcPr marL="39370" marR="39370" marT="64770" marB="64770" anchor="ctr">
                    <a:solidFill>
                      <a:schemeClr val="tx2">
                        <a:lumMod val="20000"/>
                        <a:lumOff val="80000"/>
                      </a:schemeClr>
                    </a:solidFill>
                  </a:tcPr>
                </a:tc>
                <a:tc>
                  <a:txBody>
                    <a:bodyPr/>
                    <a:lstStyle/>
                    <a:p>
                      <a:pPr algn="ctr">
                        <a:lnSpc>
                          <a:spcPct val="115000"/>
                        </a:lnSpc>
                        <a:spcAft>
                          <a:spcPts val="0"/>
                        </a:spcAft>
                      </a:pPr>
                      <a:r>
                        <a:rPr lang="ru-RU" sz="1200" dirty="0" smtClean="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2020</a:t>
                      </a:r>
                      <a:endParaRPr lang="ru-RU" sz="12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370" marR="39370" marT="64770" marB="64770" anchor="ctr">
                    <a:solidFill>
                      <a:schemeClr val="tx2">
                        <a:lumMod val="20000"/>
                        <a:lumOff val="80000"/>
                      </a:schemeClr>
                    </a:solidFill>
                  </a:tcPr>
                </a:tc>
                <a:tc>
                  <a:txBody>
                    <a:bodyPr/>
                    <a:lstStyle/>
                    <a:p>
                      <a:pPr algn="ctr"/>
                      <a:r>
                        <a:rPr lang="ru-RU" sz="1400" dirty="0" smtClean="0">
                          <a:solidFill>
                            <a:schemeClr val="tx2"/>
                          </a:solidFill>
                          <a:latin typeface="Times New Roman" panose="02020603050405020304" pitchFamily="18" charset="0"/>
                          <a:cs typeface="Times New Roman" panose="02020603050405020304" pitchFamily="18" charset="0"/>
                        </a:rPr>
                        <a:t>2021</a:t>
                      </a:r>
                      <a:endParaRPr lang="ru-RU" sz="1400" dirty="0">
                        <a:solidFill>
                          <a:schemeClr val="tx2"/>
                        </a:solidFill>
                        <a:latin typeface="Times New Roman" panose="02020603050405020304" pitchFamily="18" charset="0"/>
                        <a:cs typeface="Times New Roman" panose="02020603050405020304" pitchFamily="18" charset="0"/>
                      </a:endParaRPr>
                    </a:p>
                  </a:txBody>
                  <a:tcPr>
                    <a:solidFill>
                      <a:schemeClr val="tx2">
                        <a:lumMod val="20000"/>
                        <a:lumOff val="80000"/>
                      </a:schemeClr>
                    </a:solidFill>
                  </a:tcPr>
                </a:tc>
                <a:tc>
                  <a:txBody>
                    <a:bodyPr/>
                    <a:lstStyle/>
                    <a:p>
                      <a:pPr algn="ctr"/>
                      <a:r>
                        <a:rPr lang="ru-RU" sz="1400" dirty="0">
                          <a:solidFill>
                            <a:schemeClr val="tx2"/>
                          </a:solidFill>
                          <a:latin typeface="Times New Roman" panose="02020603050405020304" pitchFamily="18" charset="0"/>
                          <a:cs typeface="Times New Roman" panose="02020603050405020304" pitchFamily="18" charset="0"/>
                        </a:rPr>
                        <a:t>2021</a:t>
                      </a:r>
                    </a:p>
                  </a:txBody>
                  <a:tcPr>
                    <a:solidFill>
                      <a:schemeClr val="tx2">
                        <a:lumMod val="20000"/>
                        <a:lumOff val="80000"/>
                      </a:schemeClr>
                    </a:solidFill>
                  </a:tcPr>
                </a:tc>
                <a:tc>
                  <a:txBody>
                    <a:bodyPr/>
                    <a:lstStyle/>
                    <a:p>
                      <a:pPr algn="ctr"/>
                      <a:r>
                        <a:rPr lang="ru-RU" sz="1400" dirty="0">
                          <a:solidFill>
                            <a:schemeClr val="tx2"/>
                          </a:solidFill>
                          <a:latin typeface="Times New Roman" panose="02020603050405020304" pitchFamily="18" charset="0"/>
                          <a:cs typeface="Times New Roman" panose="02020603050405020304" pitchFamily="18" charset="0"/>
                        </a:rPr>
                        <a:t>2022</a:t>
                      </a:r>
                    </a:p>
                  </a:txBody>
                  <a:tcPr>
                    <a:solidFill>
                      <a:schemeClr val="tx2">
                        <a:lumMod val="20000"/>
                        <a:lumOff val="80000"/>
                      </a:schemeClr>
                    </a:solidFill>
                  </a:tcPr>
                </a:tc>
                <a:extLst>
                  <a:ext uri="{0D108BD9-81ED-4DB2-BD59-A6C34878D82A}">
                    <a16:rowId xmlns="" xmlns:a16="http://schemas.microsoft.com/office/drawing/2014/main" val="10000"/>
                  </a:ext>
                </a:extLst>
              </a:tr>
              <a:tr h="1175623">
                <a:tc>
                  <a:txBody>
                    <a:bodyPr/>
                    <a:lstStyle/>
                    <a:p>
                      <a:pPr>
                        <a:lnSpc>
                          <a:spcPct val="115000"/>
                        </a:lnSpc>
                        <a:spcAft>
                          <a:spcPts val="0"/>
                        </a:spcAft>
                      </a:pPr>
                      <a:r>
                        <a:rPr lang="ru-RU" sz="1400" kern="150" dirty="0">
                          <a:solidFill>
                            <a:schemeClr val="tx2"/>
                          </a:solidFill>
                          <a:effectLst/>
                          <a:latin typeface="Times New Roman" panose="02020603050405020304" pitchFamily="18" charset="0"/>
                          <a:ea typeface="Times New Roman" panose="02020603050405020304" pitchFamily="18" charset="0"/>
                          <a:cs typeface="Calibri" panose="020F0502020204030204" pitchFamily="34" charset="0"/>
                        </a:rPr>
                        <a:t>Количество построенных газопроводов к населённым пунктам с последующей газификацией</a:t>
                      </a:r>
                      <a:endParaRPr lang="ru-RU" sz="1400" kern="150" dirty="0">
                        <a:solidFill>
                          <a:schemeClr val="tx2"/>
                        </a:solidFill>
                        <a:effectLst/>
                        <a:latin typeface="Calibri" panose="020F0502020204030204" pitchFamily="34" charset="0"/>
                        <a:ea typeface="Times New Roman" panose="02020603050405020304" pitchFamily="18" charset="0"/>
                        <a:cs typeface="Calibri" panose="020F0502020204030204" pitchFamily="34" charset="0"/>
                      </a:endParaRPr>
                    </a:p>
                  </a:txBody>
                  <a:tcPr marL="39370" marR="39370" marT="64770" marB="64770">
                    <a:solidFill>
                      <a:schemeClr val="tx2">
                        <a:lumMod val="20000"/>
                        <a:lumOff val="80000"/>
                      </a:schemeClr>
                    </a:solidFill>
                  </a:tcPr>
                </a:tc>
                <a:tc>
                  <a:txBody>
                    <a:bodyPr/>
                    <a:lstStyle/>
                    <a:p>
                      <a:pPr>
                        <a:lnSpc>
                          <a:spcPct val="115000"/>
                        </a:lnSpc>
                        <a:spcAft>
                          <a:spcPts val="0"/>
                        </a:spcAft>
                      </a:pPr>
                      <a:r>
                        <a:rPr lang="ru-RU" sz="14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Показатель муниципальной программы</a:t>
                      </a:r>
                      <a:endParaRPr lang="ru-RU" sz="14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tx2">
                        <a:lumMod val="20000"/>
                        <a:lumOff val="80000"/>
                      </a:schemeClr>
                    </a:solidFill>
                  </a:tcPr>
                </a:tc>
                <a:tc>
                  <a:txBody>
                    <a:bodyPr/>
                    <a:lstStyle/>
                    <a:p>
                      <a:pPr algn="ctr">
                        <a:spcAft>
                          <a:spcPts val="0"/>
                        </a:spcAft>
                      </a:pPr>
                      <a:r>
                        <a:rPr lang="ru-RU" sz="1400" kern="150" dirty="0">
                          <a:solidFill>
                            <a:schemeClr val="tx2"/>
                          </a:solidFill>
                          <a:effectLst/>
                          <a:latin typeface="Times New Roman" panose="02020603050405020304" pitchFamily="18" charset="0"/>
                          <a:ea typeface="Times New Roman" panose="02020603050405020304" pitchFamily="18" charset="0"/>
                        </a:rPr>
                        <a:t>%</a:t>
                      </a:r>
                    </a:p>
                  </a:txBody>
                  <a:tcPr marL="39370" marR="39370" marT="64770" marB="64770">
                    <a:solidFill>
                      <a:schemeClr val="tx2">
                        <a:lumMod val="20000"/>
                        <a:lumOff val="80000"/>
                      </a:schemeClr>
                    </a:solidFill>
                  </a:tcPr>
                </a:tc>
                <a:tc>
                  <a:txBody>
                    <a:bodyPr/>
                    <a:lstStyle/>
                    <a:p>
                      <a:pPr algn="ctr">
                        <a:spcAft>
                          <a:spcPts val="0"/>
                        </a:spcAft>
                      </a:pPr>
                      <a:r>
                        <a:rPr lang="ru-RU" sz="1400" kern="150" dirty="0" smtClean="0">
                          <a:solidFill>
                            <a:schemeClr val="tx2"/>
                          </a:solidFill>
                          <a:effectLst/>
                          <a:latin typeface="Times New Roman" panose="02020603050405020304" pitchFamily="18" charset="0"/>
                          <a:ea typeface="Times New Roman" panose="02020603050405020304" pitchFamily="18" charset="0"/>
                        </a:rPr>
                        <a:t>0</a:t>
                      </a:r>
                      <a:endParaRPr lang="ru-RU" sz="1400" kern="150" dirty="0">
                        <a:solidFill>
                          <a:schemeClr val="tx2"/>
                        </a:solidFill>
                        <a:effectLst/>
                        <a:latin typeface="Times New Roman" panose="02020603050405020304" pitchFamily="18" charset="0"/>
                        <a:ea typeface="Times New Roman" panose="02020603050405020304" pitchFamily="18" charset="0"/>
                      </a:endParaRPr>
                    </a:p>
                  </a:txBody>
                  <a:tcPr marL="39370" marR="39370" marT="64770" marB="64770">
                    <a:solidFill>
                      <a:schemeClr val="tx2">
                        <a:lumMod val="20000"/>
                        <a:lumOff val="80000"/>
                      </a:schemeClr>
                    </a:solidFill>
                  </a:tcPr>
                </a:tc>
                <a:tc>
                  <a:txBody>
                    <a:bodyPr/>
                    <a:lstStyle/>
                    <a:p>
                      <a:pPr algn="ctr">
                        <a:spcAft>
                          <a:spcPts val="0"/>
                        </a:spcAft>
                      </a:pPr>
                      <a:r>
                        <a:rPr lang="ru-RU" sz="1400" kern="150" dirty="0">
                          <a:solidFill>
                            <a:schemeClr val="tx2"/>
                          </a:solidFill>
                          <a:effectLst/>
                          <a:latin typeface="Times New Roman" panose="02020603050405020304" pitchFamily="18" charset="0"/>
                          <a:ea typeface="Times New Roman" panose="02020603050405020304" pitchFamily="18" charset="0"/>
                        </a:rPr>
                        <a:t>0</a:t>
                      </a:r>
                    </a:p>
                  </a:txBody>
                  <a:tcPr marL="39370" marR="39370" marT="64770" marB="64770">
                    <a:solidFill>
                      <a:schemeClr val="tx2">
                        <a:lumMod val="20000"/>
                        <a:lumOff val="80000"/>
                      </a:schemeClr>
                    </a:solidFill>
                  </a:tcPr>
                </a:tc>
                <a:tc>
                  <a:txBody>
                    <a:bodyPr/>
                    <a:lstStyle/>
                    <a:p>
                      <a:pPr algn="ctr">
                        <a:spcAft>
                          <a:spcPts val="0"/>
                        </a:spcAft>
                      </a:pPr>
                      <a:r>
                        <a:rPr lang="ru-RU" sz="1400" kern="150" dirty="0" smtClean="0">
                          <a:solidFill>
                            <a:schemeClr val="tx2"/>
                          </a:solidFill>
                          <a:effectLst/>
                          <a:latin typeface="Times New Roman" panose="02020603050405020304" pitchFamily="18" charset="0"/>
                          <a:ea typeface="Times New Roman" panose="02020603050405020304" pitchFamily="18" charset="0"/>
                        </a:rPr>
                        <a:t>0</a:t>
                      </a:r>
                      <a:endParaRPr lang="ru-RU" sz="1400" kern="150" dirty="0">
                        <a:solidFill>
                          <a:schemeClr val="tx2"/>
                        </a:solidFill>
                        <a:effectLst/>
                        <a:latin typeface="Times New Roman" panose="02020603050405020304" pitchFamily="18" charset="0"/>
                        <a:ea typeface="Times New Roman" panose="02020603050405020304" pitchFamily="18" charset="0"/>
                      </a:endParaRPr>
                    </a:p>
                  </a:txBody>
                  <a:tcPr marL="39370" marR="39370" marT="64770" marB="64770">
                    <a:solidFill>
                      <a:schemeClr val="tx2">
                        <a:lumMod val="20000"/>
                        <a:lumOff val="80000"/>
                      </a:schemeClr>
                    </a:solidFill>
                  </a:tcPr>
                </a:tc>
                <a:tc>
                  <a:txBody>
                    <a:bodyPr/>
                    <a:lstStyle/>
                    <a:p>
                      <a:pPr algn="ctr">
                        <a:spcAft>
                          <a:spcPts val="0"/>
                        </a:spcAft>
                      </a:pPr>
                      <a:r>
                        <a:rPr lang="ru-RU" sz="1400" kern="150" dirty="0">
                          <a:solidFill>
                            <a:schemeClr val="tx2"/>
                          </a:solidFill>
                          <a:effectLst/>
                          <a:latin typeface="Times New Roman" panose="02020603050405020304" pitchFamily="18" charset="0"/>
                          <a:ea typeface="Times New Roman" panose="02020603050405020304" pitchFamily="18" charset="0"/>
                        </a:rPr>
                        <a:t>0</a:t>
                      </a:r>
                    </a:p>
                  </a:txBody>
                  <a:tcPr marL="39370" marR="39370" marT="64770" marB="64770">
                    <a:solidFill>
                      <a:schemeClr val="tx2">
                        <a:lumMod val="20000"/>
                        <a:lumOff val="80000"/>
                      </a:schemeClr>
                    </a:solidFill>
                  </a:tcPr>
                </a:tc>
                <a:extLst>
                  <a:ext uri="{0D108BD9-81ED-4DB2-BD59-A6C34878D82A}">
                    <a16:rowId xmlns="" xmlns:a16="http://schemas.microsoft.com/office/drawing/2014/main" val="10001"/>
                  </a:ext>
                </a:extLst>
              </a:tr>
              <a:tr h="1175623">
                <a:tc>
                  <a:txBody>
                    <a:bodyPr/>
                    <a:lstStyle/>
                    <a:p>
                      <a:pPr>
                        <a:lnSpc>
                          <a:spcPct val="115000"/>
                        </a:lnSpc>
                        <a:spcAft>
                          <a:spcPts val="0"/>
                        </a:spcAft>
                      </a:pPr>
                      <a:r>
                        <a:rPr lang="ru-RU" sz="1400" kern="150" dirty="0">
                          <a:solidFill>
                            <a:schemeClr val="tx2"/>
                          </a:solidFill>
                          <a:effectLst/>
                          <a:latin typeface="Times New Roman" panose="02020603050405020304" pitchFamily="18" charset="0"/>
                          <a:ea typeface="Times New Roman" panose="02020603050405020304" pitchFamily="18" charset="0"/>
                          <a:cs typeface="Calibri" panose="020F0502020204030204" pitchFamily="34" charset="0"/>
                        </a:rPr>
                        <a:t>Количество разработанной документации по газификации</a:t>
                      </a:r>
                      <a:endParaRPr lang="ru-RU" sz="1400" kern="150" dirty="0">
                        <a:solidFill>
                          <a:schemeClr val="tx2"/>
                        </a:solidFill>
                        <a:effectLst/>
                        <a:latin typeface="Calibri" panose="020F0502020204030204" pitchFamily="34" charset="0"/>
                        <a:ea typeface="Times New Roman" panose="02020603050405020304" pitchFamily="18" charset="0"/>
                        <a:cs typeface="Calibri" panose="020F0502020204030204" pitchFamily="34" charset="0"/>
                      </a:endParaRPr>
                    </a:p>
                  </a:txBody>
                  <a:tcPr marL="39370" marR="39370" marT="64770" marB="64770">
                    <a:solidFill>
                      <a:schemeClr val="tx2">
                        <a:lumMod val="20000"/>
                        <a:lumOff val="80000"/>
                      </a:schemeClr>
                    </a:solidFill>
                  </a:tcPr>
                </a:tc>
                <a:tc>
                  <a:txBody>
                    <a:bodyPr/>
                    <a:lstStyle/>
                    <a:p>
                      <a:pPr>
                        <a:lnSpc>
                          <a:spcPct val="115000"/>
                        </a:lnSpc>
                        <a:spcAft>
                          <a:spcPts val="0"/>
                        </a:spcAft>
                      </a:pPr>
                      <a:r>
                        <a:rPr lang="ru-RU" sz="14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Показатель муниципальной программы</a:t>
                      </a:r>
                      <a:endParaRPr lang="ru-RU" sz="14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9370" marR="39370" marT="64770" marB="64770">
                    <a:solidFill>
                      <a:schemeClr val="tx2">
                        <a:lumMod val="20000"/>
                        <a:lumOff val="80000"/>
                      </a:schemeClr>
                    </a:solidFill>
                  </a:tcPr>
                </a:tc>
                <a:tc>
                  <a:txBody>
                    <a:bodyPr/>
                    <a:lstStyle/>
                    <a:p>
                      <a:pPr algn="ctr">
                        <a:spcAft>
                          <a:spcPts val="0"/>
                        </a:spcAft>
                      </a:pPr>
                      <a:r>
                        <a:rPr lang="ru-RU" sz="1400" kern="150" dirty="0">
                          <a:solidFill>
                            <a:schemeClr val="tx2"/>
                          </a:solidFill>
                          <a:effectLst/>
                          <a:latin typeface="Times New Roman" panose="02020603050405020304" pitchFamily="18" charset="0"/>
                          <a:ea typeface="Times New Roman" panose="02020603050405020304" pitchFamily="18" charset="0"/>
                        </a:rPr>
                        <a:t>Ед.</a:t>
                      </a:r>
                    </a:p>
                  </a:txBody>
                  <a:tcPr marL="39370" marR="39370" marT="64770" marB="64770">
                    <a:solidFill>
                      <a:schemeClr val="tx2">
                        <a:lumMod val="20000"/>
                        <a:lumOff val="80000"/>
                      </a:schemeClr>
                    </a:solidFill>
                  </a:tcPr>
                </a:tc>
                <a:tc>
                  <a:txBody>
                    <a:bodyPr/>
                    <a:lstStyle/>
                    <a:p>
                      <a:pPr algn="ctr">
                        <a:spcAft>
                          <a:spcPts val="0"/>
                        </a:spcAft>
                      </a:pPr>
                      <a:r>
                        <a:rPr lang="ru-RU" sz="1400" kern="150" dirty="0" smtClean="0">
                          <a:solidFill>
                            <a:schemeClr val="tx2"/>
                          </a:solidFill>
                          <a:effectLst/>
                          <a:latin typeface="Times New Roman" panose="02020603050405020304" pitchFamily="18" charset="0"/>
                          <a:ea typeface="Times New Roman" panose="02020603050405020304" pitchFamily="18" charset="0"/>
                        </a:rPr>
                        <a:t>1</a:t>
                      </a:r>
                      <a:endParaRPr lang="ru-RU" sz="1400" kern="150" dirty="0">
                        <a:solidFill>
                          <a:schemeClr val="tx2"/>
                        </a:solidFill>
                        <a:effectLst/>
                        <a:latin typeface="Times New Roman" panose="02020603050405020304" pitchFamily="18" charset="0"/>
                        <a:ea typeface="Times New Roman" panose="02020603050405020304" pitchFamily="18" charset="0"/>
                      </a:endParaRPr>
                    </a:p>
                  </a:txBody>
                  <a:tcPr marL="39370" marR="39370" marT="64770" marB="64770">
                    <a:solidFill>
                      <a:schemeClr val="tx2">
                        <a:lumMod val="20000"/>
                        <a:lumOff val="80000"/>
                      </a:schemeClr>
                    </a:solidFill>
                  </a:tcPr>
                </a:tc>
                <a:tc>
                  <a:txBody>
                    <a:bodyPr/>
                    <a:lstStyle/>
                    <a:p>
                      <a:pPr algn="ctr">
                        <a:spcAft>
                          <a:spcPts val="0"/>
                        </a:spcAft>
                      </a:pPr>
                      <a:r>
                        <a:rPr lang="ru-RU" sz="1400" kern="150" dirty="0">
                          <a:solidFill>
                            <a:schemeClr val="tx2"/>
                          </a:solidFill>
                          <a:effectLst/>
                          <a:latin typeface="Times New Roman" panose="02020603050405020304" pitchFamily="18" charset="0"/>
                          <a:ea typeface="Times New Roman" panose="02020603050405020304" pitchFamily="18" charset="0"/>
                        </a:rPr>
                        <a:t>0</a:t>
                      </a:r>
                    </a:p>
                  </a:txBody>
                  <a:tcPr marL="39370" marR="39370" marT="64770" marB="64770">
                    <a:solidFill>
                      <a:schemeClr val="tx2">
                        <a:lumMod val="20000"/>
                        <a:lumOff val="80000"/>
                      </a:schemeClr>
                    </a:solidFill>
                  </a:tcPr>
                </a:tc>
                <a:tc>
                  <a:txBody>
                    <a:bodyPr/>
                    <a:lstStyle/>
                    <a:p>
                      <a:pPr algn="ctr">
                        <a:spcAft>
                          <a:spcPts val="0"/>
                        </a:spcAft>
                      </a:pPr>
                      <a:r>
                        <a:rPr lang="ru-RU" sz="1400" kern="150" dirty="0">
                          <a:solidFill>
                            <a:schemeClr val="tx2"/>
                          </a:solidFill>
                          <a:effectLst/>
                          <a:latin typeface="Times New Roman" panose="02020603050405020304" pitchFamily="18" charset="0"/>
                          <a:ea typeface="Times New Roman" panose="02020603050405020304" pitchFamily="18" charset="0"/>
                        </a:rPr>
                        <a:t>0</a:t>
                      </a:r>
                    </a:p>
                  </a:txBody>
                  <a:tcPr marL="39370" marR="39370" marT="64770" marB="64770">
                    <a:solidFill>
                      <a:schemeClr val="tx2">
                        <a:lumMod val="20000"/>
                        <a:lumOff val="80000"/>
                      </a:schemeClr>
                    </a:solidFill>
                  </a:tcPr>
                </a:tc>
                <a:tc>
                  <a:txBody>
                    <a:bodyPr/>
                    <a:lstStyle/>
                    <a:p>
                      <a:pPr algn="ctr">
                        <a:spcAft>
                          <a:spcPts val="0"/>
                        </a:spcAft>
                      </a:pPr>
                      <a:r>
                        <a:rPr lang="ru-RU" sz="1400" kern="150" dirty="0">
                          <a:solidFill>
                            <a:schemeClr val="tx2"/>
                          </a:solidFill>
                          <a:effectLst/>
                          <a:latin typeface="Times New Roman" panose="02020603050405020304" pitchFamily="18" charset="0"/>
                          <a:ea typeface="Times New Roman" panose="02020603050405020304" pitchFamily="18" charset="0"/>
                        </a:rPr>
                        <a:t>0</a:t>
                      </a:r>
                    </a:p>
                  </a:txBody>
                  <a:tcPr marL="39370" marR="39370" marT="64770" marB="64770">
                    <a:solidFill>
                      <a:schemeClr val="tx2">
                        <a:lumMod val="20000"/>
                        <a:lumOff val="80000"/>
                      </a:schemeClr>
                    </a:solidFill>
                  </a:tcPr>
                </a:tc>
                <a:extLst>
                  <a:ext uri="{0D108BD9-81ED-4DB2-BD59-A6C34878D82A}">
                    <a16:rowId xmlns="" xmlns:a16="http://schemas.microsoft.com/office/drawing/2014/main" val="10002"/>
                  </a:ext>
                </a:extLst>
              </a:tr>
            </a:tbl>
          </a:graphicData>
        </a:graphic>
      </p:graphicFrame>
      <p:pic>
        <p:nvPicPr>
          <p:cNvPr id="6" name="Рисунок 5"/>
          <p:cNvPicPr>
            <a:picLocks noChangeAspect="1"/>
          </p:cNvPicPr>
          <p:nvPr/>
        </p:nvPicPr>
        <p:blipFill>
          <a:blip r:embed="rId2"/>
          <a:stretch>
            <a:fillRect/>
          </a:stretch>
        </p:blipFill>
        <p:spPr>
          <a:xfrm>
            <a:off x="8851392" y="292608"/>
            <a:ext cx="3218688" cy="1810512"/>
          </a:xfrm>
          <a:prstGeom prst="rect">
            <a:avLst/>
          </a:prstGeom>
        </p:spPr>
      </p:pic>
    </p:spTree>
    <p:extLst>
      <p:ext uri="{BB962C8B-B14F-4D97-AF65-F5344CB8AC3E}">
        <p14:creationId xmlns:p14="http://schemas.microsoft.com/office/powerpoint/2010/main" val="3849757454"/>
      </p:ext>
    </p:extLst>
  </p:cSld>
  <p:clrMapOvr>
    <a:masterClrMapping/>
  </p:clrMapOvr>
</p:sld>
</file>

<file path=ppt/theme/theme1.xml><?xml version="1.0" encoding="utf-8"?>
<a:theme xmlns:a="http://schemas.openxmlformats.org/drawingml/2006/main" name="Грань">
  <a:themeElements>
    <a:clrScheme name="Грань">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Грань">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рань">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7316</TotalTime>
  <Words>12684</Words>
  <Application>Microsoft Office PowerPoint</Application>
  <PresentationFormat>Широкоэкранный</PresentationFormat>
  <Paragraphs>3576</Paragraphs>
  <Slides>132</Slides>
  <Notes>78</Notes>
  <HiddenSlides>0</HiddenSlides>
  <MMClips>0</MMClips>
  <ScaleCrop>false</ScaleCrop>
  <HeadingPairs>
    <vt:vector size="6" baseType="variant">
      <vt:variant>
        <vt:lpstr>Использованные шрифты</vt:lpstr>
      </vt:variant>
      <vt:variant>
        <vt:i4>10</vt:i4>
      </vt:variant>
      <vt:variant>
        <vt:lpstr>Тема</vt:lpstr>
      </vt:variant>
      <vt:variant>
        <vt:i4>1</vt:i4>
      </vt:variant>
      <vt:variant>
        <vt:lpstr>Заголовки слайдов</vt:lpstr>
      </vt:variant>
      <vt:variant>
        <vt:i4>132</vt:i4>
      </vt:variant>
    </vt:vector>
  </HeadingPairs>
  <TitlesOfParts>
    <vt:vector size="143" baseType="lpstr">
      <vt:lpstr>Andale Sans UI</vt:lpstr>
      <vt:lpstr>Arial</vt:lpstr>
      <vt:lpstr>Arial Black</vt:lpstr>
      <vt:lpstr>Calibri</vt:lpstr>
      <vt:lpstr>Century Gothic</vt:lpstr>
      <vt:lpstr>Tahoma</vt:lpstr>
      <vt:lpstr>Times New Roman</vt:lpstr>
      <vt:lpstr>Times New Roman Cyr</vt:lpstr>
      <vt:lpstr>Trebuchet MS</vt:lpstr>
      <vt:lpstr>Wingdings 3</vt:lpstr>
      <vt:lpstr>Грань</vt:lpstr>
      <vt:lpstr> Бюджет для граждан      Проект бюджета  городского округа Серебряные Пруды на 2021 год и на плановый период 2022 и 2023 годов   </vt:lpstr>
      <vt:lpstr>Презентация PowerPoint</vt:lpstr>
      <vt:lpstr> </vt:lpstr>
      <vt:lpstr> </vt:lpstr>
      <vt:lpstr> </vt:lpstr>
      <vt:lpstr>           Составление, рассмотрение и утверждение бюджета городского округа Серебряные Пруды </vt:lpstr>
      <vt:lpstr>Документы, на основании которых составляется проект бюджета</vt:lpstr>
      <vt:lpstr> </vt:lpstr>
      <vt:lpstr>Основные показатели прогноза социально-экономического развития  городского округа Серебряные Пруды</vt:lpstr>
      <vt:lpstr>Основные показатели прогноза социально-экономического развития городского округа Серебряные Пруды</vt:lpstr>
      <vt:lpstr>Презентация PowerPoint</vt:lpstr>
      <vt:lpstr>Презентация PowerPoint</vt:lpstr>
      <vt:lpstr>Презентация PowerPoint</vt:lpstr>
      <vt:lpstr>Презентация PowerPoint</vt:lpstr>
      <vt:lpstr> </vt:lpstr>
      <vt:lpstr>Основные характеристики проекта бюджета городского округа Серебряные Пруды на плановый период, тыс. рублей</vt:lpstr>
      <vt:lpstr>Основные характеристики бюджета городского округа Серебряные Пруды  на 2019-2023  годы, тыс. рублей</vt:lpstr>
      <vt:lpstr> </vt:lpstr>
      <vt:lpstr>Презентация PowerPoint</vt:lpstr>
      <vt:lpstr>Доходы бюджета городского округа на 2021 год</vt:lpstr>
      <vt:lpstr>Доходы бюджета городского округа на 2022-2023 годы</vt:lpstr>
      <vt:lpstr>Структура налоговых и неналоговых доходов и межбюджетных трансфертов за 2019-2023 годы,  тыс. рублей</vt:lpstr>
      <vt:lpstr>Презентация PowerPoint</vt:lpstr>
      <vt:lpstr>Доходы на душу населения по городским округам </vt:lpstr>
      <vt:lpstr>Сведения об оценке  налоговых льгот, предоставляемых в соответствии с решениями Совета депутатов  го Серебряные Пруды,  тыс. рублей  </vt:lpstr>
      <vt:lpstr>Презентация PowerPoint</vt:lpstr>
      <vt:lpstr> </vt:lpstr>
      <vt:lpstr> </vt:lpstr>
      <vt:lpstr>   </vt:lpstr>
      <vt:lpstr>Презентация PowerPoint</vt:lpstr>
      <vt:lpstr>   </vt:lpstr>
      <vt:lpstr> </vt:lpstr>
      <vt:lpstr> </vt:lpstr>
      <vt:lpstr>Расходы бюджета городского округа  на  2021 год , тыс.руб.</vt:lpstr>
      <vt:lpstr>Расходы бюджета городского округа Серебряные Пруды на  плановый период, тыс. рублей</vt:lpstr>
      <vt:lpstr>Презентация PowerPoint</vt:lpstr>
      <vt:lpstr>Презентация PowerPoint</vt:lpstr>
      <vt:lpstr>Презентация PowerPoint</vt:lpstr>
      <vt:lpstr>Презентация PowerPoint</vt:lpstr>
      <vt:lpstr>Информация о расходах бюджета с учетом интересов целевых групп пользователей</vt:lpstr>
      <vt:lpstr>Информация о расходах бюджета с учетом интересов целевых групп пользователей</vt:lpstr>
      <vt:lpstr>Информация о расходах бюджета с учетом интересов целевых групп пользователей</vt:lpstr>
      <vt:lpstr>Информация о расходах бюджета с учетом интересов целевых групп пользователей</vt:lpstr>
      <vt:lpstr>Информация о расходах бюджета с учетом интересов целевых групп пользователей</vt:lpstr>
      <vt:lpstr>Общественно-значимые проекты  на территории городского округа Серебряные Пруды </vt:lpstr>
      <vt:lpstr>Общественно-значимые  проекты  на территории городского округа Серебряные Пруды</vt:lpstr>
      <vt:lpstr>Общественно-значимые проекты  на территории городского округа Серебряные Пруды </vt:lpstr>
      <vt:lpstr>           Объем денежных средств, направляемых городским округом на социальную поддержку населения</vt:lpstr>
      <vt:lpstr>Муниципальные программы городского округа</vt:lpstr>
      <vt:lpstr>Презентация PowerPoint</vt:lpstr>
      <vt:lpstr>Презентация PowerPoint</vt:lpstr>
      <vt:lpstr>Муниципальная программа «Здравоохранение»</vt:lpstr>
      <vt:lpstr>Показатели программы  «Здравоохранение»</vt:lpstr>
      <vt:lpstr>Муниципальная программа  «Культура»</vt:lpstr>
      <vt:lpstr>Цель программы: повышение уровня и качества жизни жителей округа: социально – ориентированное, динамичное развитие сферы культуры городского округа, повышение качества и разнообразия услуг в области культуры и искусства, развитие инфраструктуры учреждений культуры</vt:lpstr>
      <vt:lpstr>Показатели подпрограммы «Сохранение, использование  и популяризация объектов культурного наследия  (памятники истории и культуры) народов   Российской Федерации»</vt:lpstr>
      <vt:lpstr>Показатели подпрограммы «Развитие музейного дела и народных художественных промыслов» </vt:lpstr>
      <vt:lpstr>Показатель подпрограммы «Развитие библиотечного дела» </vt:lpstr>
      <vt:lpstr>Показатель подпрограммы «Развитие профессионального искусства, гастрольно-концертной деятельности и кинематографии»  </vt:lpstr>
      <vt:lpstr>Показатель подпрограммы «Укрепление материально-технической базы муниципальных учреждений культуры Московской области»  </vt:lpstr>
      <vt:lpstr>Показатели подпрограммы  «Развитие архивного дела»</vt:lpstr>
      <vt:lpstr> </vt:lpstr>
      <vt:lpstr>Презентация PowerPoint</vt:lpstr>
      <vt:lpstr>Презентация PowerPoint</vt:lpstr>
      <vt:lpstr>Презентация PowerPoint</vt:lpstr>
      <vt:lpstr>Показатели подпрограммы «Дополнительное  образование, воспитание и психолого-социальное  сопровождение детей»</vt:lpstr>
      <vt:lpstr>Муниципальная программа «Социальная защита населения»</vt:lpstr>
      <vt:lpstr>Показатели подпрограммы «Социальная поддержка граждан»</vt:lpstr>
      <vt:lpstr>Показатели подпрограммы «Доступная среда»</vt:lpstr>
      <vt:lpstr>Показатели подпрограммы «Развитие системы отдыха и оздоровления детей»</vt:lpstr>
      <vt:lpstr> Муниципальная программа «Спорт» Цели: обеспечение возможностей жителям городского округа  систематически заниматься физической культурой и спортом;  подготовка спортсменов для сборных команд Московской области по футболу, гандболу, дзюдо и самбо; обеспечение эффективного финансового, информационного, методического и кадрового сопровождения деятельности в сфере физической культуры и спорта. </vt:lpstr>
      <vt:lpstr>   Подпрограммы:   «Развитие физической культуры и спорта»   «Подготовка спортивного резерва»    «Обеспечивающая подпрограмма» </vt:lpstr>
      <vt:lpstr>Показатели подпрограммы «Развитие физической культуры и спорта»</vt:lpstr>
      <vt:lpstr>Показатели подпрограммы «Подготовка спортивного резерва»</vt:lpstr>
      <vt:lpstr>Муниципальная программа «Развитие сельского хозяйства»</vt:lpstr>
      <vt:lpstr>Финансирование программы </vt:lpstr>
      <vt:lpstr>Показатели подпрограммы «Развитие отраслей сельского хозяйства»</vt:lpstr>
      <vt:lpstr>Показатели подпрограммы «Развитие мелиорации земель  сельскохозяйственного  назначения»</vt:lpstr>
      <vt:lpstr>Показатели подпрограммы «Устойчивое развитие сельских территорий»</vt:lpstr>
      <vt:lpstr>Показатели подпрограммы «Обеспечение  эпизоотического и ветеринарно-санитарного благополучия»</vt:lpstr>
      <vt:lpstr>Муниципальная программа «Экология и окружающая среда» </vt:lpstr>
      <vt:lpstr>Показатели подпрограммы «Охрана окружающей среды»</vt:lpstr>
      <vt:lpstr>Показатели подпрограммы «Развитие водохозяйственного комплекса»</vt:lpstr>
      <vt:lpstr>Показатели подпрограммы «Региональная программа в области обращения с отходами, в том числе с твердыми коммунальными отходами»</vt:lpstr>
      <vt:lpstr>Муниципальная программа «Безопасность   и обеспечение безопасности жизнедеятельности населения» Цель программы: комплексное обеспечение безопасности населения и объектов на территории городского округа, повышение уровня и результативности борьбы с преступностью. </vt:lpstr>
      <vt:lpstr>Показатели подпрограммы «Профилактика преступлений и иных правонарушений»</vt:lpstr>
      <vt:lpstr>Показатели подпрограммы «Снижение рисков и смягчение последствий чрезвычайных ситуаций природного и техногенного характера на территории муниципального образования Московской области»</vt:lpstr>
      <vt:lpstr>Показатели подпрограммы «Развитие и совершенствование систем оповещения и информирования населения муниципального образования Московской области»</vt:lpstr>
      <vt:lpstr>Показатели подпрограммы  «Обеспечение пожарной безопасности на территории муниципального образования Московской области»</vt:lpstr>
      <vt:lpstr>Показатели подпрограммы «Обеспечение мероприятий гражданской обороны на территории муниципального образования Московской области»</vt:lpstr>
      <vt:lpstr>Муниципальная программа «Жилище» Цель программы: повышение доступности жилья для населения, обеспечение безопасных и комфортных условий проживания в городском округе  Серебряные Пруды  </vt:lpstr>
      <vt:lpstr>Показатели подпрограммы «Комплексное освоение земельных участков в целях жилищного строительства и развития застроенных территорий»</vt:lpstr>
      <vt:lpstr>Показатели подпрограммы  «Обеспечение жильем детей-сирот и детей, оставшихся без попечения родителей, лиц из числа детей-сирот и детей, оставшихся без попечения родителей»</vt:lpstr>
      <vt:lpstr>Показатели подпрограммы «Обеспечение жильем отдельных категорий граждан, установленных федеральным законодательством»</vt:lpstr>
      <vt:lpstr> Муниципальная программа «Развитие инженерной инфраструктуры и энергоэффективности» Цели программы: повышение эффективности и надежности работы объектов ЖКХ; повышение энергетической эффективности жилищно-коммунального хозяйства, экономия бюджетных средств и средств потребителей энергоресурсов; обеспечение населённых пунктов источниками газификации – газопроводами высокого и низкого давления  </vt:lpstr>
      <vt:lpstr>Показатели подпрограммы «Чистая вода»</vt:lpstr>
      <vt:lpstr>Показатели подпрограммы «Создание условий для  обеспечения качественными коммунальными услугами»</vt:lpstr>
      <vt:lpstr>Показатели подпрограммы «Энергосбережения и повышение энергетической эффективности»</vt:lpstr>
      <vt:lpstr>Показатели подпрограммы «Развитие газификации»</vt:lpstr>
      <vt:lpstr> Муниципальная программа  «Предпринимательство»    Подпрограммы:  «Инвестиции»   « Развитие конкуренции»            «Развитие малого и среднего  предпринимательства»                                                                 «Развитие потребительского  рынка и услуг» «Обеспечивающая  подпрограмма» </vt:lpstr>
      <vt:lpstr>Показатели подпрограммы «Инвестиции»</vt:lpstr>
      <vt:lpstr>Показатели подпрограммы « Развитие  малого и среднего предпринимательства»</vt:lpstr>
      <vt:lpstr>Муниципальная программа «Управление имуществом и муниципальными финансами»  Цель программы: повышение эффективности управления имуществом и финансами городского округа  </vt:lpstr>
      <vt:lpstr>Показатели подпрограммы «Развитие имущественного комплекса»</vt:lpstr>
      <vt:lpstr>Показатели подпрограммы «Совершенствование муниципальной службы Московской области»</vt:lpstr>
      <vt:lpstr>Показатели подпрограммы «Управление муниципальными финансами»</vt:lpstr>
      <vt:lpstr>Муниципальная программа  «Развитие институтов гражданского общества, повышение эффективности местного самоуправления и реализации молодежной политики» </vt:lpstr>
      <vt:lpstr>Показатели подпрограммы «Развитие системы информирования населения о деятельности органов местного самоуправления Московской области, создание доступной современной медиасреды»» </vt:lpstr>
      <vt:lpstr>Показатели подпрограммы «Молодежь городского округа Серебряные Пруды Московской области»   </vt:lpstr>
      <vt:lpstr>Муниципальная программа «Развитие и функционирование дорожно-транспортного комплекса»  Цели программы:  -повышение доступности и качества транспортных услуг для населения; -развитие современной и эффективной транспортной инфраструктуры; -повышение безопасности дорожно-транспортного комплекса.  </vt:lpstr>
      <vt:lpstr>Показатели подпрограммы «Пассажирский транспорт общего пользования»</vt:lpstr>
      <vt:lpstr>Показатели подпрограммы «Дороги Подмосковья»</vt:lpstr>
      <vt:lpstr>Муниципальная программа  «Цифровое муниципальное образование»   Цели программы: повышение эффективности государственного управления, развитие информационного общества в муниципальном образовании  и создание достаточных условий институционального и инфраструктурного характера для создания и (или) развития цифровой экономики</vt:lpstr>
      <vt:lpstr>Показатели подпрограммы «Снижение административных барьеров, повышение качества и доступности предоставления государственных и муниципальных услуг, в том числе на базе многофункциональных центров предоставления государственных и муниципальных услуг»</vt:lpstr>
      <vt:lpstr>Показатели подпрограммы «Развитие информационной и технологической инфраструктуры экосистемы цифровой экономики муниципального образования Московской области» </vt:lpstr>
      <vt:lpstr>Презентация PowerPoint</vt:lpstr>
      <vt:lpstr>Презентация PowerPoint</vt:lpstr>
      <vt:lpstr>Муниципальная программа «Архитектура и градостроительство»  Цели программы: определение приоритетов и формирование политики пространственного развития городского округа, обеспечивающей градостроительными средствами преодоление негативных тенденций в застройке городов и других населенных мест, повышение качества жизни населения, формирование условий для устойчивого градостроительного развития. </vt:lpstr>
      <vt:lpstr>Показатели подпрограммы «Реализация политики пространственного развития»</vt:lpstr>
      <vt:lpstr>Муниципальная программа «Формирование современной комфортной городской среды»   Цели программы: обеспечение комфортного, безопасного проживания, повышение качества жизни и обеспечение доступности территорий общего пользования в городском округе Серебряные Пруды Московской области</vt:lpstr>
      <vt:lpstr>Показатели подпрограммы «Комфортная городская среда»</vt:lpstr>
      <vt:lpstr>Презентация PowerPoint</vt:lpstr>
      <vt:lpstr>Презентация PowerPoint</vt:lpstr>
      <vt:lpstr>Показатели подпрограммы «Создание условий для обеспечения комфортного проживания жителей в многоквартирных домах Московской области»</vt:lpstr>
      <vt:lpstr> </vt:lpstr>
      <vt:lpstr>Динамика и структура источников внутреннего финансирования дефицита бюджета </vt:lpstr>
      <vt:lpstr> </vt:lpstr>
      <vt:lpstr>Расходы на обслуживание муниципального внутреннего долга</vt:lpstr>
      <vt:lpstr>Информация о состоянии муниципального долга городского округа Серебряные Пруды на 01 января 2020-2024 годов, тыс. рублей</vt:lpstr>
      <vt:lpstr>Муниципальный долг   </vt:lpstr>
      <vt:lpstr>Презентация PowerPoint</vt:lpstr>
      <vt:lpstr>Финансовое управление администрации городского округа Серебряные Пруды Московской области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Бюджет городского округа Серебряные Пруды на 2017 год и на плановый период 2018 и 2019 годов для граждан</dc:title>
  <dc:creator>Администратор</dc:creator>
  <cp:lastModifiedBy>Кабанова</cp:lastModifiedBy>
  <cp:revision>691</cp:revision>
  <cp:lastPrinted>2020-11-18T12:24:31Z</cp:lastPrinted>
  <dcterms:created xsi:type="dcterms:W3CDTF">2016-12-26T11:37:29Z</dcterms:created>
  <dcterms:modified xsi:type="dcterms:W3CDTF">2020-11-20T12:28:19Z</dcterms:modified>
</cp:coreProperties>
</file>